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58" r:id="rId3"/>
    <p:sldId id="275" r:id="rId4"/>
    <p:sldId id="260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75" d="100"/>
          <a:sy n="75" d="100"/>
        </p:scale>
        <p:origin x="834" y="72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461E61-C372-215C-1C11-8A9BA7E6FD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A0BCC8-68DF-3A52-06C0-8DC802FE6A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DC2463-B52C-0F85-73CE-E7C47A2D3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B22EB-D34E-4899-899D-607C1A2F471B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AD1D1E-51D1-3CFD-4B58-3F49FDDFE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8EB8B1-A36A-CFDB-81FB-64934F17CD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208A5-A6A8-44A5-A42F-E4E99BF4E6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4976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A10519-06C2-FDAF-CB4C-4FAA75376A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71CC55D-1B0F-17E2-7149-F208B0A6CD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F044B9-D56E-3966-B078-4007954C93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B22EB-D34E-4899-899D-607C1A2F471B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4B1807-D3BB-8932-3150-A5755D3FEA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E2534D-A879-B4D6-BD63-83547B6844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208A5-A6A8-44A5-A42F-E4E99BF4E6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807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84022FF-7472-A165-549B-271CFFD2742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1F636A1-5505-B9D1-5A88-5A39256C3B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6EF6FF-F38B-FDF8-122D-DDFE2088FD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B22EB-D34E-4899-899D-607C1A2F471B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FFCF9E-D48B-0CB5-1942-BFCCB1127A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F279A2-38CB-175B-D061-76E680888C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208A5-A6A8-44A5-A42F-E4E99BF4E6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421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563E09-DBB5-B10D-1134-656EB6D408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BB978B-CE0D-ACC8-7AAA-50250FE39C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F93202-B5CC-D095-C2C5-D617C9B662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B22EB-D34E-4899-899D-607C1A2F471B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EEC11E-F73C-5650-54FA-CF835C12E4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FBF00A-6AF6-4564-642B-58C7C8F8A0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208A5-A6A8-44A5-A42F-E4E99BF4E6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4837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121653-C9F8-9727-5C00-5179718347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7159AA-1F49-979F-70F4-AD0A4E484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DCF8A2-00AC-FB77-2474-8EB11D77C2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B22EB-D34E-4899-899D-607C1A2F471B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AF1806-71BA-858C-620D-74A9AC10AB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2AF0DE-C10B-59E8-CD31-531E16B5C1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208A5-A6A8-44A5-A42F-E4E99BF4E6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1735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BAC29E-CA42-194E-6AC6-042B780320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A222F9-E644-4ACE-F7BD-6E79A08C29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9EA3D7-115F-A4C9-250A-61448A488B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A7FB10-6366-4E21-1230-850D3BD0FA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B22EB-D34E-4899-899D-607C1A2F471B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5EA965-C0EA-DEDF-3B26-1FCB68CCEF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6D448B-FE12-DE6A-8994-5902AFD90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208A5-A6A8-44A5-A42F-E4E99BF4E6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260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04024-E4FC-BF8D-9CC4-0D92D2B040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3DD4FD-5169-7A63-594F-BEEFBE9E2D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62B280-5DA2-C5B7-A78E-2BB213888C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A059602-480B-C4C3-9217-C95AB5C6C23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FA70C10-B282-A1FE-1C45-385E1FF21A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34E8C20-1684-2893-9E25-D157962C5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B22EB-D34E-4899-899D-607C1A2F471B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0C0BE58-1CDD-E790-F5B4-5A578A454C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222AA5B-0F93-01F4-6B34-2C2A5FCC8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208A5-A6A8-44A5-A42F-E4E99BF4E6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913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951BC0-C7D8-4D98-E7B2-3583602C2D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5FA7DA0-C8B1-256B-121B-194EF2D1F1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B22EB-D34E-4899-899D-607C1A2F471B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2F0D0C9-E5E0-8D25-B25F-9CAE264D11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7CAFDC1-F9E8-CC16-885F-E95EB50FD6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208A5-A6A8-44A5-A42F-E4E99BF4E6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767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A25362-5130-EA95-1132-0FD990193D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B22EB-D34E-4899-899D-607C1A2F471B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C376D58-1EAF-86E7-BC32-A91ABE3941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602744-1BA9-B08D-B574-19BFE02D21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208A5-A6A8-44A5-A42F-E4E99BF4E6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1889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49E817-0700-2FD2-C1D5-98BB894875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A7D24C-6F98-B354-DADC-F8310651A7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CD70CA-8F93-2D21-0834-EED82D9376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CFC08A-6192-AEDC-62F5-67B1951204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B22EB-D34E-4899-899D-607C1A2F471B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D929ED-279B-456D-1AA3-862C2579D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80A653-301C-B1D7-D8C6-ED66E6A38D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208A5-A6A8-44A5-A42F-E4E99BF4E6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5159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B33B73-1CAE-4B26-19BF-304C7853E3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2B192F8-8B84-F901-DE29-DCE869C4E74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700386-7DA5-AFBA-54D2-0DAD40E6AD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BF0907-893D-3F8E-F51E-96A34B4E10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B22EB-D34E-4899-899D-607C1A2F471B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D1B656-0FC9-5CC7-B86D-8899C43A4D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480BCC-DAF0-14FA-C7A3-CB3B0859A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208A5-A6A8-44A5-A42F-E4E99BF4E6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5157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82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A08F302-7612-11D2-C8ED-23EF1745A2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1A1F68-97BF-AD6B-9DE9-AB67F3E1AE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0000C9-EC20-4E85-140A-AC278054A8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D6B22EB-D34E-4899-899D-607C1A2F471B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C9C89C-F152-289F-6F2D-5836E323D4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27740D-D875-B620-FA93-BCCEDA9B0C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85208A5-A6A8-44A5-A42F-E4E99BF4E6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849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EADCAF8-8823-4E89-8612-21029831A4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8CA07B2-0819-4B62-9425-7A52BBDD70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DA02BEE4-A5D4-40AF-882D-49D34B086F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03402" y="3985"/>
            <a:ext cx="9772765" cy="6858000"/>
            <a:chOff x="1303402" y="36937"/>
            <a:chExt cx="9772765" cy="6858000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0F5843EB-154F-4459-8954-BB1DF64BBD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6937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8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75905135-55D9-431B-8D5A-4C5C92B1FE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6937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accent1">
                <a:alpha val="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9B732812-A0BB-4324-B390-DFEF26C109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6937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2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01FEC055-6F76-4E20-BC93-76C2F58EAF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6937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8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D74CD21D-122E-4F3D-82AF-F4A37C278A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6937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2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5A7FF51F-3820-41BE-8690-7E758ECFA7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6937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gradFill>
              <a:gsLst>
                <a:gs pos="813">
                  <a:schemeClr val="bg1">
                    <a:alpha val="41000"/>
                  </a:schemeClr>
                </a:gs>
                <a:gs pos="20000">
                  <a:schemeClr val="accent5">
                    <a:lumMod val="85000"/>
                    <a:alpha val="56000"/>
                  </a:schemeClr>
                </a:gs>
                <a:gs pos="44000">
                  <a:schemeClr val="accent6">
                    <a:lumMod val="40000"/>
                    <a:lumOff val="60000"/>
                    <a:alpha val="57000"/>
                  </a:schemeClr>
                </a:gs>
                <a:gs pos="100000">
                  <a:schemeClr val="bg1">
                    <a:alpha val="59000"/>
                  </a:schemeClr>
                </a:gs>
                <a:gs pos="74000">
                  <a:schemeClr val="accent1">
                    <a:lumMod val="91000"/>
                    <a:lumOff val="9000"/>
                    <a:alpha val="34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85EAD889-EA4D-485F-BA9C-F6473A4329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6937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</p:grpSp>
      <p:sp>
        <p:nvSpPr>
          <p:cNvPr id="6" name="Oval 5">
            <a:extLst>
              <a:ext uri="{FF2B5EF4-FFF2-40B4-BE49-F238E27FC236}">
                <a16:creationId xmlns:a16="http://schemas.microsoft.com/office/drawing/2014/main" id="{D3998623-4304-681C-2F34-7F83A2A0B33D}"/>
              </a:ext>
            </a:extLst>
          </p:cNvPr>
          <p:cNvSpPr/>
          <p:nvPr/>
        </p:nvSpPr>
        <p:spPr>
          <a:xfrm rot="10800000">
            <a:off x="5139155" y="1828239"/>
            <a:ext cx="3400426" cy="3460748"/>
          </a:xfrm>
          <a:prstGeom prst="ellipse">
            <a:avLst/>
          </a:prstGeom>
          <a:solidFill>
            <a:srgbClr val="C00000">
              <a:alpha val="50000"/>
            </a:srgbClr>
          </a:solidFill>
          <a:ln w="57150"/>
          <a:scene3d>
            <a:camera prst="orthographicFront">
              <a:rot lat="2700000" lon="20699994" rev="20099999"/>
            </a:camera>
            <a:lightRig rig="twoPt" dir="t"/>
          </a:scene3d>
          <a:sp3d extrusionH="406400" prstMaterial="translucentPowder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AEB42A36-42A1-5D7D-7115-E7949B7426A7}"/>
              </a:ext>
            </a:extLst>
          </p:cNvPr>
          <p:cNvSpPr/>
          <p:nvPr/>
        </p:nvSpPr>
        <p:spPr>
          <a:xfrm rot="10800000">
            <a:off x="3053180" y="1828239"/>
            <a:ext cx="3552825" cy="3460748"/>
          </a:xfrm>
          <a:prstGeom prst="ellipse">
            <a:avLst/>
          </a:prstGeom>
          <a:solidFill>
            <a:schemeClr val="accent6">
              <a:lumMod val="50000"/>
              <a:alpha val="47000"/>
            </a:schemeClr>
          </a:solidFill>
          <a:ln w="57150"/>
          <a:scene3d>
            <a:camera prst="orthographicFront">
              <a:rot lat="2700000" lon="20699994" rev="20099999"/>
            </a:camera>
            <a:lightRig rig="twoPt" dir="t"/>
          </a:scene3d>
          <a:sp3d extrusionH="406400" prstMaterial="translucentPowder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1D08E65D-CD76-9DFE-916D-A51F148FE490}"/>
              </a:ext>
            </a:extLst>
          </p:cNvPr>
          <p:cNvSpPr/>
          <p:nvPr/>
        </p:nvSpPr>
        <p:spPr>
          <a:xfrm rot="10800000">
            <a:off x="3941387" y="3333186"/>
            <a:ext cx="3786188" cy="3625849"/>
          </a:xfrm>
          <a:prstGeom prst="ellipse">
            <a:avLst/>
          </a:prstGeom>
          <a:solidFill>
            <a:srgbClr val="0070C0">
              <a:alpha val="51000"/>
            </a:srgbClr>
          </a:solidFill>
          <a:ln w="57150"/>
          <a:scene3d>
            <a:camera prst="orthographicFront">
              <a:rot lat="2700000" lon="20699994" rev="20099999"/>
            </a:camera>
            <a:lightRig rig="twoPt" dir="t"/>
          </a:scene3d>
          <a:sp3d extrusionH="406400" prstMaterial="translucentPowder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29CDC439-82B3-E7AC-FC55-1EC3C72D5D4E}"/>
              </a:ext>
            </a:extLst>
          </p:cNvPr>
          <p:cNvSpPr txBox="1">
            <a:spLocks/>
          </p:cNvSpPr>
          <p:nvPr/>
        </p:nvSpPr>
        <p:spPr>
          <a:xfrm>
            <a:off x="1" y="-124008"/>
            <a:ext cx="12191999" cy="24736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1200"/>
              </a:spcBef>
            </a:pPr>
            <a:r>
              <a:rPr lang="en-US" sz="5400" b="1" dirty="0"/>
              <a:t>Use of Control Variables in      Dissertation Research:</a:t>
            </a:r>
          </a:p>
          <a:p>
            <a:pPr>
              <a:spcBef>
                <a:spcPts val="1200"/>
              </a:spcBef>
            </a:pPr>
            <a:r>
              <a:rPr lang="en-US" sz="4800" b="1" i="1" dirty="0"/>
              <a:t>What are you actually studying?</a:t>
            </a:r>
            <a:endParaRPr lang="en-US" b="1" i="1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C093860-3C16-89C4-569A-C47EB36A1180}"/>
              </a:ext>
            </a:extLst>
          </p:cNvPr>
          <p:cNvSpPr/>
          <p:nvPr/>
        </p:nvSpPr>
        <p:spPr>
          <a:xfrm rot="940842">
            <a:off x="6631171" y="2780921"/>
            <a:ext cx="108811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DV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8F52935-9BE2-CA1E-6CDD-2C92138192F6}"/>
              </a:ext>
            </a:extLst>
          </p:cNvPr>
          <p:cNvSpPr/>
          <p:nvPr/>
        </p:nvSpPr>
        <p:spPr>
          <a:xfrm rot="20469701">
            <a:off x="3887693" y="2977876"/>
            <a:ext cx="81464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IV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CAD3D11-2244-FCDE-92CF-228F3481F05C}"/>
              </a:ext>
            </a:extLst>
          </p:cNvPr>
          <p:cNvSpPr/>
          <p:nvPr/>
        </p:nvSpPr>
        <p:spPr>
          <a:xfrm>
            <a:off x="4348501" y="5144817"/>
            <a:ext cx="292605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Controls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908E2C7-D856-6541-3D81-340564489B8A}"/>
              </a:ext>
            </a:extLst>
          </p:cNvPr>
          <p:cNvSpPr txBox="1"/>
          <p:nvPr/>
        </p:nvSpPr>
        <p:spPr>
          <a:xfrm>
            <a:off x="8297978" y="4458266"/>
            <a:ext cx="3786189" cy="22159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en-US" sz="3000" b="1" dirty="0"/>
              <a:t>Michael C. Sturman</a:t>
            </a:r>
          </a:p>
          <a:p>
            <a:pPr algn="ctr">
              <a:spcAft>
                <a:spcPts val="1200"/>
              </a:spcAft>
            </a:pPr>
            <a:r>
              <a:rPr lang="en-US" sz="2800" dirty="0"/>
              <a:t>School of Management and Labor Relations</a:t>
            </a:r>
            <a:endParaRPr lang="en-US" sz="3200" dirty="0"/>
          </a:p>
          <a:p>
            <a:pPr algn="ctr">
              <a:spcAft>
                <a:spcPts val="1200"/>
              </a:spcAft>
            </a:pPr>
            <a:r>
              <a:rPr lang="en-US" sz="3200" dirty="0"/>
              <a:t>Rutgers University</a:t>
            </a:r>
          </a:p>
        </p:txBody>
      </p:sp>
    </p:spTree>
    <p:extLst>
      <p:ext uri="{BB962C8B-B14F-4D97-AF65-F5344CB8AC3E}">
        <p14:creationId xmlns:p14="http://schemas.microsoft.com/office/powerpoint/2010/main" val="41126415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A90A3B-4D39-7E9D-8440-E3F0474EB6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A6FA46A9-F7B5-4538-6F21-8A0F824DA5AA}"/>
              </a:ext>
            </a:extLst>
          </p:cNvPr>
          <p:cNvCxnSpPr>
            <a:cxnSpLocks/>
          </p:cNvCxnSpPr>
          <p:nvPr/>
        </p:nvCxnSpPr>
        <p:spPr>
          <a:xfrm flipH="1" flipV="1">
            <a:off x="8547100" y="2864854"/>
            <a:ext cx="1574800" cy="1681746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>
            <a:extLst>
              <a:ext uri="{FF2B5EF4-FFF2-40B4-BE49-F238E27FC236}">
                <a16:creationId xmlns:a16="http://schemas.microsoft.com/office/drawing/2014/main" id="{D3D61353-630C-AA9B-A4F6-845D82888679}"/>
              </a:ext>
            </a:extLst>
          </p:cNvPr>
          <p:cNvCxnSpPr>
            <a:cxnSpLocks/>
          </p:cNvCxnSpPr>
          <p:nvPr/>
        </p:nvCxnSpPr>
        <p:spPr>
          <a:xfrm flipV="1">
            <a:off x="5892800" y="2839454"/>
            <a:ext cx="1373803" cy="1440446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5B668523-FB62-A171-5A79-83877353D7AB}"/>
              </a:ext>
            </a:extLst>
          </p:cNvPr>
          <p:cNvSpPr/>
          <p:nvPr/>
        </p:nvSpPr>
        <p:spPr>
          <a:xfrm>
            <a:off x="6370828" y="603504"/>
            <a:ext cx="3291840" cy="2171509"/>
          </a:xfrm>
          <a:prstGeom prst="rect">
            <a:avLst/>
          </a:prstGeom>
          <a:solidFill>
            <a:srgbClr val="FF0000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Y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6594B38F-49C5-0E8A-748D-D4601DEBDC98}"/>
              </a:ext>
            </a:extLst>
          </p:cNvPr>
          <p:cNvGrpSpPr/>
          <p:nvPr/>
        </p:nvGrpSpPr>
        <p:grpSpPr>
          <a:xfrm>
            <a:off x="4205248" y="3942346"/>
            <a:ext cx="3392424" cy="1939861"/>
            <a:chOff x="2401848" y="3942346"/>
            <a:chExt cx="3392424" cy="1939861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3AD0CB0D-CEE1-7B76-0AF7-5006B6108694}"/>
                </a:ext>
              </a:extLst>
            </p:cNvPr>
            <p:cNvSpPr/>
            <p:nvPr/>
          </p:nvSpPr>
          <p:spPr>
            <a:xfrm>
              <a:off x="2401848" y="3942346"/>
              <a:ext cx="3392424" cy="1939861"/>
            </a:xfrm>
            <a:prstGeom prst="rect">
              <a:avLst/>
            </a:prstGeom>
            <a:solidFill>
              <a:srgbClr val="00B050"/>
            </a:solidFill>
            <a:ln w="3810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/>
                <a:t>Z</a:t>
              </a:r>
            </a:p>
          </p:txBody>
        </p:sp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97A410C2-3589-F394-0692-5482E6400082}"/>
                </a:ext>
              </a:extLst>
            </p:cNvPr>
            <p:cNvSpPr/>
            <p:nvPr/>
          </p:nvSpPr>
          <p:spPr>
            <a:xfrm>
              <a:off x="2401848" y="3942346"/>
              <a:ext cx="694751" cy="1939861"/>
            </a:xfrm>
            <a:prstGeom prst="rect">
              <a:avLst/>
            </a:prstGeom>
            <a:solidFill>
              <a:srgbClr val="FFFF00"/>
            </a:solidFill>
            <a:ln w="3810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61FFF668-D95C-670A-8B8C-DB4B181071C5}"/>
              </a:ext>
            </a:extLst>
          </p:cNvPr>
          <p:cNvGrpSpPr/>
          <p:nvPr/>
        </p:nvGrpSpPr>
        <p:grpSpPr>
          <a:xfrm>
            <a:off x="8373366" y="3942346"/>
            <a:ext cx="3392424" cy="1950965"/>
            <a:chOff x="6569966" y="3942346"/>
            <a:chExt cx="3392424" cy="1950965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4EA1BAFB-CD7C-0752-33DA-0DEC9D36E58E}"/>
                </a:ext>
              </a:extLst>
            </p:cNvPr>
            <p:cNvSpPr/>
            <p:nvPr/>
          </p:nvSpPr>
          <p:spPr>
            <a:xfrm>
              <a:off x="6569966" y="3942346"/>
              <a:ext cx="3392424" cy="1939861"/>
            </a:xfrm>
            <a:prstGeom prst="rect">
              <a:avLst/>
            </a:prstGeom>
            <a:solidFill>
              <a:srgbClr val="0070C0"/>
            </a:solidFill>
            <a:ln w="3810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/>
                <a:t>X</a:t>
              </a:r>
            </a:p>
          </p:txBody>
        </p:sp>
        <p:sp>
          <p:nvSpPr>
            <p:cNvPr id="92" name="Rectangle 91">
              <a:extLst>
                <a:ext uri="{FF2B5EF4-FFF2-40B4-BE49-F238E27FC236}">
                  <a16:creationId xmlns:a16="http://schemas.microsoft.com/office/drawing/2014/main" id="{2A481057-402A-A460-883B-1E21967AA77D}"/>
                </a:ext>
              </a:extLst>
            </p:cNvPr>
            <p:cNvSpPr/>
            <p:nvPr/>
          </p:nvSpPr>
          <p:spPr>
            <a:xfrm>
              <a:off x="9267639" y="3953450"/>
              <a:ext cx="694751" cy="1939861"/>
            </a:xfrm>
            <a:prstGeom prst="rect">
              <a:avLst/>
            </a:prstGeom>
            <a:solidFill>
              <a:srgbClr val="FFFF00"/>
            </a:solidFill>
            <a:ln w="3810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3" name="Rectangle 92">
            <a:extLst>
              <a:ext uri="{FF2B5EF4-FFF2-40B4-BE49-F238E27FC236}">
                <a16:creationId xmlns:a16="http://schemas.microsoft.com/office/drawing/2014/main" id="{14D43D74-DF65-058A-9A6F-99AA6878FDBA}"/>
              </a:ext>
            </a:extLst>
          </p:cNvPr>
          <p:cNvSpPr/>
          <p:nvPr/>
        </p:nvSpPr>
        <p:spPr>
          <a:xfrm>
            <a:off x="6370829" y="602062"/>
            <a:ext cx="3291840" cy="41404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ECE5704-2762-B891-8AA8-8AF3521D3BE3}"/>
              </a:ext>
            </a:extLst>
          </p:cNvPr>
          <p:cNvSpPr/>
          <p:nvPr/>
        </p:nvSpPr>
        <p:spPr>
          <a:xfrm>
            <a:off x="6993152" y="3942345"/>
            <a:ext cx="2115288" cy="1939861"/>
          </a:xfrm>
          <a:prstGeom prst="rect">
            <a:avLst/>
          </a:prstGeom>
          <a:solidFill>
            <a:srgbClr val="993300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6BE823DE-18B1-A7C5-46FA-6D89A9C4F253}"/>
              </a:ext>
            </a:extLst>
          </p:cNvPr>
          <p:cNvGrpSpPr/>
          <p:nvPr/>
        </p:nvGrpSpPr>
        <p:grpSpPr>
          <a:xfrm>
            <a:off x="6370828" y="5962777"/>
            <a:ext cx="3286995" cy="684209"/>
            <a:chOff x="4567428" y="5962777"/>
            <a:chExt cx="3286995" cy="684209"/>
          </a:xfrm>
        </p:grpSpPr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7146E5A1-6C8D-D982-A619-79DF46BFA9FF}"/>
                </a:ext>
              </a:extLst>
            </p:cNvPr>
            <p:cNvGrpSpPr/>
            <p:nvPr/>
          </p:nvGrpSpPr>
          <p:grpSpPr>
            <a:xfrm>
              <a:off x="5189752" y="5962777"/>
              <a:ext cx="2115287" cy="584775"/>
              <a:chOff x="5841601" y="5962777"/>
              <a:chExt cx="681036" cy="584775"/>
            </a:xfrm>
          </p:grpSpPr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99BE3C8E-0FFF-C608-CF75-517EEAC893F9}"/>
                  </a:ext>
                </a:extLst>
              </p:cNvPr>
              <p:cNvSpPr txBox="1"/>
              <p:nvPr/>
            </p:nvSpPr>
            <p:spPr>
              <a:xfrm>
                <a:off x="6064525" y="5962777"/>
                <a:ext cx="211705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3200" dirty="0" err="1"/>
                  <a:t>ρ</a:t>
                </a:r>
                <a:r>
                  <a:rPr lang="en-US" sz="3200" baseline="-25000" dirty="0" err="1"/>
                  <a:t>xz</a:t>
                </a:r>
                <a:endParaRPr lang="en-US" sz="3200" baseline="-25000" dirty="0"/>
              </a:p>
            </p:txBody>
          </p:sp>
          <p:sp>
            <p:nvSpPr>
              <p:cNvPr id="11" name="Right Brace 10">
                <a:extLst>
                  <a:ext uri="{FF2B5EF4-FFF2-40B4-BE49-F238E27FC236}">
                    <a16:creationId xmlns:a16="http://schemas.microsoft.com/office/drawing/2014/main" id="{749AD0FA-5DE8-FA3A-C3EE-375AD3AC024E}"/>
                  </a:ext>
                </a:extLst>
              </p:cNvPr>
              <p:cNvSpPr/>
              <p:nvPr/>
            </p:nvSpPr>
            <p:spPr>
              <a:xfrm rot="5400000">
                <a:off x="6091020" y="5713358"/>
                <a:ext cx="182198" cy="681036"/>
              </a:xfrm>
              <a:prstGeom prst="rightBrace">
                <a:avLst>
                  <a:gd name="adj1" fmla="val 25378"/>
                  <a:gd name="adj2" fmla="val 48512"/>
                </a:avLst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872AF3E9-94F5-702D-EE64-1F741C9B0068}"/>
                </a:ext>
              </a:extLst>
            </p:cNvPr>
            <p:cNvGrpSpPr/>
            <p:nvPr/>
          </p:nvGrpSpPr>
          <p:grpSpPr>
            <a:xfrm>
              <a:off x="7266147" y="5971112"/>
              <a:ext cx="588276" cy="667539"/>
              <a:chOff x="5753708" y="5962777"/>
              <a:chExt cx="708848" cy="667539"/>
            </a:xfrm>
          </p:grpSpPr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B3BAB485-3B34-5DEA-019B-BB6A3FE2B0D9}"/>
                  </a:ext>
                </a:extLst>
              </p:cNvPr>
              <p:cNvSpPr txBox="1"/>
              <p:nvPr/>
            </p:nvSpPr>
            <p:spPr>
              <a:xfrm>
                <a:off x="5753708" y="6045541"/>
                <a:ext cx="708848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 err="1"/>
                  <a:t>X.z</a:t>
                </a:r>
                <a:endParaRPr lang="en-US" sz="3200" baseline="-25000" dirty="0"/>
              </a:p>
            </p:txBody>
          </p:sp>
          <p:sp>
            <p:nvSpPr>
              <p:cNvPr id="15" name="Right Brace 14">
                <a:extLst>
                  <a:ext uri="{FF2B5EF4-FFF2-40B4-BE49-F238E27FC236}">
                    <a16:creationId xmlns:a16="http://schemas.microsoft.com/office/drawing/2014/main" id="{C2957570-7D9E-0637-8923-3A283930ADBC}"/>
                  </a:ext>
                </a:extLst>
              </p:cNvPr>
              <p:cNvSpPr/>
              <p:nvPr/>
            </p:nvSpPr>
            <p:spPr>
              <a:xfrm rot="5400000">
                <a:off x="6080707" y="5723671"/>
                <a:ext cx="142743" cy="620955"/>
              </a:xfrm>
              <a:prstGeom prst="rightBrace">
                <a:avLst>
                  <a:gd name="adj1" fmla="val 25378"/>
                  <a:gd name="adj2" fmla="val 48512"/>
                </a:avLst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4833D24E-AC88-F80F-D326-2A19DF6C3861}"/>
                </a:ext>
              </a:extLst>
            </p:cNvPr>
            <p:cNvGrpSpPr/>
            <p:nvPr/>
          </p:nvGrpSpPr>
          <p:grpSpPr>
            <a:xfrm>
              <a:off x="4567428" y="5962779"/>
              <a:ext cx="588276" cy="684207"/>
              <a:chOff x="5841601" y="5954444"/>
              <a:chExt cx="694421" cy="684207"/>
            </a:xfrm>
          </p:grpSpPr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CDD689E1-F4DA-A959-51C1-18338103B183}"/>
                  </a:ext>
                </a:extLst>
              </p:cNvPr>
              <p:cNvSpPr txBox="1"/>
              <p:nvPr/>
            </p:nvSpPr>
            <p:spPr>
              <a:xfrm>
                <a:off x="5841601" y="6053876"/>
                <a:ext cx="694421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 err="1"/>
                  <a:t>Z.x</a:t>
                </a:r>
                <a:endParaRPr lang="en-US" sz="3200" baseline="-25000" dirty="0"/>
              </a:p>
            </p:txBody>
          </p:sp>
          <p:sp>
            <p:nvSpPr>
              <p:cNvPr id="20" name="Right Brace 19">
                <a:extLst>
                  <a:ext uri="{FF2B5EF4-FFF2-40B4-BE49-F238E27FC236}">
                    <a16:creationId xmlns:a16="http://schemas.microsoft.com/office/drawing/2014/main" id="{E004A173-9A2D-5A20-4757-E00BD9256CA6}"/>
                  </a:ext>
                </a:extLst>
              </p:cNvPr>
              <p:cNvSpPr/>
              <p:nvPr/>
            </p:nvSpPr>
            <p:spPr>
              <a:xfrm rot="5400000">
                <a:off x="6149517" y="5771856"/>
                <a:ext cx="190532" cy="555707"/>
              </a:xfrm>
              <a:prstGeom prst="rightBrace">
                <a:avLst>
                  <a:gd name="adj1" fmla="val 25378"/>
                  <a:gd name="adj2" fmla="val 48512"/>
                </a:avLst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2D363C1F-CD44-A2B5-DDBC-E7653903E84E}"/>
              </a:ext>
            </a:extLst>
          </p:cNvPr>
          <p:cNvSpPr txBox="1"/>
          <p:nvPr/>
        </p:nvSpPr>
        <p:spPr>
          <a:xfrm>
            <a:off x="103607" y="809082"/>
            <a:ext cx="5885021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With X and Z correlated, much of the variance of X is explained by Z, and much of the variance of Z is explained by 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The overlap between the original Z and the new Z ′  might be small, as is the overall between X and X′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The blue shows the amount </a:t>
            </a:r>
          </a:p>
          <a:p>
            <a:r>
              <a:rPr lang="en-US" sz="2400" dirty="0"/>
              <a:t>     left of X after </a:t>
            </a:r>
            <a:r>
              <a:rPr lang="en-US" sz="2400" dirty="0" err="1"/>
              <a:t>partialling</a:t>
            </a:r>
            <a:r>
              <a:rPr lang="en-US" sz="2400" dirty="0"/>
              <a:t> out</a:t>
            </a:r>
          </a:p>
          <a:p>
            <a:r>
              <a:rPr lang="en-US" sz="2400" dirty="0"/>
              <a:t>     the overlapping variance </a:t>
            </a:r>
          </a:p>
          <a:p>
            <a:r>
              <a:rPr lang="en-US" sz="2400" dirty="0"/>
              <a:t>     of Z 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DD4D8B3C-0C25-45A6-011A-77EEAAACFC3C}"/>
              </a:ext>
            </a:extLst>
          </p:cNvPr>
          <p:cNvSpPr txBox="1"/>
          <p:nvPr/>
        </p:nvSpPr>
        <p:spPr>
          <a:xfrm>
            <a:off x="6536914" y="4727609"/>
            <a:ext cx="422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Z′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83785EA-CC2E-28CC-7A97-7B14141FF39C}"/>
              </a:ext>
            </a:extLst>
          </p:cNvPr>
          <p:cNvSpPr txBox="1"/>
          <p:nvPr/>
        </p:nvSpPr>
        <p:spPr>
          <a:xfrm>
            <a:off x="9189062" y="4761856"/>
            <a:ext cx="422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X′</a:t>
            </a:r>
          </a:p>
        </p:txBody>
      </p:sp>
      <p:sp>
        <p:nvSpPr>
          <p:cNvPr id="47" name="Arc 46">
            <a:extLst>
              <a:ext uri="{FF2B5EF4-FFF2-40B4-BE49-F238E27FC236}">
                <a16:creationId xmlns:a16="http://schemas.microsoft.com/office/drawing/2014/main" id="{2EA8D579-671C-487B-385D-28A74A0967F5}"/>
              </a:ext>
            </a:extLst>
          </p:cNvPr>
          <p:cNvSpPr/>
          <p:nvPr/>
        </p:nvSpPr>
        <p:spPr>
          <a:xfrm rot="10800000">
            <a:off x="5937300" y="4820692"/>
            <a:ext cx="3338323" cy="1761129"/>
          </a:xfrm>
          <a:prstGeom prst="arc">
            <a:avLst>
              <a:gd name="adj1" fmla="val 11447857"/>
              <a:gd name="adj2" fmla="val 20905510"/>
            </a:avLst>
          </a:prstGeom>
          <a:ln w="57150">
            <a:headEnd type="triangl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653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45833E-6 1.85185E-6 L -0.11302 -0.00139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651" y="-69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375E-6 -3.7037E-6 L 0.12435 0.00047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211" y="23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2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17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8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23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23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6" grpId="0"/>
      <p:bldP spid="28" grpId="0"/>
      <p:bldP spid="4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BA9E4E-717A-96E0-6D15-7D200B4704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F5EDBE15-A26C-6831-4EFC-5A80D9297F8B}"/>
              </a:ext>
            </a:extLst>
          </p:cNvPr>
          <p:cNvSpPr/>
          <p:nvPr/>
        </p:nvSpPr>
        <p:spPr>
          <a:xfrm>
            <a:off x="6358128" y="603504"/>
            <a:ext cx="3291840" cy="2171509"/>
          </a:xfrm>
          <a:prstGeom prst="rect">
            <a:avLst/>
          </a:prstGeom>
          <a:solidFill>
            <a:srgbClr val="FF0000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Y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18E97A8-F40A-F206-8779-49BDBCCEAEF1}"/>
              </a:ext>
            </a:extLst>
          </p:cNvPr>
          <p:cNvSpPr/>
          <p:nvPr/>
        </p:nvSpPr>
        <p:spPr>
          <a:xfrm>
            <a:off x="6398066" y="3952505"/>
            <a:ext cx="604521" cy="1939861"/>
          </a:xfrm>
          <a:prstGeom prst="rect">
            <a:avLst/>
          </a:prstGeom>
          <a:solidFill>
            <a:srgbClr val="00B050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  <a:p>
            <a:pPr algn="ctr"/>
            <a:r>
              <a:rPr lang="en-US" b="1" dirty="0"/>
              <a:t>Z′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67BBF07-7852-3973-AB73-7178DCC5FFAD}"/>
              </a:ext>
            </a:extLst>
          </p:cNvPr>
          <p:cNvSpPr/>
          <p:nvPr/>
        </p:nvSpPr>
        <p:spPr>
          <a:xfrm>
            <a:off x="5703315" y="3952507"/>
            <a:ext cx="694751" cy="1939861"/>
          </a:xfrm>
          <a:prstGeom prst="rect">
            <a:avLst/>
          </a:prstGeom>
          <a:solidFill>
            <a:srgbClr val="FFFF00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6345467-C9E7-852A-6152-6660BE885F38}"/>
              </a:ext>
            </a:extLst>
          </p:cNvPr>
          <p:cNvSpPr/>
          <p:nvPr/>
        </p:nvSpPr>
        <p:spPr>
          <a:xfrm>
            <a:off x="9095740" y="3952506"/>
            <a:ext cx="604521" cy="1939861"/>
          </a:xfrm>
          <a:prstGeom prst="rect">
            <a:avLst/>
          </a:prstGeom>
          <a:solidFill>
            <a:srgbClr val="0070C0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  <a:p>
            <a:pPr algn="ctr"/>
            <a:r>
              <a:rPr lang="en-US" b="1" dirty="0"/>
              <a:t>X′</a:t>
            </a:r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3996F634-8D13-72F3-93D3-9C02F03583B7}"/>
              </a:ext>
            </a:extLst>
          </p:cNvPr>
          <p:cNvSpPr/>
          <p:nvPr/>
        </p:nvSpPr>
        <p:spPr>
          <a:xfrm>
            <a:off x="9700261" y="3952505"/>
            <a:ext cx="694751" cy="1939861"/>
          </a:xfrm>
          <a:prstGeom prst="rect">
            <a:avLst/>
          </a:prstGeom>
          <a:solidFill>
            <a:srgbClr val="FFFF00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3F915CB8-1AB7-118C-9D55-3BE8A3B17901}"/>
              </a:ext>
            </a:extLst>
          </p:cNvPr>
          <p:cNvSpPr/>
          <p:nvPr/>
        </p:nvSpPr>
        <p:spPr>
          <a:xfrm>
            <a:off x="6358129" y="602062"/>
            <a:ext cx="3291840" cy="41404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A153470-551D-6A38-E4F9-867847F406AD}"/>
              </a:ext>
            </a:extLst>
          </p:cNvPr>
          <p:cNvGrpSpPr/>
          <p:nvPr/>
        </p:nvGrpSpPr>
        <p:grpSpPr>
          <a:xfrm>
            <a:off x="6980452" y="5962777"/>
            <a:ext cx="2115287" cy="584775"/>
            <a:chOff x="5841601" y="5962777"/>
            <a:chExt cx="681036" cy="584775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3624CE9C-9184-27B8-CE91-6E670E1F3C26}"/>
                </a:ext>
              </a:extLst>
            </p:cNvPr>
            <p:cNvSpPr txBox="1"/>
            <p:nvPr/>
          </p:nvSpPr>
          <p:spPr>
            <a:xfrm>
              <a:off x="6064525" y="5962777"/>
              <a:ext cx="21170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3200" dirty="0" err="1"/>
                <a:t>ρ</a:t>
              </a:r>
              <a:r>
                <a:rPr lang="en-US" sz="3200" baseline="-25000" dirty="0" err="1"/>
                <a:t>xz</a:t>
              </a:r>
              <a:endParaRPr lang="en-US" sz="3200" baseline="-25000" dirty="0"/>
            </a:p>
          </p:txBody>
        </p:sp>
        <p:sp>
          <p:nvSpPr>
            <p:cNvPr id="11" name="Right Brace 10">
              <a:extLst>
                <a:ext uri="{FF2B5EF4-FFF2-40B4-BE49-F238E27FC236}">
                  <a16:creationId xmlns:a16="http://schemas.microsoft.com/office/drawing/2014/main" id="{A08BF349-F150-38F6-B6F4-DFAE485303B9}"/>
                </a:ext>
              </a:extLst>
            </p:cNvPr>
            <p:cNvSpPr/>
            <p:nvPr/>
          </p:nvSpPr>
          <p:spPr>
            <a:xfrm rot="5400000">
              <a:off x="6091020" y="5713358"/>
              <a:ext cx="182198" cy="681036"/>
            </a:xfrm>
            <a:prstGeom prst="rightBrace">
              <a:avLst>
                <a:gd name="adj1" fmla="val 25378"/>
                <a:gd name="adj2" fmla="val 48512"/>
              </a:avLst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7A2E1B45-05D3-C7A3-8B93-93FFD392A3CE}"/>
              </a:ext>
            </a:extLst>
          </p:cNvPr>
          <p:cNvGrpSpPr/>
          <p:nvPr/>
        </p:nvGrpSpPr>
        <p:grpSpPr>
          <a:xfrm>
            <a:off x="9056847" y="5971112"/>
            <a:ext cx="588276" cy="667539"/>
            <a:chOff x="5753708" y="5962777"/>
            <a:chExt cx="708848" cy="667539"/>
          </a:xfrm>
        </p:grpSpPr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C902F166-F641-4866-0B67-16BD221041EF}"/>
                </a:ext>
              </a:extLst>
            </p:cNvPr>
            <p:cNvSpPr txBox="1"/>
            <p:nvPr/>
          </p:nvSpPr>
          <p:spPr>
            <a:xfrm>
              <a:off x="5753708" y="6045541"/>
              <a:ext cx="708848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err="1"/>
                <a:t>X.z</a:t>
              </a:r>
              <a:endParaRPr lang="en-US" sz="3200" baseline="-25000" dirty="0"/>
            </a:p>
          </p:txBody>
        </p:sp>
        <p:sp>
          <p:nvSpPr>
            <p:cNvPr id="15" name="Right Brace 14">
              <a:extLst>
                <a:ext uri="{FF2B5EF4-FFF2-40B4-BE49-F238E27FC236}">
                  <a16:creationId xmlns:a16="http://schemas.microsoft.com/office/drawing/2014/main" id="{72228734-FB1B-8081-65D0-0A4ACE7FF11C}"/>
                </a:ext>
              </a:extLst>
            </p:cNvPr>
            <p:cNvSpPr/>
            <p:nvPr/>
          </p:nvSpPr>
          <p:spPr>
            <a:xfrm rot="5400000">
              <a:off x="6080707" y="5723671"/>
              <a:ext cx="142743" cy="620955"/>
            </a:xfrm>
            <a:prstGeom prst="rightBrace">
              <a:avLst>
                <a:gd name="adj1" fmla="val 25378"/>
                <a:gd name="adj2" fmla="val 48512"/>
              </a:avLst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1243D971-B539-CDC4-CEF9-9D4A97F8CC49}"/>
              </a:ext>
            </a:extLst>
          </p:cNvPr>
          <p:cNvGrpSpPr/>
          <p:nvPr/>
        </p:nvGrpSpPr>
        <p:grpSpPr>
          <a:xfrm>
            <a:off x="6358128" y="5962779"/>
            <a:ext cx="588276" cy="684207"/>
            <a:chOff x="5841601" y="5954444"/>
            <a:chExt cx="694421" cy="684207"/>
          </a:xfrm>
        </p:grpSpPr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80C9961E-FB2C-1A17-36CB-E40F2219D917}"/>
                </a:ext>
              </a:extLst>
            </p:cNvPr>
            <p:cNvSpPr txBox="1"/>
            <p:nvPr/>
          </p:nvSpPr>
          <p:spPr>
            <a:xfrm>
              <a:off x="5841601" y="6053876"/>
              <a:ext cx="694421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err="1"/>
                <a:t>Z.x</a:t>
              </a:r>
              <a:endParaRPr lang="en-US" sz="3200" baseline="-25000" dirty="0"/>
            </a:p>
          </p:txBody>
        </p:sp>
        <p:sp>
          <p:nvSpPr>
            <p:cNvPr id="20" name="Right Brace 19">
              <a:extLst>
                <a:ext uri="{FF2B5EF4-FFF2-40B4-BE49-F238E27FC236}">
                  <a16:creationId xmlns:a16="http://schemas.microsoft.com/office/drawing/2014/main" id="{29A61B66-1124-2AFA-E9D4-B17D588C41B7}"/>
                </a:ext>
              </a:extLst>
            </p:cNvPr>
            <p:cNvSpPr/>
            <p:nvPr/>
          </p:nvSpPr>
          <p:spPr>
            <a:xfrm rot="5400000">
              <a:off x="6149517" y="5771856"/>
              <a:ext cx="190532" cy="555707"/>
            </a:xfrm>
            <a:prstGeom prst="rightBrace">
              <a:avLst>
                <a:gd name="adj1" fmla="val 25378"/>
                <a:gd name="adj2" fmla="val 48512"/>
              </a:avLst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4" name="Rectangle 23">
            <a:extLst>
              <a:ext uri="{FF2B5EF4-FFF2-40B4-BE49-F238E27FC236}">
                <a16:creationId xmlns:a16="http://schemas.microsoft.com/office/drawing/2014/main" id="{B458D854-2760-0843-9A7E-C1C4ECA429F0}"/>
              </a:ext>
            </a:extLst>
          </p:cNvPr>
          <p:cNvSpPr/>
          <p:nvPr/>
        </p:nvSpPr>
        <p:spPr>
          <a:xfrm>
            <a:off x="8314321" y="2184067"/>
            <a:ext cx="620130" cy="581421"/>
          </a:xfrm>
          <a:prstGeom prst="rect">
            <a:avLst/>
          </a:prstGeom>
          <a:solidFill>
            <a:srgbClr val="7030A0"/>
          </a:solidFill>
          <a:ln w="571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7BCBCC5D-B6F9-987F-4FE1-2ADC07284E2C}"/>
              </a:ext>
            </a:extLst>
          </p:cNvPr>
          <p:cNvSpPr/>
          <p:nvPr/>
        </p:nvSpPr>
        <p:spPr>
          <a:xfrm>
            <a:off x="7106226" y="2184068"/>
            <a:ext cx="604048" cy="581420"/>
          </a:xfrm>
          <a:prstGeom prst="rect">
            <a:avLst/>
          </a:prstGeom>
          <a:solidFill>
            <a:schemeClr val="accent2"/>
          </a:solidFill>
          <a:ln w="571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9556A04-11B3-3B42-3CA5-AAB9A512749C}"/>
              </a:ext>
            </a:extLst>
          </p:cNvPr>
          <p:cNvSpPr txBox="1"/>
          <p:nvPr/>
        </p:nvSpPr>
        <p:spPr>
          <a:xfrm>
            <a:off x="8249318" y="2099138"/>
            <a:ext cx="7571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err="1"/>
              <a:t>ρ</a:t>
            </a:r>
            <a:r>
              <a:rPr lang="en-US" sz="2800" baseline="-25000" dirty="0" err="1"/>
              <a:t>xz.y</a:t>
            </a:r>
            <a:endParaRPr lang="en-US" sz="2800" baseline="-250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62EB338-237A-55C2-C7A0-EB7E51F50484}"/>
              </a:ext>
            </a:extLst>
          </p:cNvPr>
          <p:cNvSpPr txBox="1"/>
          <p:nvPr/>
        </p:nvSpPr>
        <p:spPr>
          <a:xfrm>
            <a:off x="7010231" y="2099139"/>
            <a:ext cx="7745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err="1"/>
              <a:t>ρ</a:t>
            </a:r>
            <a:r>
              <a:rPr lang="en-US" sz="2800" baseline="-25000" dirty="0" err="1"/>
              <a:t>yz.x</a:t>
            </a:r>
            <a:endParaRPr lang="en-US" sz="2800" baseline="-2500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7B2A8F3-5F8B-76E1-F2BA-0BF67A49FF01}"/>
              </a:ext>
            </a:extLst>
          </p:cNvPr>
          <p:cNvSpPr txBox="1"/>
          <p:nvPr/>
        </p:nvSpPr>
        <p:spPr>
          <a:xfrm>
            <a:off x="331272" y="652964"/>
            <a:ext cx="5297515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Some very important stuff to note: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When we control for Z, it removes “true score” from X, not random error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This is essentially the </a:t>
            </a:r>
            <a:r>
              <a:rPr lang="en-US" sz="2400" i="1" u="sng" dirty="0"/>
              <a:t>opposite</a:t>
            </a:r>
            <a:r>
              <a:rPr lang="en-US" sz="2400" dirty="0"/>
              <a:t> of the “purification principle”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The amount of X “left” to predict Y (i.e., X′) is potentially only a small piece of the original 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It is unclear to what extent X′ represents the originally construct-validated 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A448477-C13E-CB3E-C3EF-A2583CD6B4CA}"/>
              </a:ext>
            </a:extLst>
          </p:cNvPr>
          <p:cNvSpPr/>
          <p:nvPr/>
        </p:nvSpPr>
        <p:spPr>
          <a:xfrm>
            <a:off x="6980452" y="3952505"/>
            <a:ext cx="2115288" cy="1939861"/>
          </a:xfrm>
          <a:prstGeom prst="rect">
            <a:avLst/>
          </a:prstGeom>
          <a:solidFill>
            <a:srgbClr val="993300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3543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0.00139 L 0.05703 -0.2581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52" y="-12986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07407E-6 L -0.06302 -0.2581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51" y="-12917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2" presetClass="path" presetSubtype="0" accel="50000" decel="5000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animMotion origin="layout" path="M -4.79167E-6 -4.07407E-6 L 0.00014 -0.06088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056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42" presetClass="path" presetSubtype="0" accel="50000" decel="5000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animMotion origin="layout" path="M -3.95833E-6 -4.07407E-6 L 0.04961 -0.06088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74" y="-3056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42" presetClass="path" presetSubtype="0" accel="50000" decel="5000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animMotion origin="layout" path="M 1.45833E-6 -4.07407E-6 L -0.04961 -0.06088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87" y="-3056"/>
                                    </p:animMotion>
                                  </p:childTnLst>
                                </p:cTn>
                              </p:par>
                              <p:par>
                                <p:cTn id="33" presetID="42" presetClass="path" presetSubtype="0" accel="50000" decel="50000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animMotion origin="layout" path="M -4.79167E-6 2.96296E-6 L -0.00065 -0.05278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" y="-26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" grpId="0" animBg="1"/>
      <p:bldP spid="18" grpId="0" animBg="1"/>
      <p:bldP spid="92" grpId="0" animBg="1"/>
      <p:bldP spid="24" grpId="0" animBg="1"/>
      <p:bldP spid="25" grpId="0" animBg="1"/>
      <p:bldP spid="23" grpId="0"/>
      <p:bldP spid="16" grpId="0"/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38B1E7-ACE4-66A6-D268-AEC1470755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n-US" b="1" dirty="0"/>
              <a:t>Risk of Various Types of Errors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BC57CD-73CA-4A71-F784-0C014DD90A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3700" y="971550"/>
            <a:ext cx="11798300" cy="5619750"/>
          </a:xfrm>
        </p:spPr>
        <p:txBody>
          <a:bodyPr>
            <a:noAutofit/>
          </a:bodyPr>
          <a:lstStyle/>
          <a:p>
            <a:r>
              <a:rPr lang="en-US" b="1" dirty="0"/>
              <a:t>Type I error</a:t>
            </a:r>
          </a:p>
          <a:p>
            <a:pPr lvl="1"/>
            <a:r>
              <a:rPr lang="en-US" sz="2200" dirty="0"/>
              <a:t>False positive (detecting significance when no relationship is present)</a:t>
            </a:r>
          </a:p>
          <a:p>
            <a:pPr lvl="1"/>
            <a:r>
              <a:rPr lang="en-US" sz="2200" dirty="0"/>
              <a:t>Very low risk</a:t>
            </a:r>
          </a:p>
          <a:p>
            <a:pPr lvl="1"/>
            <a:r>
              <a:rPr lang="en-US" sz="2200" dirty="0"/>
              <a:t>Almost impossible for a model with multiple control variables to have perfectly null results</a:t>
            </a:r>
          </a:p>
          <a:p>
            <a:pPr lvl="1"/>
            <a:r>
              <a:rPr lang="en-US" sz="2200" dirty="0"/>
              <a:t>Requires everything to be perfectly orthogonal</a:t>
            </a:r>
          </a:p>
          <a:p>
            <a:r>
              <a:rPr lang="en-US" b="1" dirty="0"/>
              <a:t>Type II error</a:t>
            </a:r>
          </a:p>
          <a:p>
            <a:pPr lvl="1"/>
            <a:r>
              <a:rPr lang="en-US" sz="2200" dirty="0"/>
              <a:t>False negative (not detecting significance when a relationship is present)</a:t>
            </a:r>
          </a:p>
          <a:p>
            <a:pPr lvl="1"/>
            <a:r>
              <a:rPr lang="en-US" sz="2200" dirty="0"/>
              <a:t>Run analysis with and without control variables</a:t>
            </a:r>
          </a:p>
          <a:p>
            <a:pPr lvl="1"/>
            <a:r>
              <a:rPr lang="en-US" sz="2200" dirty="0"/>
              <a:t>Results are the same about 76% of the time</a:t>
            </a:r>
          </a:p>
          <a:p>
            <a:pPr lvl="1"/>
            <a:r>
              <a:rPr lang="en-US" sz="2200" dirty="0"/>
              <a:t>Similar results provide some evidence of valid, stable, and consistent results for DV</a:t>
            </a:r>
          </a:p>
          <a:p>
            <a:pPr lvl="1"/>
            <a:r>
              <a:rPr lang="en-US" sz="2200" dirty="0"/>
              <a:t>Not clear if differences signify a problem if methods are transparent</a:t>
            </a:r>
          </a:p>
          <a:p>
            <a:r>
              <a:rPr lang="en-US" b="1" dirty="0"/>
              <a:t>Type III error</a:t>
            </a:r>
          </a:p>
          <a:p>
            <a:pPr lvl="1"/>
            <a:r>
              <a:rPr lang="en-US" sz="2200" dirty="0"/>
              <a:t>Finding the right answer for the wrong reason (detecting a significant result that should not have been observed, either due to a lack of power or lack of construct validity)</a:t>
            </a:r>
          </a:p>
          <a:p>
            <a:pPr lvl="1"/>
            <a:r>
              <a:rPr lang="en-US" sz="2200" dirty="0"/>
              <a:t>P-hacking with many control variables makes it easy to find a statistically significant result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14654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521B9-706B-843B-52C3-467AEE2CA4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8255"/>
            <a:ext cx="10515600" cy="1325563"/>
          </a:xfrm>
        </p:spPr>
        <p:txBody>
          <a:bodyPr/>
          <a:lstStyle/>
          <a:p>
            <a:r>
              <a:rPr lang="en-US" b="1" dirty="0"/>
              <a:t>Key Take-Aways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9AF16B-A340-78C3-957C-2CE7847BE3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654176"/>
            <a:ext cx="8952905" cy="4841875"/>
          </a:xfrm>
        </p:spPr>
        <p:txBody>
          <a:bodyPr>
            <a:noAutofit/>
          </a:bodyPr>
          <a:lstStyle/>
          <a:p>
            <a:r>
              <a:rPr lang="en-US" b="1" dirty="0"/>
              <a:t>Don’t p-hack</a:t>
            </a:r>
          </a:p>
          <a:p>
            <a:pPr lvl="1"/>
            <a:r>
              <a:rPr lang="en-US" dirty="0"/>
              <a:t>Thanks Captain Obvious</a:t>
            </a:r>
          </a:p>
          <a:p>
            <a:pPr lvl="4"/>
            <a:endParaRPr lang="en-US" dirty="0"/>
          </a:p>
          <a:p>
            <a:r>
              <a:rPr lang="en-US" b="1" dirty="0"/>
              <a:t>Running analyses with and without control variables</a:t>
            </a:r>
          </a:p>
          <a:p>
            <a:pPr lvl="1"/>
            <a:r>
              <a:rPr lang="en-US" dirty="0"/>
              <a:t>Can give you some evidence that p-hacking did not occur</a:t>
            </a:r>
          </a:p>
          <a:p>
            <a:pPr lvl="1"/>
            <a:r>
              <a:rPr lang="en-US" dirty="0"/>
              <a:t>Not “bad” to do this</a:t>
            </a:r>
          </a:p>
          <a:p>
            <a:pPr lvl="1"/>
            <a:r>
              <a:rPr lang="en-US" dirty="0"/>
              <a:t>I’m just not sure it is actually “good” either</a:t>
            </a:r>
          </a:p>
          <a:p>
            <a:pPr lvl="3"/>
            <a:endParaRPr lang="en-US" dirty="0"/>
          </a:p>
          <a:p>
            <a:r>
              <a:rPr lang="en-US" b="1" dirty="0"/>
              <a:t>Focus on construct validity</a:t>
            </a:r>
          </a:p>
          <a:p>
            <a:pPr lvl="1"/>
            <a:r>
              <a:rPr lang="en-US" dirty="0"/>
              <a:t>Use theoretically justifiable control variables</a:t>
            </a:r>
          </a:p>
          <a:p>
            <a:pPr lvl="1"/>
            <a:r>
              <a:rPr lang="en-US" dirty="0"/>
              <a:t>A variable X is not the same as X.Z</a:t>
            </a:r>
          </a:p>
          <a:p>
            <a:pPr lvl="1"/>
            <a:r>
              <a:rPr lang="en-US" dirty="0"/>
              <a:t>Understand what you are studying</a:t>
            </a:r>
          </a:p>
        </p:txBody>
      </p:sp>
      <p:pic>
        <p:nvPicPr>
          <p:cNvPr id="1028" name="Picture 4" descr="Captain Obvious | TV Commercial Wiki | Fandom">
            <a:extLst>
              <a:ext uri="{FF2B5EF4-FFF2-40B4-BE49-F238E27FC236}">
                <a16:creationId xmlns:a16="http://schemas.microsoft.com/office/drawing/2014/main" id="{BF02F106-0F66-2EC5-C4BE-F6917CC3F4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14421" y="575470"/>
            <a:ext cx="3342679" cy="44569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peech Bubble: Oval 5">
            <a:extLst>
              <a:ext uri="{FF2B5EF4-FFF2-40B4-BE49-F238E27FC236}">
                <a16:creationId xmlns:a16="http://schemas.microsoft.com/office/drawing/2014/main" id="{89D3AFE3-5B28-77B0-CBC2-9D23F9573284}"/>
              </a:ext>
            </a:extLst>
          </p:cNvPr>
          <p:cNvSpPr/>
          <p:nvPr/>
        </p:nvSpPr>
        <p:spPr>
          <a:xfrm flipH="1">
            <a:off x="5915024" y="779462"/>
            <a:ext cx="3876080" cy="1325563"/>
          </a:xfrm>
          <a:prstGeom prst="wedgeEllipseCallout">
            <a:avLst>
              <a:gd name="adj1" fmla="val -64062"/>
              <a:gd name="adj2" fmla="val 65768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You should not P-hack!</a:t>
            </a:r>
          </a:p>
        </p:txBody>
      </p:sp>
    </p:spTree>
    <p:extLst>
      <p:ext uri="{BB962C8B-B14F-4D97-AF65-F5344CB8AC3E}">
        <p14:creationId xmlns:p14="http://schemas.microsoft.com/office/powerpoint/2010/main" val="4218715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2EAF5F00-A4FC-1CF2-06F8-AD45309C9B77}"/>
              </a:ext>
            </a:extLst>
          </p:cNvPr>
          <p:cNvCxnSpPr>
            <a:cxnSpLocks/>
          </p:cNvCxnSpPr>
          <p:nvPr/>
        </p:nvCxnSpPr>
        <p:spPr>
          <a:xfrm flipV="1">
            <a:off x="7106666" y="2516176"/>
            <a:ext cx="1032510" cy="1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D4692612-A557-8CCC-69F5-74981227467A}"/>
              </a:ext>
            </a:extLst>
          </p:cNvPr>
          <p:cNvSpPr/>
          <p:nvPr/>
        </p:nvSpPr>
        <p:spPr>
          <a:xfrm>
            <a:off x="8161528" y="2164133"/>
            <a:ext cx="841248" cy="704088"/>
          </a:xfrm>
          <a:prstGeom prst="rect">
            <a:avLst/>
          </a:prstGeom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Y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A1756483-D069-A246-E92B-48AAA12FC1EF}"/>
              </a:ext>
            </a:extLst>
          </p:cNvPr>
          <p:cNvSpPr/>
          <p:nvPr/>
        </p:nvSpPr>
        <p:spPr>
          <a:xfrm>
            <a:off x="9944322" y="2118508"/>
            <a:ext cx="841248" cy="795337"/>
          </a:xfrm>
          <a:prstGeom prst="ellipse">
            <a:avLst/>
          </a:prstGeom>
          <a:solidFill>
            <a:srgbClr val="FFFF00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e</a:t>
            </a:r>
            <a:r>
              <a:rPr lang="en-US" b="1" baseline="-25000" dirty="0">
                <a:solidFill>
                  <a:schemeClr val="tx1"/>
                </a:solidFill>
              </a:rPr>
              <a:t>1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27CA3B7C-7DB1-6747-9D43-850B2FD178F3}"/>
              </a:ext>
            </a:extLst>
          </p:cNvPr>
          <p:cNvCxnSpPr>
            <a:cxnSpLocks/>
          </p:cNvCxnSpPr>
          <p:nvPr/>
        </p:nvCxnSpPr>
        <p:spPr>
          <a:xfrm flipH="1">
            <a:off x="9002776" y="2516176"/>
            <a:ext cx="941546" cy="0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2046EA36-8F19-1F59-4B05-C976B9A823BE}"/>
              </a:ext>
            </a:extLst>
          </p:cNvPr>
          <p:cNvCxnSpPr>
            <a:cxnSpLocks/>
            <a:stCxn id="3" idx="6"/>
            <a:endCxn id="18" idx="1"/>
          </p:cNvCxnSpPr>
          <p:nvPr/>
        </p:nvCxnSpPr>
        <p:spPr>
          <a:xfrm flipV="1">
            <a:off x="7138162" y="4817416"/>
            <a:ext cx="1023366" cy="1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094100D9-9158-3EF1-422A-6F151A4E673A}"/>
              </a:ext>
            </a:extLst>
          </p:cNvPr>
          <p:cNvSpPr/>
          <p:nvPr/>
        </p:nvSpPr>
        <p:spPr>
          <a:xfrm>
            <a:off x="8161528" y="4465372"/>
            <a:ext cx="841248" cy="704088"/>
          </a:xfrm>
          <a:prstGeom prst="rect">
            <a:avLst/>
          </a:prstGeom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X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FCE457DC-16AB-583C-AF61-8DF0F309C01D}"/>
              </a:ext>
            </a:extLst>
          </p:cNvPr>
          <p:cNvSpPr/>
          <p:nvPr/>
        </p:nvSpPr>
        <p:spPr>
          <a:xfrm>
            <a:off x="9944322" y="4465372"/>
            <a:ext cx="709041" cy="704088"/>
          </a:xfrm>
          <a:prstGeom prst="ellipse">
            <a:avLst/>
          </a:prstGeom>
          <a:solidFill>
            <a:srgbClr val="FFFF00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e</a:t>
            </a:r>
            <a:r>
              <a:rPr lang="en-US" b="1" baseline="-25000" dirty="0">
                <a:solidFill>
                  <a:schemeClr val="tx1"/>
                </a:solidFill>
              </a:rPr>
              <a:t>2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3831E37C-31EF-5B0D-940D-C2BC56BFE7AA}"/>
              </a:ext>
            </a:extLst>
          </p:cNvPr>
          <p:cNvCxnSpPr/>
          <p:nvPr/>
        </p:nvCxnSpPr>
        <p:spPr>
          <a:xfrm flipH="1">
            <a:off x="9002776" y="4810875"/>
            <a:ext cx="941546" cy="0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6" name="Group 35">
            <a:extLst>
              <a:ext uri="{FF2B5EF4-FFF2-40B4-BE49-F238E27FC236}">
                <a16:creationId xmlns:a16="http://schemas.microsoft.com/office/drawing/2014/main" id="{F3E7A483-1210-15C8-75D2-A84E201CB873}"/>
              </a:ext>
            </a:extLst>
          </p:cNvPr>
          <p:cNvGrpSpPr/>
          <p:nvPr/>
        </p:nvGrpSpPr>
        <p:grpSpPr>
          <a:xfrm>
            <a:off x="5547487" y="1720840"/>
            <a:ext cx="1590675" cy="3891914"/>
            <a:chOff x="4353687" y="1627632"/>
            <a:chExt cx="1590675" cy="3891914"/>
          </a:xfrm>
        </p:grpSpPr>
        <p:sp>
          <p:nvSpPr>
            <p:cNvPr id="2" name="Oval 1">
              <a:extLst>
                <a:ext uri="{FF2B5EF4-FFF2-40B4-BE49-F238E27FC236}">
                  <a16:creationId xmlns:a16="http://schemas.microsoft.com/office/drawing/2014/main" id="{5343D8F9-06DA-1E24-4404-BCE51B07F42A}"/>
                </a:ext>
              </a:extLst>
            </p:cNvPr>
            <p:cNvSpPr/>
            <p:nvPr/>
          </p:nvSpPr>
          <p:spPr>
            <a:xfrm>
              <a:off x="4353687" y="1627632"/>
              <a:ext cx="1590675" cy="1590675"/>
            </a:xfrm>
            <a:prstGeom prst="ellipse">
              <a:avLst/>
            </a:prstGeom>
            <a:solidFill>
              <a:srgbClr val="FF0000"/>
            </a:solidFill>
            <a:ln w="3810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/>
                <a:t>DV</a:t>
              </a:r>
            </a:p>
          </p:txBody>
        </p:sp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40B0D01E-13DA-1E49-B092-454FB77383E7}"/>
                </a:ext>
              </a:extLst>
            </p:cNvPr>
            <p:cNvSpPr/>
            <p:nvPr/>
          </p:nvSpPr>
          <p:spPr>
            <a:xfrm>
              <a:off x="4353687" y="3928871"/>
              <a:ext cx="1590675" cy="1590675"/>
            </a:xfrm>
            <a:prstGeom prst="ellipse">
              <a:avLst/>
            </a:prstGeom>
            <a:solidFill>
              <a:srgbClr val="00B0F0"/>
            </a:solidFill>
            <a:ln w="3810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/>
                <a:t>IV</a:t>
              </a:r>
            </a:p>
          </p:txBody>
        </p:sp>
        <p:cxnSp>
          <p:nvCxnSpPr>
            <p:cNvPr id="31" name="Straight Arrow Connector 30">
              <a:extLst>
                <a:ext uri="{FF2B5EF4-FFF2-40B4-BE49-F238E27FC236}">
                  <a16:creationId xmlns:a16="http://schemas.microsoft.com/office/drawing/2014/main" id="{8A55A994-9278-DEDA-1357-6C1F51DE8B62}"/>
                </a:ext>
              </a:extLst>
            </p:cNvPr>
            <p:cNvCxnSpPr>
              <a:stCxn id="3" idx="0"/>
              <a:endCxn id="2" idx="4"/>
            </p:cNvCxnSpPr>
            <p:nvPr/>
          </p:nvCxnSpPr>
          <p:spPr>
            <a:xfrm flipV="1">
              <a:off x="5149025" y="3218307"/>
              <a:ext cx="0" cy="710564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4" name="TextBox 33">
            <a:extLst>
              <a:ext uri="{FF2B5EF4-FFF2-40B4-BE49-F238E27FC236}">
                <a16:creationId xmlns:a16="http://schemas.microsoft.com/office/drawing/2014/main" id="{6B521FCE-5943-FD36-52F6-4CB4543528A4}"/>
              </a:ext>
            </a:extLst>
          </p:cNvPr>
          <p:cNvSpPr txBox="1"/>
          <p:nvPr/>
        </p:nvSpPr>
        <p:spPr>
          <a:xfrm>
            <a:off x="240062" y="1581140"/>
            <a:ext cx="4906423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Predicting a dependent variable construct with an independent variable construct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The measure Y is a combination of the “true score” from the DV and random error (e</a:t>
            </a:r>
            <a:r>
              <a:rPr lang="en-US" sz="2400" baseline="-25000" dirty="0"/>
              <a:t>1</a:t>
            </a:r>
            <a:r>
              <a:rPr lang="en-US" sz="2400" dirty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The measure X is a combination of the “true score” from the IV and random error (e</a:t>
            </a:r>
            <a:r>
              <a:rPr lang="en-US" sz="2400" baseline="-25000" dirty="0"/>
              <a:t>2</a:t>
            </a:r>
            <a:r>
              <a:rPr lang="en-US" sz="2400" dirty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35" name="Title 34">
            <a:extLst>
              <a:ext uri="{FF2B5EF4-FFF2-40B4-BE49-F238E27FC236}">
                <a16:creationId xmlns:a16="http://schemas.microsoft.com/office/drawing/2014/main" id="{B067DE41-963D-7F63-9F8F-06A7B0E341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1519"/>
            <a:ext cx="12192000" cy="1325563"/>
          </a:xfrm>
        </p:spPr>
        <p:txBody>
          <a:bodyPr/>
          <a:lstStyle/>
          <a:p>
            <a:pPr algn="ctr"/>
            <a:r>
              <a:rPr lang="en-US" b="1" dirty="0"/>
              <a:t>Basic Model: Predict a DV with an IV (No Controls)</a:t>
            </a:r>
          </a:p>
        </p:txBody>
      </p:sp>
    </p:spTree>
    <p:extLst>
      <p:ext uri="{BB962C8B-B14F-4D97-AF65-F5344CB8AC3E}">
        <p14:creationId xmlns:p14="http://schemas.microsoft.com/office/powerpoint/2010/main" val="8097143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D38DB7-8C6E-915C-BD0A-372B3F0FD7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FFC9B638-0F21-768E-2BF7-F4FC9A9D5A01}"/>
              </a:ext>
            </a:extLst>
          </p:cNvPr>
          <p:cNvSpPr/>
          <p:nvPr/>
        </p:nvSpPr>
        <p:spPr>
          <a:xfrm>
            <a:off x="6908800" y="743203"/>
            <a:ext cx="3276600" cy="2171507"/>
          </a:xfrm>
          <a:prstGeom prst="rect">
            <a:avLst/>
          </a:prstGeom>
          <a:solidFill>
            <a:srgbClr val="FF0000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Y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D5D9A04-A362-E092-3159-6B9BC634B224}"/>
              </a:ext>
            </a:extLst>
          </p:cNvPr>
          <p:cNvSpPr/>
          <p:nvPr/>
        </p:nvSpPr>
        <p:spPr>
          <a:xfrm>
            <a:off x="6908800" y="3843019"/>
            <a:ext cx="3276600" cy="1939861"/>
          </a:xfrm>
          <a:prstGeom prst="rect">
            <a:avLst/>
          </a:prstGeom>
          <a:solidFill>
            <a:srgbClr val="0070C0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X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7CFDA828-F7D2-CA8C-F7E6-FD8E6B361D81}"/>
              </a:ext>
            </a:extLst>
          </p:cNvPr>
          <p:cNvSpPr/>
          <p:nvPr/>
        </p:nvSpPr>
        <p:spPr>
          <a:xfrm>
            <a:off x="7228840" y="1154684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01DC65AA-AEF9-A926-8803-3850AA86382C}"/>
              </a:ext>
            </a:extLst>
          </p:cNvPr>
          <p:cNvSpPr/>
          <p:nvPr/>
        </p:nvSpPr>
        <p:spPr>
          <a:xfrm>
            <a:off x="7564120" y="1453388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10ABB224-2E98-DEEE-5AA1-69EAD86D9C83}"/>
              </a:ext>
            </a:extLst>
          </p:cNvPr>
          <p:cNvSpPr/>
          <p:nvPr/>
        </p:nvSpPr>
        <p:spPr>
          <a:xfrm>
            <a:off x="7881112" y="1170590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6D613B6C-4F7A-F35F-D527-2C14CE3284FD}"/>
              </a:ext>
            </a:extLst>
          </p:cNvPr>
          <p:cNvSpPr/>
          <p:nvPr/>
        </p:nvSpPr>
        <p:spPr>
          <a:xfrm>
            <a:off x="8301736" y="1453388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E0904052-9719-29F0-8FB6-60374ED60CCB}"/>
              </a:ext>
            </a:extLst>
          </p:cNvPr>
          <p:cNvSpPr/>
          <p:nvPr/>
        </p:nvSpPr>
        <p:spPr>
          <a:xfrm>
            <a:off x="8712454" y="1227836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7B183199-92A4-3757-C977-A751998E995F}"/>
              </a:ext>
            </a:extLst>
          </p:cNvPr>
          <p:cNvSpPr/>
          <p:nvPr/>
        </p:nvSpPr>
        <p:spPr>
          <a:xfrm>
            <a:off x="9031732" y="1351471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7CD73416-07D9-495F-F6F6-DAC080AE02E2}"/>
              </a:ext>
            </a:extLst>
          </p:cNvPr>
          <p:cNvSpPr/>
          <p:nvPr/>
        </p:nvSpPr>
        <p:spPr>
          <a:xfrm>
            <a:off x="9451594" y="1652174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08FB56F8-F341-ABBE-922A-C61E7A08D47B}"/>
              </a:ext>
            </a:extLst>
          </p:cNvPr>
          <p:cNvSpPr/>
          <p:nvPr/>
        </p:nvSpPr>
        <p:spPr>
          <a:xfrm>
            <a:off x="9689338" y="1278319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859678FF-EE39-B33C-BF59-7175A82FC4F2}"/>
              </a:ext>
            </a:extLst>
          </p:cNvPr>
          <p:cNvSpPr/>
          <p:nvPr/>
        </p:nvSpPr>
        <p:spPr>
          <a:xfrm>
            <a:off x="9927082" y="904464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8D9C78C2-598D-CD47-181A-E4AC99FE7534}"/>
              </a:ext>
            </a:extLst>
          </p:cNvPr>
          <p:cNvSpPr/>
          <p:nvPr/>
        </p:nvSpPr>
        <p:spPr>
          <a:xfrm>
            <a:off x="9031732" y="1725326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6EBFB413-E981-DC3B-C26E-26EFFDEE591A}"/>
              </a:ext>
            </a:extLst>
          </p:cNvPr>
          <p:cNvSpPr/>
          <p:nvPr/>
        </p:nvSpPr>
        <p:spPr>
          <a:xfrm>
            <a:off x="8136382" y="2546188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D3B202AA-3F8B-6DEA-2BBD-2F9BC109B456}"/>
              </a:ext>
            </a:extLst>
          </p:cNvPr>
          <p:cNvSpPr/>
          <p:nvPr/>
        </p:nvSpPr>
        <p:spPr>
          <a:xfrm>
            <a:off x="7641844" y="2527999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D6272E5F-C21D-CD57-997B-D023161B5268}"/>
              </a:ext>
            </a:extLst>
          </p:cNvPr>
          <p:cNvSpPr/>
          <p:nvPr/>
        </p:nvSpPr>
        <p:spPr>
          <a:xfrm>
            <a:off x="7306564" y="2381695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0B0D5D8B-A9C9-AB8C-D7BF-EC594E79F3A4}"/>
              </a:ext>
            </a:extLst>
          </p:cNvPr>
          <p:cNvSpPr/>
          <p:nvPr/>
        </p:nvSpPr>
        <p:spPr>
          <a:xfrm>
            <a:off x="7462012" y="2110898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45B81D91-D33E-E9F7-26E2-B9FC70B077C4}"/>
              </a:ext>
            </a:extLst>
          </p:cNvPr>
          <p:cNvSpPr/>
          <p:nvPr/>
        </p:nvSpPr>
        <p:spPr>
          <a:xfrm>
            <a:off x="7725664" y="1819431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D1BAF823-4F94-B58A-AFB2-1A1C8E2D2537}"/>
              </a:ext>
            </a:extLst>
          </p:cNvPr>
          <p:cNvSpPr/>
          <p:nvPr/>
        </p:nvSpPr>
        <p:spPr>
          <a:xfrm>
            <a:off x="7958836" y="2046365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C2FB512D-602E-A6B4-15F6-33D4D0B83BF1}"/>
              </a:ext>
            </a:extLst>
          </p:cNvPr>
          <p:cNvSpPr/>
          <p:nvPr/>
        </p:nvSpPr>
        <p:spPr>
          <a:xfrm>
            <a:off x="7331710" y="1746279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C48B06C9-DD7D-ACD2-C892-2ACCDAE6B965}"/>
              </a:ext>
            </a:extLst>
          </p:cNvPr>
          <p:cNvSpPr/>
          <p:nvPr/>
        </p:nvSpPr>
        <p:spPr>
          <a:xfrm>
            <a:off x="8472424" y="2257202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530A6EAE-AD84-0A77-BA59-CC3CC289D3F6}"/>
              </a:ext>
            </a:extLst>
          </p:cNvPr>
          <p:cNvSpPr/>
          <p:nvPr/>
        </p:nvSpPr>
        <p:spPr>
          <a:xfrm>
            <a:off x="8634730" y="1964594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E64DAFA9-F197-3396-A112-F8AC89589B00}"/>
              </a:ext>
            </a:extLst>
          </p:cNvPr>
          <p:cNvSpPr/>
          <p:nvPr/>
        </p:nvSpPr>
        <p:spPr>
          <a:xfrm>
            <a:off x="8906766" y="1940734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215A1892-3713-173A-AD2E-32A9E95102E5}"/>
              </a:ext>
            </a:extLst>
          </p:cNvPr>
          <p:cNvSpPr/>
          <p:nvPr/>
        </p:nvSpPr>
        <p:spPr>
          <a:xfrm>
            <a:off x="9451594" y="2013886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538375CF-BE86-F9EA-2FD9-BF2756DC06A5}"/>
              </a:ext>
            </a:extLst>
          </p:cNvPr>
          <p:cNvSpPr/>
          <p:nvPr/>
        </p:nvSpPr>
        <p:spPr>
          <a:xfrm>
            <a:off x="9859264" y="1910537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8699D052-63DF-89D0-4309-D7BCE62EE2A5}"/>
              </a:ext>
            </a:extLst>
          </p:cNvPr>
          <p:cNvSpPr/>
          <p:nvPr/>
        </p:nvSpPr>
        <p:spPr>
          <a:xfrm>
            <a:off x="9781540" y="2301538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0E796C02-EF5C-076F-664B-CA358EC3DC5C}"/>
              </a:ext>
            </a:extLst>
          </p:cNvPr>
          <p:cNvSpPr/>
          <p:nvPr/>
        </p:nvSpPr>
        <p:spPr>
          <a:xfrm>
            <a:off x="9703816" y="2692539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29FDD0EB-224A-7EC4-D2B6-340732F903F4}"/>
              </a:ext>
            </a:extLst>
          </p:cNvPr>
          <p:cNvSpPr/>
          <p:nvPr/>
        </p:nvSpPr>
        <p:spPr>
          <a:xfrm>
            <a:off x="9166225" y="2546188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504FB500-A497-F4D3-BA2B-BCBC2FC0B629}"/>
              </a:ext>
            </a:extLst>
          </p:cNvPr>
          <p:cNvSpPr/>
          <p:nvPr/>
        </p:nvSpPr>
        <p:spPr>
          <a:xfrm>
            <a:off x="8867902" y="2291970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764483F2-8416-1338-C7F1-2D643EE14196}"/>
              </a:ext>
            </a:extLst>
          </p:cNvPr>
          <p:cNvSpPr/>
          <p:nvPr/>
        </p:nvSpPr>
        <p:spPr>
          <a:xfrm>
            <a:off x="8627872" y="2560286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616239F1-76CF-E7F1-2C49-7D119DDB0816}"/>
              </a:ext>
            </a:extLst>
          </p:cNvPr>
          <p:cNvSpPr/>
          <p:nvPr/>
        </p:nvSpPr>
        <p:spPr>
          <a:xfrm>
            <a:off x="8334883" y="1008380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8EAF575A-D983-697A-87F3-BF0E576F12E6}"/>
              </a:ext>
            </a:extLst>
          </p:cNvPr>
          <p:cNvSpPr/>
          <p:nvPr/>
        </p:nvSpPr>
        <p:spPr>
          <a:xfrm rot="18600775">
            <a:off x="9781044" y="5210507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2A1DF895-AC0C-05CB-0055-44DD4DFB7D27}"/>
              </a:ext>
            </a:extLst>
          </p:cNvPr>
          <p:cNvSpPr/>
          <p:nvPr/>
        </p:nvSpPr>
        <p:spPr>
          <a:xfrm rot="18600775">
            <a:off x="9423317" y="4939088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8C5BB0B0-1A10-9981-395F-884823B3ACF1}"/>
              </a:ext>
            </a:extLst>
          </p:cNvPr>
          <p:cNvSpPr/>
          <p:nvPr/>
        </p:nvSpPr>
        <p:spPr>
          <a:xfrm rot="18600775">
            <a:off x="9129540" y="5245933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DFAF411C-07E8-753B-8EAA-FB30F2C2393E}"/>
              </a:ext>
            </a:extLst>
          </p:cNvPr>
          <p:cNvSpPr/>
          <p:nvPr/>
        </p:nvSpPr>
        <p:spPr>
          <a:xfrm rot="18600775">
            <a:off x="8687984" y="4997080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6A770AA6-C235-3CC6-38CC-12598B89DC34}"/>
              </a:ext>
            </a:extLst>
          </p:cNvPr>
          <p:cNvSpPr/>
          <p:nvPr/>
        </p:nvSpPr>
        <p:spPr>
          <a:xfrm rot="18600775">
            <a:off x="8296271" y="5254226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E1788E4D-E974-4385-434D-16D7A6E30183}"/>
              </a:ext>
            </a:extLst>
          </p:cNvPr>
          <p:cNvSpPr/>
          <p:nvPr/>
        </p:nvSpPr>
        <p:spPr>
          <a:xfrm rot="18600775">
            <a:off x="7968261" y="5156076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BCD0A712-BDEF-EDE7-6A41-D491CECA85BC}"/>
              </a:ext>
            </a:extLst>
          </p:cNvPr>
          <p:cNvSpPr/>
          <p:nvPr/>
        </p:nvSpPr>
        <p:spPr>
          <a:xfrm rot="18600775">
            <a:off x="7526057" y="4889314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5550052E-B3FF-EC3A-5E2B-39973D26F302}"/>
              </a:ext>
            </a:extLst>
          </p:cNvPr>
          <p:cNvSpPr/>
          <p:nvPr/>
        </p:nvSpPr>
        <p:spPr>
          <a:xfrm rot="18600775">
            <a:off x="7318442" y="5280703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021372F1-AA34-924F-7C9D-27F62270A987}"/>
              </a:ext>
            </a:extLst>
          </p:cNvPr>
          <p:cNvSpPr/>
          <p:nvPr/>
        </p:nvSpPr>
        <p:spPr>
          <a:xfrm rot="18600775">
            <a:off x="7586441" y="5372237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AD5B130C-7FC9-2519-F9DB-3499738A4E4B}"/>
              </a:ext>
            </a:extLst>
          </p:cNvPr>
          <p:cNvSpPr/>
          <p:nvPr/>
        </p:nvSpPr>
        <p:spPr>
          <a:xfrm rot="18600775">
            <a:off x="7938868" y="4783378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2502DDA4-EBA7-2B88-2748-7C68204BA9DE}"/>
              </a:ext>
            </a:extLst>
          </p:cNvPr>
          <p:cNvSpPr/>
          <p:nvPr/>
        </p:nvSpPr>
        <p:spPr>
          <a:xfrm rot="18600775">
            <a:off x="9080603" y="4133472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ED2A5497-C921-CA6E-19F7-5FD370A967E1}"/>
              </a:ext>
            </a:extLst>
          </p:cNvPr>
          <p:cNvSpPr/>
          <p:nvPr/>
        </p:nvSpPr>
        <p:spPr>
          <a:xfrm rot="18600775">
            <a:off x="9575040" y="4112723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0A77E703-3B9B-03DA-F1E2-513B39007381}"/>
              </a:ext>
            </a:extLst>
          </p:cNvPr>
          <p:cNvSpPr/>
          <p:nvPr/>
        </p:nvSpPr>
        <p:spPr>
          <a:xfrm rot="18600775">
            <a:off x="9827938" y="4246990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058807CE-5B07-9504-77DC-13F56DEC95D7}"/>
              </a:ext>
            </a:extLst>
          </p:cNvPr>
          <p:cNvSpPr/>
          <p:nvPr/>
        </p:nvSpPr>
        <p:spPr>
          <a:xfrm rot="18600775">
            <a:off x="9473414" y="4275585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5C050EC6-BAB7-0518-8BE0-21AD8484D0F5}"/>
              </a:ext>
            </a:extLst>
          </p:cNvPr>
          <p:cNvSpPr/>
          <p:nvPr/>
        </p:nvSpPr>
        <p:spPr>
          <a:xfrm rot="18600775">
            <a:off x="9233494" y="4586879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16388EF9-47F6-8A03-234A-3A451DD3BEE9}"/>
              </a:ext>
            </a:extLst>
          </p:cNvPr>
          <p:cNvSpPr/>
          <p:nvPr/>
        </p:nvSpPr>
        <p:spPr>
          <a:xfrm rot="18600775">
            <a:off x="8983202" y="4378980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A5DBF650-1A90-67E8-3684-7BABA365C1BC}"/>
              </a:ext>
            </a:extLst>
          </p:cNvPr>
          <p:cNvSpPr/>
          <p:nvPr/>
        </p:nvSpPr>
        <p:spPr>
          <a:xfrm rot="18600775">
            <a:off x="9631980" y="4628831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A3978FDA-DF81-9B33-CAD9-3842FA96E887}"/>
              </a:ext>
            </a:extLst>
          </p:cNvPr>
          <p:cNvSpPr/>
          <p:nvPr/>
        </p:nvSpPr>
        <p:spPr>
          <a:xfrm rot="18600775">
            <a:off x="8454627" y="4209174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A071E820-78D6-44B2-7754-89C546DCD4E2}"/>
              </a:ext>
            </a:extLst>
          </p:cNvPr>
          <p:cNvSpPr/>
          <p:nvPr/>
        </p:nvSpPr>
        <p:spPr>
          <a:xfrm rot="18600775">
            <a:off x="8315829" y="4513637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5D73916B-F8BB-3242-80A8-3DED318EC891}"/>
              </a:ext>
            </a:extLst>
          </p:cNvPr>
          <p:cNvSpPr/>
          <p:nvPr/>
        </p:nvSpPr>
        <p:spPr>
          <a:xfrm rot="18600775">
            <a:off x="8046511" y="4558812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67A56482-58A9-278E-E5D0-44D8929F7E9E}"/>
              </a:ext>
            </a:extLst>
          </p:cNvPr>
          <p:cNvSpPr/>
          <p:nvPr/>
        </p:nvSpPr>
        <p:spPr>
          <a:xfrm rot="18600775">
            <a:off x="7497618" y="4528721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DA7BA36A-B25D-0AAB-D747-51FBFA59E23A}"/>
              </a:ext>
            </a:extLst>
          </p:cNvPr>
          <p:cNvSpPr/>
          <p:nvPr/>
        </p:nvSpPr>
        <p:spPr>
          <a:xfrm rot="18600775">
            <a:off x="7099336" y="4663802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D393444A-DBAE-C0F5-4AC3-2DF95E84D8F0}"/>
              </a:ext>
            </a:extLst>
          </p:cNvPr>
          <p:cNvSpPr/>
          <p:nvPr/>
        </p:nvSpPr>
        <p:spPr>
          <a:xfrm rot="18600775">
            <a:off x="7146078" y="4267901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69639636-C895-EDF8-8B93-50C6D4604B17}"/>
              </a:ext>
            </a:extLst>
          </p:cNvPr>
          <p:cNvSpPr/>
          <p:nvPr/>
        </p:nvSpPr>
        <p:spPr>
          <a:xfrm rot="18600775">
            <a:off x="7506514" y="4110808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1DDE9B22-5EF9-A769-391B-FFC57DB185DD}"/>
              </a:ext>
            </a:extLst>
          </p:cNvPr>
          <p:cNvSpPr/>
          <p:nvPr/>
        </p:nvSpPr>
        <p:spPr>
          <a:xfrm rot="18600775">
            <a:off x="7740254" y="3975631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CBE15610-DF01-0D4B-F9D7-A99D604FFCA0}"/>
              </a:ext>
            </a:extLst>
          </p:cNvPr>
          <p:cNvSpPr/>
          <p:nvPr/>
        </p:nvSpPr>
        <p:spPr>
          <a:xfrm rot="18600775">
            <a:off x="8057640" y="4205607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79B42FB6-CDEC-7587-E790-3DD19B0A44E0}"/>
              </a:ext>
            </a:extLst>
          </p:cNvPr>
          <p:cNvSpPr/>
          <p:nvPr/>
        </p:nvSpPr>
        <p:spPr>
          <a:xfrm rot="18600775">
            <a:off x="8652720" y="4450676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F37F28A1-4939-F299-8C9A-A636C93B636A}"/>
              </a:ext>
            </a:extLst>
          </p:cNvPr>
          <p:cNvSpPr/>
          <p:nvPr/>
        </p:nvSpPr>
        <p:spPr>
          <a:xfrm rot="18600775">
            <a:off x="8689927" y="5443317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4" name="Straight Arrow Connector 73">
            <a:extLst>
              <a:ext uri="{FF2B5EF4-FFF2-40B4-BE49-F238E27FC236}">
                <a16:creationId xmlns:a16="http://schemas.microsoft.com/office/drawing/2014/main" id="{A7D8276B-B858-0881-6C58-BCAEFD77B2B6}"/>
              </a:ext>
            </a:extLst>
          </p:cNvPr>
          <p:cNvCxnSpPr/>
          <p:nvPr/>
        </p:nvCxnSpPr>
        <p:spPr>
          <a:xfrm flipV="1">
            <a:off x="8550148" y="2914713"/>
            <a:ext cx="0" cy="928307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5" name="TextBox 74">
            <a:extLst>
              <a:ext uri="{FF2B5EF4-FFF2-40B4-BE49-F238E27FC236}">
                <a16:creationId xmlns:a16="http://schemas.microsoft.com/office/drawing/2014/main" id="{209E4871-1192-DEBB-A090-0A4B1D7034FE}"/>
              </a:ext>
            </a:extLst>
          </p:cNvPr>
          <p:cNvSpPr txBox="1"/>
          <p:nvPr/>
        </p:nvSpPr>
        <p:spPr>
          <a:xfrm>
            <a:off x="322325" y="1088136"/>
            <a:ext cx="5200777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Let’s show the measures with their error (just so we can have two boxes)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The Y measure has a combination of true score (Red) and error (Yellow)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The X measure has a combination of true score (Blue) and error (Yellow)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We are predicting Y with X</a:t>
            </a:r>
          </a:p>
        </p:txBody>
      </p:sp>
    </p:spTree>
    <p:extLst>
      <p:ext uri="{BB962C8B-B14F-4D97-AF65-F5344CB8AC3E}">
        <p14:creationId xmlns:p14="http://schemas.microsoft.com/office/powerpoint/2010/main" val="4220558297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A19989-5DE0-F819-E7D5-9039BA8F1C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27FC3508-B0CA-D0EC-A83E-6247CAA966E0}"/>
              </a:ext>
            </a:extLst>
          </p:cNvPr>
          <p:cNvSpPr/>
          <p:nvPr/>
        </p:nvSpPr>
        <p:spPr>
          <a:xfrm>
            <a:off x="6853935" y="590487"/>
            <a:ext cx="3342132" cy="2171509"/>
          </a:xfrm>
          <a:prstGeom prst="rect">
            <a:avLst/>
          </a:prstGeom>
          <a:solidFill>
            <a:srgbClr val="FF0000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Y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4B8F1A8-AA9A-00AD-A103-94C318D5865A}"/>
              </a:ext>
            </a:extLst>
          </p:cNvPr>
          <p:cNvSpPr/>
          <p:nvPr/>
        </p:nvSpPr>
        <p:spPr>
          <a:xfrm>
            <a:off x="6853935" y="3690303"/>
            <a:ext cx="3342132" cy="1939861"/>
          </a:xfrm>
          <a:prstGeom prst="rect">
            <a:avLst/>
          </a:prstGeom>
          <a:solidFill>
            <a:srgbClr val="0070C0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X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0BCF402C-8866-6EFC-80E2-02EA92DEB337}"/>
              </a:ext>
            </a:extLst>
          </p:cNvPr>
          <p:cNvCxnSpPr>
            <a:cxnSpLocks/>
            <a:stCxn id="18" idx="0"/>
            <a:endCxn id="6" idx="2"/>
          </p:cNvCxnSpPr>
          <p:nvPr/>
        </p:nvCxnSpPr>
        <p:spPr>
          <a:xfrm flipV="1">
            <a:off x="8525001" y="2761996"/>
            <a:ext cx="0" cy="928307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Oval 8">
            <a:extLst>
              <a:ext uri="{FF2B5EF4-FFF2-40B4-BE49-F238E27FC236}">
                <a16:creationId xmlns:a16="http://schemas.microsoft.com/office/drawing/2014/main" id="{B2695324-C8A7-157A-DAE3-B2390800EEA4}"/>
              </a:ext>
            </a:extLst>
          </p:cNvPr>
          <p:cNvSpPr/>
          <p:nvPr/>
        </p:nvSpPr>
        <p:spPr>
          <a:xfrm>
            <a:off x="7071717" y="613891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D631DE5B-7D1F-40A8-26B0-AD64665D01DC}"/>
              </a:ext>
            </a:extLst>
          </p:cNvPr>
          <p:cNvSpPr/>
          <p:nvPr/>
        </p:nvSpPr>
        <p:spPr>
          <a:xfrm>
            <a:off x="7375030" y="660603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29500FCA-C772-B935-3A2B-F3230AFAF152}"/>
              </a:ext>
            </a:extLst>
          </p:cNvPr>
          <p:cNvSpPr/>
          <p:nvPr/>
        </p:nvSpPr>
        <p:spPr>
          <a:xfrm>
            <a:off x="7723989" y="629797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FDC8A0B9-AA62-FDF8-9F72-42AB60ACD3E9}"/>
              </a:ext>
            </a:extLst>
          </p:cNvPr>
          <p:cNvSpPr/>
          <p:nvPr/>
        </p:nvSpPr>
        <p:spPr>
          <a:xfrm>
            <a:off x="8123541" y="668028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9CEF8927-5295-97E0-525D-2C38F868CEC9}"/>
              </a:ext>
            </a:extLst>
          </p:cNvPr>
          <p:cNvSpPr/>
          <p:nvPr/>
        </p:nvSpPr>
        <p:spPr>
          <a:xfrm>
            <a:off x="8555331" y="687043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B2F3A5BB-1404-A70E-B56F-57EFD7A68E39}"/>
              </a:ext>
            </a:extLst>
          </p:cNvPr>
          <p:cNvSpPr/>
          <p:nvPr/>
        </p:nvSpPr>
        <p:spPr>
          <a:xfrm>
            <a:off x="8874609" y="810678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866822F1-F64F-8ECB-88CF-330980BF188B}"/>
              </a:ext>
            </a:extLst>
          </p:cNvPr>
          <p:cNvSpPr/>
          <p:nvPr/>
        </p:nvSpPr>
        <p:spPr>
          <a:xfrm>
            <a:off x="8444276" y="650514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B0CF8372-33AF-87B2-3C7F-623F2C5CB445}"/>
              </a:ext>
            </a:extLst>
          </p:cNvPr>
          <p:cNvSpPr/>
          <p:nvPr/>
        </p:nvSpPr>
        <p:spPr>
          <a:xfrm>
            <a:off x="9532215" y="737526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3C2E4B73-FE41-4BBB-FA63-179BC1670F70}"/>
              </a:ext>
            </a:extLst>
          </p:cNvPr>
          <p:cNvSpPr/>
          <p:nvPr/>
        </p:nvSpPr>
        <p:spPr>
          <a:xfrm>
            <a:off x="9927081" y="751747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C2CE6745-3A7C-B90D-2B87-96E8F44C8E03}"/>
              </a:ext>
            </a:extLst>
          </p:cNvPr>
          <p:cNvSpPr/>
          <p:nvPr/>
        </p:nvSpPr>
        <p:spPr>
          <a:xfrm>
            <a:off x="9202466" y="667963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B3744CA7-1668-3326-F667-F11A5E5746CF}"/>
              </a:ext>
            </a:extLst>
          </p:cNvPr>
          <p:cNvSpPr/>
          <p:nvPr/>
        </p:nvSpPr>
        <p:spPr>
          <a:xfrm>
            <a:off x="7936971" y="609895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A7A569DE-6952-11A4-3577-E46DFA7E0DD6}"/>
              </a:ext>
            </a:extLst>
          </p:cNvPr>
          <p:cNvSpPr/>
          <p:nvPr/>
        </p:nvSpPr>
        <p:spPr>
          <a:xfrm>
            <a:off x="7474515" y="646663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FCFDD2B8-4EE6-C39F-89C8-3FF5FA83FC13}"/>
              </a:ext>
            </a:extLst>
          </p:cNvPr>
          <p:cNvSpPr/>
          <p:nvPr/>
        </p:nvSpPr>
        <p:spPr>
          <a:xfrm>
            <a:off x="7216684" y="719815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8F7C82B7-8D7D-2C45-034E-758442E06C0A}"/>
              </a:ext>
            </a:extLst>
          </p:cNvPr>
          <p:cNvSpPr/>
          <p:nvPr/>
        </p:nvSpPr>
        <p:spPr>
          <a:xfrm>
            <a:off x="6909617" y="635482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50F8433D-0E27-EEBC-CDE8-396A3F2AEA51}"/>
              </a:ext>
            </a:extLst>
          </p:cNvPr>
          <p:cNvSpPr/>
          <p:nvPr/>
        </p:nvSpPr>
        <p:spPr>
          <a:xfrm>
            <a:off x="7971667" y="775607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C52497B2-26D8-9ED0-CA91-F5D73E7DF0AD}"/>
              </a:ext>
            </a:extLst>
          </p:cNvPr>
          <p:cNvSpPr/>
          <p:nvPr/>
        </p:nvSpPr>
        <p:spPr>
          <a:xfrm>
            <a:off x="7605314" y="629303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EDB3AF5E-B73A-BE9C-E982-EE0A85BB40B6}"/>
              </a:ext>
            </a:extLst>
          </p:cNvPr>
          <p:cNvSpPr/>
          <p:nvPr/>
        </p:nvSpPr>
        <p:spPr>
          <a:xfrm>
            <a:off x="6901828" y="839443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8C8E3F72-F2EE-4BEF-6FF4-05A61C0AB1AF}"/>
              </a:ext>
            </a:extLst>
          </p:cNvPr>
          <p:cNvSpPr/>
          <p:nvPr/>
        </p:nvSpPr>
        <p:spPr>
          <a:xfrm>
            <a:off x="7765715" y="674924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04C2A5EE-F148-AABA-63B3-E4D4A93D7D34}"/>
              </a:ext>
            </a:extLst>
          </p:cNvPr>
          <p:cNvSpPr/>
          <p:nvPr/>
        </p:nvSpPr>
        <p:spPr>
          <a:xfrm>
            <a:off x="8292469" y="775607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E3BB3805-08C5-C861-7ED4-AD5B72744A54}"/>
              </a:ext>
            </a:extLst>
          </p:cNvPr>
          <p:cNvSpPr/>
          <p:nvPr/>
        </p:nvSpPr>
        <p:spPr>
          <a:xfrm>
            <a:off x="8549161" y="814262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20B7A8B0-18CC-6760-EE89-6F8BA3BBBAC9}"/>
              </a:ext>
            </a:extLst>
          </p:cNvPr>
          <p:cNvSpPr/>
          <p:nvPr/>
        </p:nvSpPr>
        <p:spPr>
          <a:xfrm>
            <a:off x="9109333" y="824899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1C978A7F-40C8-4BAE-BAD8-34AEA52AA0B6}"/>
              </a:ext>
            </a:extLst>
          </p:cNvPr>
          <p:cNvSpPr/>
          <p:nvPr/>
        </p:nvSpPr>
        <p:spPr>
          <a:xfrm>
            <a:off x="9857663" y="674924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25D8B721-DEA2-66D7-A3DA-EA017B0BAA6B}"/>
              </a:ext>
            </a:extLst>
          </p:cNvPr>
          <p:cNvSpPr/>
          <p:nvPr/>
        </p:nvSpPr>
        <p:spPr>
          <a:xfrm>
            <a:off x="9691660" y="639658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14741633-A9E1-E0EF-2EBC-5A1483399D07}"/>
              </a:ext>
            </a:extLst>
          </p:cNvPr>
          <p:cNvSpPr/>
          <p:nvPr/>
        </p:nvSpPr>
        <p:spPr>
          <a:xfrm>
            <a:off x="9427332" y="667963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F0218BC8-B67B-6937-F6B5-5DA0A0E956FF}"/>
              </a:ext>
            </a:extLst>
          </p:cNvPr>
          <p:cNvSpPr/>
          <p:nvPr/>
        </p:nvSpPr>
        <p:spPr>
          <a:xfrm>
            <a:off x="8966801" y="674924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C75DD2B2-9A8C-2230-96BD-D58BEB05B685}"/>
              </a:ext>
            </a:extLst>
          </p:cNvPr>
          <p:cNvSpPr/>
          <p:nvPr/>
        </p:nvSpPr>
        <p:spPr>
          <a:xfrm>
            <a:off x="8778022" y="630090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35B51EA8-0171-8C3B-27BA-C34ECC93082A}"/>
              </a:ext>
            </a:extLst>
          </p:cNvPr>
          <p:cNvSpPr/>
          <p:nvPr/>
        </p:nvSpPr>
        <p:spPr>
          <a:xfrm>
            <a:off x="8702297" y="720686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F461C509-6073-0D72-1AF6-64173B57E16C}"/>
              </a:ext>
            </a:extLst>
          </p:cNvPr>
          <p:cNvSpPr/>
          <p:nvPr/>
        </p:nvSpPr>
        <p:spPr>
          <a:xfrm>
            <a:off x="8334882" y="855663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34D44620-2D86-AA2C-420C-83EF865902FE}"/>
              </a:ext>
            </a:extLst>
          </p:cNvPr>
          <p:cNvSpPr/>
          <p:nvPr/>
        </p:nvSpPr>
        <p:spPr>
          <a:xfrm rot="18600775">
            <a:off x="9945945" y="5238272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7901BFA2-7462-EB4C-AD27-45880BC2519A}"/>
              </a:ext>
            </a:extLst>
          </p:cNvPr>
          <p:cNvSpPr/>
          <p:nvPr/>
        </p:nvSpPr>
        <p:spPr>
          <a:xfrm rot="18600775">
            <a:off x="9424143" y="5424025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4785FB3E-9A1A-8853-5265-2CB702A76B51}"/>
              </a:ext>
            </a:extLst>
          </p:cNvPr>
          <p:cNvSpPr/>
          <p:nvPr/>
        </p:nvSpPr>
        <p:spPr>
          <a:xfrm rot="18600775">
            <a:off x="7927212" y="5413453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CFD46EF4-617A-E71C-CE78-25F48E85A978}"/>
              </a:ext>
            </a:extLst>
          </p:cNvPr>
          <p:cNvSpPr/>
          <p:nvPr/>
        </p:nvSpPr>
        <p:spPr>
          <a:xfrm rot="18600775">
            <a:off x="8412239" y="5318825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A4AF59FD-3E74-5FA3-C49A-60CA687A619F}"/>
              </a:ext>
            </a:extLst>
          </p:cNvPr>
          <p:cNvSpPr/>
          <p:nvPr/>
        </p:nvSpPr>
        <p:spPr>
          <a:xfrm rot="18600775">
            <a:off x="8373077" y="5200814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F9FA61CD-E9C9-A9D0-743C-D89C0FB08BAD}"/>
              </a:ext>
            </a:extLst>
          </p:cNvPr>
          <p:cNvSpPr/>
          <p:nvPr/>
        </p:nvSpPr>
        <p:spPr>
          <a:xfrm rot="7775724">
            <a:off x="8574951" y="5431851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F694AC4F-AEA8-F89E-BDA2-5B9BB8623D64}"/>
              </a:ext>
            </a:extLst>
          </p:cNvPr>
          <p:cNvSpPr/>
          <p:nvPr/>
        </p:nvSpPr>
        <p:spPr>
          <a:xfrm rot="18600775">
            <a:off x="7736587" y="5431804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C2F1DF22-2498-2815-62AD-7B70BA09DA0F}"/>
              </a:ext>
            </a:extLst>
          </p:cNvPr>
          <p:cNvSpPr/>
          <p:nvPr/>
        </p:nvSpPr>
        <p:spPr>
          <a:xfrm rot="18600775">
            <a:off x="7395248" y="5227291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24F3AFB2-53F4-BDAF-EE27-32F3D414DE8E}"/>
              </a:ext>
            </a:extLst>
          </p:cNvPr>
          <p:cNvSpPr/>
          <p:nvPr/>
        </p:nvSpPr>
        <p:spPr>
          <a:xfrm rot="18600775">
            <a:off x="7663247" y="5318825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F6A1E299-1938-A95A-1010-9CEA3AECD742}"/>
              </a:ext>
            </a:extLst>
          </p:cNvPr>
          <p:cNvSpPr/>
          <p:nvPr/>
        </p:nvSpPr>
        <p:spPr>
          <a:xfrm rot="18600775">
            <a:off x="8202770" y="5238272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446382AD-B8E2-7D38-D914-E194D5801174}"/>
              </a:ext>
            </a:extLst>
          </p:cNvPr>
          <p:cNvSpPr/>
          <p:nvPr/>
        </p:nvSpPr>
        <p:spPr>
          <a:xfrm rot="18600775">
            <a:off x="9828876" y="5357353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AC16FBF9-476C-18FD-2E3F-30192939E567}"/>
              </a:ext>
            </a:extLst>
          </p:cNvPr>
          <p:cNvSpPr/>
          <p:nvPr/>
        </p:nvSpPr>
        <p:spPr>
          <a:xfrm rot="18600775">
            <a:off x="9074329" y="5413939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B2DF164C-09CC-38B2-0D79-F632005C54AB}"/>
              </a:ext>
            </a:extLst>
          </p:cNvPr>
          <p:cNvSpPr/>
          <p:nvPr/>
        </p:nvSpPr>
        <p:spPr>
          <a:xfrm rot="18600775">
            <a:off x="9583337" y="5362763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AD8F10D3-4058-F968-9E73-B587DD8EA879}"/>
              </a:ext>
            </a:extLst>
          </p:cNvPr>
          <p:cNvSpPr/>
          <p:nvPr/>
        </p:nvSpPr>
        <p:spPr>
          <a:xfrm rot="18600775">
            <a:off x="9991495" y="5429512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B5070D78-3F62-4057-C89F-8D53B38E7FE8}"/>
              </a:ext>
            </a:extLst>
          </p:cNvPr>
          <p:cNvSpPr/>
          <p:nvPr/>
        </p:nvSpPr>
        <p:spPr>
          <a:xfrm rot="18600775">
            <a:off x="8915137" y="5374160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E28D8964-2E57-9EC6-AB10-7E9E64B2E793}"/>
              </a:ext>
            </a:extLst>
          </p:cNvPr>
          <p:cNvSpPr/>
          <p:nvPr/>
        </p:nvSpPr>
        <p:spPr>
          <a:xfrm rot="18600775">
            <a:off x="8310533" y="5422352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6E4A2213-0282-4E89-56D0-951BA5F75EF6}"/>
              </a:ext>
            </a:extLst>
          </p:cNvPr>
          <p:cNvSpPr/>
          <p:nvPr/>
        </p:nvSpPr>
        <p:spPr>
          <a:xfrm rot="18600775">
            <a:off x="9731741" y="5413453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A3511D8F-4EC6-6F18-EC3E-528C12A7B424}"/>
              </a:ext>
            </a:extLst>
          </p:cNvPr>
          <p:cNvSpPr/>
          <p:nvPr/>
        </p:nvSpPr>
        <p:spPr>
          <a:xfrm rot="18600775">
            <a:off x="9222932" y="5414451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18421FBB-BF9E-F394-BC08-9748E273178F}"/>
              </a:ext>
            </a:extLst>
          </p:cNvPr>
          <p:cNvSpPr/>
          <p:nvPr/>
        </p:nvSpPr>
        <p:spPr>
          <a:xfrm rot="18600775">
            <a:off x="8105851" y="5422353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64C4762B-F6B7-1B1C-1886-88DD3DB209E7}"/>
              </a:ext>
            </a:extLst>
          </p:cNvPr>
          <p:cNvSpPr/>
          <p:nvPr/>
        </p:nvSpPr>
        <p:spPr>
          <a:xfrm rot="18600775">
            <a:off x="7880933" y="5269566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AFE8CCDA-3C31-CE20-7DF4-AA1C7910C1FA}"/>
              </a:ext>
            </a:extLst>
          </p:cNvPr>
          <p:cNvSpPr/>
          <p:nvPr/>
        </p:nvSpPr>
        <p:spPr>
          <a:xfrm rot="18600775">
            <a:off x="7474751" y="5418795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7B4E3380-1BF5-E570-6590-39A91EE646A6}"/>
              </a:ext>
            </a:extLst>
          </p:cNvPr>
          <p:cNvSpPr/>
          <p:nvPr/>
        </p:nvSpPr>
        <p:spPr>
          <a:xfrm rot="18600775">
            <a:off x="6889772" y="5405646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EA02CC21-6CD7-FBF0-5F7C-FD5C7624AD02}"/>
              </a:ext>
            </a:extLst>
          </p:cNvPr>
          <p:cNvSpPr/>
          <p:nvPr/>
        </p:nvSpPr>
        <p:spPr>
          <a:xfrm rot="18600775">
            <a:off x="7047957" y="5263658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92A99D59-BBFC-EF61-F8E4-7B1DD19A8FB6}"/>
              </a:ext>
            </a:extLst>
          </p:cNvPr>
          <p:cNvSpPr/>
          <p:nvPr/>
        </p:nvSpPr>
        <p:spPr>
          <a:xfrm rot="18600775">
            <a:off x="7085139" y="5428567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8E60E645-0784-9006-4308-0B900DA1E079}"/>
              </a:ext>
            </a:extLst>
          </p:cNvPr>
          <p:cNvSpPr/>
          <p:nvPr/>
        </p:nvSpPr>
        <p:spPr>
          <a:xfrm rot="18600775">
            <a:off x="7256399" y="5433019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69614BE3-B3F3-2D55-7B9F-D4C69326857E}"/>
              </a:ext>
            </a:extLst>
          </p:cNvPr>
          <p:cNvSpPr/>
          <p:nvPr/>
        </p:nvSpPr>
        <p:spPr>
          <a:xfrm rot="18600775">
            <a:off x="8024134" y="5315790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2FD44AD4-F11F-591A-B414-33AA93610783}"/>
              </a:ext>
            </a:extLst>
          </p:cNvPr>
          <p:cNvSpPr/>
          <p:nvPr/>
        </p:nvSpPr>
        <p:spPr>
          <a:xfrm rot="18600775">
            <a:off x="8608749" y="5238272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781FA23D-3E9C-AE4C-F686-8AAE23BAD8C1}"/>
              </a:ext>
            </a:extLst>
          </p:cNvPr>
          <p:cNvSpPr/>
          <p:nvPr/>
        </p:nvSpPr>
        <p:spPr>
          <a:xfrm rot="18600775">
            <a:off x="8766733" y="5389905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88DCEBA-BB8E-53AE-2355-A5E08A6FE4A3}"/>
              </a:ext>
            </a:extLst>
          </p:cNvPr>
          <p:cNvSpPr/>
          <p:nvPr/>
        </p:nvSpPr>
        <p:spPr>
          <a:xfrm>
            <a:off x="6853936" y="5189437"/>
            <a:ext cx="3342132" cy="434664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C5C40CC-E001-052D-33FD-4BB7783F72B2}"/>
              </a:ext>
            </a:extLst>
          </p:cNvPr>
          <p:cNvSpPr/>
          <p:nvPr/>
        </p:nvSpPr>
        <p:spPr>
          <a:xfrm>
            <a:off x="6853936" y="597948"/>
            <a:ext cx="3342132" cy="415036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1CCC5CA-205D-D825-278E-454D2E2B0712}"/>
              </a:ext>
            </a:extLst>
          </p:cNvPr>
          <p:cNvSpPr txBox="1"/>
          <p:nvPr/>
        </p:nvSpPr>
        <p:spPr>
          <a:xfrm>
            <a:off x="285750" y="2052088"/>
            <a:ext cx="42227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Let’s clean this up a little bit</a:t>
            </a:r>
          </a:p>
        </p:txBody>
      </p:sp>
    </p:spTree>
    <p:extLst>
      <p:ext uri="{BB962C8B-B14F-4D97-AF65-F5344CB8AC3E}">
        <p14:creationId xmlns:p14="http://schemas.microsoft.com/office/powerpoint/2010/main" val="2613608869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E0C47F-D22A-AE0D-74C3-1DC64A822A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A0781C02-5DBE-3696-321F-ACDE807A34DE}"/>
              </a:ext>
            </a:extLst>
          </p:cNvPr>
          <p:cNvCxnSpPr>
            <a:cxnSpLocks/>
            <a:stCxn id="18" idx="0"/>
            <a:endCxn id="6" idx="2"/>
          </p:cNvCxnSpPr>
          <p:nvPr/>
        </p:nvCxnSpPr>
        <p:spPr>
          <a:xfrm flipV="1">
            <a:off x="8512302" y="2789428"/>
            <a:ext cx="0" cy="90087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5" name="Group 4">
            <a:extLst>
              <a:ext uri="{FF2B5EF4-FFF2-40B4-BE49-F238E27FC236}">
                <a16:creationId xmlns:a16="http://schemas.microsoft.com/office/drawing/2014/main" id="{01D31755-A287-7459-AA25-382EF33B8DB6}"/>
              </a:ext>
            </a:extLst>
          </p:cNvPr>
          <p:cNvGrpSpPr/>
          <p:nvPr/>
        </p:nvGrpSpPr>
        <p:grpSpPr>
          <a:xfrm>
            <a:off x="6838235" y="3690303"/>
            <a:ext cx="3345133" cy="1939861"/>
            <a:chOff x="4514135" y="3703320"/>
            <a:chExt cx="3345133" cy="1939861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A518424E-2ABF-0B40-1DBA-3C27CF045193}"/>
                </a:ext>
              </a:extLst>
            </p:cNvPr>
            <p:cNvSpPr/>
            <p:nvPr/>
          </p:nvSpPr>
          <p:spPr>
            <a:xfrm>
              <a:off x="4517136" y="3703320"/>
              <a:ext cx="3342132" cy="1939861"/>
            </a:xfrm>
            <a:prstGeom prst="rect">
              <a:avLst/>
            </a:prstGeom>
            <a:solidFill>
              <a:srgbClr val="0070C0"/>
            </a:solidFill>
            <a:ln w="3810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/>
                <a:t>X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DCF448EC-6799-2944-6802-F8F15B7738CE}"/>
                </a:ext>
              </a:extLst>
            </p:cNvPr>
            <p:cNvSpPr/>
            <p:nvPr/>
          </p:nvSpPr>
          <p:spPr>
            <a:xfrm>
              <a:off x="4514135" y="5208517"/>
              <a:ext cx="3342132" cy="434664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0A55451F-5901-ECBB-1063-F1C892478F76}"/>
              </a:ext>
            </a:extLst>
          </p:cNvPr>
          <p:cNvGrpSpPr/>
          <p:nvPr/>
        </p:nvGrpSpPr>
        <p:grpSpPr>
          <a:xfrm>
            <a:off x="6838235" y="617919"/>
            <a:ext cx="3345133" cy="2171509"/>
            <a:chOff x="4514135" y="603504"/>
            <a:chExt cx="3345133" cy="2171509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7B10C8D4-EAFE-D255-114C-47DA128E2967}"/>
                </a:ext>
              </a:extLst>
            </p:cNvPr>
            <p:cNvSpPr/>
            <p:nvPr/>
          </p:nvSpPr>
          <p:spPr>
            <a:xfrm>
              <a:off x="4517136" y="603504"/>
              <a:ext cx="3342132" cy="2171509"/>
            </a:xfrm>
            <a:prstGeom prst="rect">
              <a:avLst/>
            </a:prstGeom>
            <a:solidFill>
              <a:srgbClr val="FF0000"/>
            </a:solidFill>
            <a:ln w="3810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/>
                <a:t>Y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5C694A1F-ED23-A95D-FE72-91C967C43C2D}"/>
                </a:ext>
              </a:extLst>
            </p:cNvPr>
            <p:cNvSpPr/>
            <p:nvPr/>
          </p:nvSpPr>
          <p:spPr>
            <a:xfrm>
              <a:off x="4514135" y="603504"/>
              <a:ext cx="3342132" cy="415036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906226ED-6EDC-7B7A-E918-79D3D3B62780}"/>
              </a:ext>
            </a:extLst>
          </p:cNvPr>
          <p:cNvSpPr/>
          <p:nvPr/>
        </p:nvSpPr>
        <p:spPr>
          <a:xfrm>
            <a:off x="6838235" y="2899346"/>
            <a:ext cx="3342132" cy="681037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7FC6FF6F-FE0B-EC3F-DFA5-49D07BCAF618}"/>
              </a:ext>
            </a:extLst>
          </p:cNvPr>
          <p:cNvGrpSpPr/>
          <p:nvPr/>
        </p:nvGrpSpPr>
        <p:grpSpPr>
          <a:xfrm>
            <a:off x="10314351" y="2831208"/>
            <a:ext cx="915328" cy="749174"/>
            <a:chOff x="7990251" y="2844225"/>
            <a:chExt cx="915328" cy="749174"/>
          </a:xfrm>
        </p:grpSpPr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66D4E8C9-F0E4-5A51-FEA0-50A0C31D3530}"/>
                </a:ext>
              </a:extLst>
            </p:cNvPr>
            <p:cNvSpPr txBox="1"/>
            <p:nvPr/>
          </p:nvSpPr>
          <p:spPr>
            <a:xfrm>
              <a:off x="8206862" y="2844225"/>
              <a:ext cx="698717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b="1" dirty="0" err="1"/>
                <a:t>ρ</a:t>
              </a:r>
              <a:r>
                <a:rPr lang="en-US" sz="3200" b="1" baseline="-25000" dirty="0" err="1"/>
                <a:t>xy</a:t>
              </a:r>
              <a:endParaRPr lang="en-US" sz="3200" b="1" baseline="-25000" dirty="0"/>
            </a:p>
          </p:txBody>
        </p:sp>
        <p:sp>
          <p:nvSpPr>
            <p:cNvPr id="19" name="Right Brace 18">
              <a:extLst>
                <a:ext uri="{FF2B5EF4-FFF2-40B4-BE49-F238E27FC236}">
                  <a16:creationId xmlns:a16="http://schemas.microsoft.com/office/drawing/2014/main" id="{3F23ED5E-4510-3BEE-59D0-240DD3DB178F}"/>
                </a:ext>
              </a:extLst>
            </p:cNvPr>
            <p:cNvSpPr/>
            <p:nvPr/>
          </p:nvSpPr>
          <p:spPr>
            <a:xfrm>
              <a:off x="7990251" y="2912363"/>
              <a:ext cx="182198" cy="681036"/>
            </a:xfrm>
            <a:prstGeom prst="rightBrace">
              <a:avLst>
                <a:gd name="adj1" fmla="val 25378"/>
                <a:gd name="adj2" fmla="val 48512"/>
              </a:avLst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</p:grpSp>
      <p:sp>
        <p:nvSpPr>
          <p:cNvPr id="22" name="TextBox 21">
            <a:extLst>
              <a:ext uri="{FF2B5EF4-FFF2-40B4-BE49-F238E27FC236}">
                <a16:creationId xmlns:a16="http://schemas.microsoft.com/office/drawing/2014/main" id="{CEFB92DA-8106-478F-EE32-A81974C47B28}"/>
              </a:ext>
            </a:extLst>
          </p:cNvPr>
          <p:cNvSpPr txBox="1"/>
          <p:nvPr/>
        </p:nvSpPr>
        <p:spPr>
          <a:xfrm>
            <a:off x="295279" y="617919"/>
            <a:ext cx="580072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The overlap between X and Y is the true correlation between the IV and the DV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The purple represents the extent to which X predicts Y</a:t>
            </a:r>
          </a:p>
        </p:txBody>
      </p:sp>
    </p:spTree>
    <p:extLst>
      <p:ext uri="{BB962C8B-B14F-4D97-AF65-F5344CB8AC3E}">
        <p14:creationId xmlns:p14="http://schemas.microsoft.com/office/powerpoint/2010/main" val="2881870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3 -0.01597 L 0.00013 -0.11343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884"/>
                                    </p:animMotion>
                                  </p:childTnLst>
                                </p:cTn>
                              </p:par>
                              <p:par>
                                <p:cTn id="1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125E-6 3.7037E-7 L 0.00013 0.11643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810"/>
                                    </p:animMotion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28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42A7F9-9643-6147-8EB1-869F7AF8FE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2D3BB253-0422-8ACF-FAF2-6C7CEB1C69F3}"/>
              </a:ext>
            </a:extLst>
          </p:cNvPr>
          <p:cNvSpPr/>
          <p:nvPr/>
        </p:nvSpPr>
        <p:spPr>
          <a:xfrm>
            <a:off x="6444898" y="2238897"/>
            <a:ext cx="1590675" cy="1590675"/>
          </a:xfrm>
          <a:prstGeom prst="ellipse">
            <a:avLst/>
          </a:prstGeom>
          <a:solidFill>
            <a:srgbClr val="FF0000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DV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32971452-A1EF-CDBF-24B7-FC128880AD32}"/>
              </a:ext>
            </a:extLst>
          </p:cNvPr>
          <p:cNvSpPr/>
          <p:nvPr/>
        </p:nvSpPr>
        <p:spPr>
          <a:xfrm>
            <a:off x="8053099" y="4451236"/>
            <a:ext cx="1590675" cy="1590675"/>
          </a:xfrm>
          <a:prstGeom prst="ellipse">
            <a:avLst/>
          </a:prstGeom>
          <a:solidFill>
            <a:srgbClr val="00B0F0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IV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DCA8A21C-4019-7C6C-B0BA-44509A8633F1}"/>
              </a:ext>
            </a:extLst>
          </p:cNvPr>
          <p:cNvCxnSpPr>
            <a:stCxn id="2" idx="6"/>
          </p:cNvCxnSpPr>
          <p:nvPr/>
        </p:nvCxnSpPr>
        <p:spPr>
          <a:xfrm flipV="1">
            <a:off x="8035573" y="3034234"/>
            <a:ext cx="1032510" cy="1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C54EA79B-C3A7-087B-9CE6-8D2092749D10}"/>
              </a:ext>
            </a:extLst>
          </p:cNvPr>
          <p:cNvSpPr/>
          <p:nvPr/>
        </p:nvSpPr>
        <p:spPr>
          <a:xfrm>
            <a:off x="9058939" y="2682190"/>
            <a:ext cx="841248" cy="704088"/>
          </a:xfrm>
          <a:prstGeom prst="rect">
            <a:avLst/>
          </a:prstGeom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Y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E59B0244-F1F6-775D-6284-352BA0C90132}"/>
              </a:ext>
            </a:extLst>
          </p:cNvPr>
          <p:cNvCxnSpPr>
            <a:cxnSpLocks/>
            <a:stCxn id="3" idx="6"/>
          </p:cNvCxnSpPr>
          <p:nvPr/>
        </p:nvCxnSpPr>
        <p:spPr>
          <a:xfrm flipV="1">
            <a:off x="9643774" y="5240032"/>
            <a:ext cx="403987" cy="6542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9A4CC819-E78B-2D41-EA30-F40BE729E3D8}"/>
              </a:ext>
            </a:extLst>
          </p:cNvPr>
          <p:cNvSpPr/>
          <p:nvPr/>
        </p:nvSpPr>
        <p:spPr>
          <a:xfrm>
            <a:off x="10047761" y="4894529"/>
            <a:ext cx="841248" cy="704088"/>
          </a:xfrm>
          <a:prstGeom prst="rect">
            <a:avLst/>
          </a:prstGeom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X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803AD541-EA7C-47E2-312E-9A97C085FEE3}"/>
              </a:ext>
            </a:extLst>
          </p:cNvPr>
          <p:cNvSpPr/>
          <p:nvPr/>
        </p:nvSpPr>
        <p:spPr>
          <a:xfrm>
            <a:off x="10841733" y="2636565"/>
            <a:ext cx="841248" cy="795337"/>
          </a:xfrm>
          <a:prstGeom prst="ellipse">
            <a:avLst/>
          </a:prstGeom>
          <a:solidFill>
            <a:srgbClr val="FFFF00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e</a:t>
            </a:r>
            <a:r>
              <a:rPr lang="en-US" b="1" baseline="-25000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369C6C47-FCE7-5238-2AEF-1B7E12B02724}"/>
              </a:ext>
            </a:extLst>
          </p:cNvPr>
          <p:cNvSpPr/>
          <p:nvPr/>
        </p:nvSpPr>
        <p:spPr>
          <a:xfrm>
            <a:off x="11262357" y="4894529"/>
            <a:ext cx="709041" cy="704088"/>
          </a:xfrm>
          <a:prstGeom prst="ellipse">
            <a:avLst/>
          </a:prstGeom>
          <a:solidFill>
            <a:srgbClr val="FFFF00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e</a:t>
            </a:r>
            <a:r>
              <a:rPr lang="en-US" b="1" baseline="-25000" dirty="0">
                <a:solidFill>
                  <a:schemeClr val="tx1"/>
                </a:solidFill>
              </a:rPr>
              <a:t>2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1571AFD7-071B-A6B3-3839-8F21EE0A5D11}"/>
              </a:ext>
            </a:extLst>
          </p:cNvPr>
          <p:cNvCxnSpPr>
            <a:stCxn id="19" idx="2"/>
            <a:endCxn id="6" idx="3"/>
          </p:cNvCxnSpPr>
          <p:nvPr/>
        </p:nvCxnSpPr>
        <p:spPr>
          <a:xfrm flipH="1">
            <a:off x="9900187" y="3034234"/>
            <a:ext cx="941546" cy="0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F9F2691C-E03C-CE1D-D3E7-E6860F1D9F39}"/>
              </a:ext>
            </a:extLst>
          </p:cNvPr>
          <p:cNvCxnSpPr>
            <a:cxnSpLocks/>
          </p:cNvCxnSpPr>
          <p:nvPr/>
        </p:nvCxnSpPr>
        <p:spPr>
          <a:xfrm flipH="1">
            <a:off x="10889009" y="5246573"/>
            <a:ext cx="373348" cy="0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46DCD91D-2D6B-1CE3-4416-33E1BFADAE79}"/>
              </a:ext>
            </a:extLst>
          </p:cNvPr>
          <p:cNvCxnSpPr>
            <a:cxnSpLocks/>
            <a:stCxn id="3" idx="1"/>
            <a:endCxn id="2" idx="5"/>
          </p:cNvCxnSpPr>
          <p:nvPr/>
        </p:nvCxnSpPr>
        <p:spPr>
          <a:xfrm flipH="1" flipV="1">
            <a:off x="7802624" y="3596623"/>
            <a:ext cx="483424" cy="1087562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Oval 9">
            <a:extLst>
              <a:ext uri="{FF2B5EF4-FFF2-40B4-BE49-F238E27FC236}">
                <a16:creationId xmlns:a16="http://schemas.microsoft.com/office/drawing/2014/main" id="{C2F7E43F-563E-6310-EF12-1B6BE04478B8}"/>
              </a:ext>
            </a:extLst>
          </p:cNvPr>
          <p:cNvSpPr/>
          <p:nvPr/>
        </p:nvSpPr>
        <p:spPr>
          <a:xfrm>
            <a:off x="4884227" y="4451236"/>
            <a:ext cx="1590675" cy="1590675"/>
          </a:xfrm>
          <a:prstGeom prst="ellipse">
            <a:avLst/>
          </a:prstGeom>
          <a:solidFill>
            <a:srgbClr val="00B050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CV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AB183565-169C-76B7-5991-51FE17338028}"/>
              </a:ext>
            </a:extLst>
          </p:cNvPr>
          <p:cNvCxnSpPr>
            <a:cxnSpLocks/>
          </p:cNvCxnSpPr>
          <p:nvPr/>
        </p:nvCxnSpPr>
        <p:spPr>
          <a:xfrm flipV="1">
            <a:off x="3265644" y="5246573"/>
            <a:ext cx="403987" cy="6542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69FE8DEF-BD30-A316-2CAB-610B7B4A80F7}"/>
              </a:ext>
            </a:extLst>
          </p:cNvPr>
          <p:cNvSpPr/>
          <p:nvPr/>
        </p:nvSpPr>
        <p:spPr>
          <a:xfrm>
            <a:off x="3638992" y="4894529"/>
            <a:ext cx="841248" cy="704088"/>
          </a:xfrm>
          <a:prstGeom prst="rect">
            <a:avLst/>
          </a:prstGeom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Z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1D6B8B14-DECF-551C-B9F7-B6F74808F7E3}"/>
              </a:ext>
            </a:extLst>
          </p:cNvPr>
          <p:cNvSpPr/>
          <p:nvPr/>
        </p:nvSpPr>
        <p:spPr>
          <a:xfrm>
            <a:off x="2537171" y="4901071"/>
            <a:ext cx="709041" cy="704088"/>
          </a:xfrm>
          <a:prstGeom prst="ellipse">
            <a:avLst/>
          </a:prstGeom>
          <a:solidFill>
            <a:srgbClr val="FFFF00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e</a:t>
            </a:r>
            <a:r>
              <a:rPr lang="en-US" b="1" baseline="-25000" dirty="0">
                <a:solidFill>
                  <a:schemeClr val="tx1"/>
                </a:solidFill>
              </a:rPr>
              <a:t>3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15EB0FA2-8681-F258-BCC9-D922D4A31A39}"/>
              </a:ext>
            </a:extLst>
          </p:cNvPr>
          <p:cNvCxnSpPr>
            <a:cxnSpLocks/>
          </p:cNvCxnSpPr>
          <p:nvPr/>
        </p:nvCxnSpPr>
        <p:spPr>
          <a:xfrm flipH="1">
            <a:off x="4510879" y="5240032"/>
            <a:ext cx="373348" cy="0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57C9D261-65F2-D082-C657-E6A0A689062A}"/>
              </a:ext>
            </a:extLst>
          </p:cNvPr>
          <p:cNvCxnSpPr>
            <a:cxnSpLocks/>
            <a:stCxn id="10" idx="7"/>
            <a:endCxn id="2" idx="3"/>
          </p:cNvCxnSpPr>
          <p:nvPr/>
        </p:nvCxnSpPr>
        <p:spPr>
          <a:xfrm flipV="1">
            <a:off x="6241953" y="3596623"/>
            <a:ext cx="435894" cy="1087562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0894B279-7520-AF36-39F0-6C9DFDC52A25}"/>
              </a:ext>
            </a:extLst>
          </p:cNvPr>
          <p:cNvSpPr txBox="1"/>
          <p:nvPr/>
        </p:nvSpPr>
        <p:spPr>
          <a:xfrm>
            <a:off x="21843" y="229915"/>
            <a:ext cx="6223668" cy="68018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en-US" sz="2400" dirty="0"/>
          </a:p>
          <a:p>
            <a:pPr>
              <a:spcAft>
                <a:spcPts val="1200"/>
              </a:spcAft>
            </a:pPr>
            <a:endParaRPr lang="en-US" sz="2400" dirty="0"/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The measure Y is a combination of the “true score” from the DV and random error (e</a:t>
            </a:r>
            <a:r>
              <a:rPr lang="en-US" sz="2400" baseline="-25000" dirty="0"/>
              <a:t>1</a:t>
            </a:r>
            <a:r>
              <a:rPr lang="en-US" sz="2400" dirty="0"/>
              <a:t>)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The measure X is a combination of the “true score” from the IV and random error (e</a:t>
            </a:r>
            <a:r>
              <a:rPr lang="en-US" sz="2400" baseline="-25000" dirty="0"/>
              <a:t>2</a:t>
            </a:r>
            <a:r>
              <a:rPr lang="en-US" sz="2400" dirty="0"/>
              <a:t>)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The measure Z is a combination of the “true score” from the CV and random error (e</a:t>
            </a:r>
            <a:r>
              <a:rPr lang="en-US" sz="2400" baseline="-25000" dirty="0"/>
              <a:t>3</a:t>
            </a:r>
            <a:r>
              <a:rPr lang="en-US" sz="2400" dirty="0"/>
              <a:t>)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The IV and CV are correlated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en-US" sz="2400" dirty="0"/>
          </a:p>
        </p:txBody>
      </p:sp>
      <p:sp>
        <p:nvSpPr>
          <p:cNvPr id="28" name="Arc 27">
            <a:extLst>
              <a:ext uri="{FF2B5EF4-FFF2-40B4-BE49-F238E27FC236}">
                <a16:creationId xmlns:a16="http://schemas.microsoft.com/office/drawing/2014/main" id="{ADB8D300-73C6-BD8E-1901-A91C0A0F7188}"/>
              </a:ext>
            </a:extLst>
          </p:cNvPr>
          <p:cNvSpPr/>
          <p:nvPr/>
        </p:nvSpPr>
        <p:spPr>
          <a:xfrm rot="10800000">
            <a:off x="5596408" y="4901067"/>
            <a:ext cx="3338323" cy="1394153"/>
          </a:xfrm>
          <a:prstGeom prst="arc">
            <a:avLst>
              <a:gd name="adj1" fmla="val 12051847"/>
              <a:gd name="adj2" fmla="val 20498611"/>
            </a:avLst>
          </a:prstGeom>
          <a:ln w="57150">
            <a:headEnd type="triangl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29" name="Title 34">
            <a:extLst>
              <a:ext uri="{FF2B5EF4-FFF2-40B4-BE49-F238E27FC236}">
                <a16:creationId xmlns:a16="http://schemas.microsoft.com/office/drawing/2014/main" id="{0F0C1BB5-D860-29EB-4B94-0BC0DAD22086}"/>
              </a:ext>
            </a:extLst>
          </p:cNvPr>
          <p:cNvSpPr txBox="1">
            <a:spLocks/>
          </p:cNvSpPr>
          <p:nvPr/>
        </p:nvSpPr>
        <p:spPr>
          <a:xfrm>
            <a:off x="0" y="41519"/>
            <a:ext cx="121920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dirty="0"/>
              <a:t>Predict a DV with an IV and Control(s)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7A7C40E3-A924-B7EE-DAF8-6FD4F46F713D}"/>
              </a:ext>
            </a:extLst>
          </p:cNvPr>
          <p:cNvSpPr txBox="1"/>
          <p:nvPr/>
        </p:nvSpPr>
        <p:spPr>
          <a:xfrm>
            <a:off x="21843" y="913334"/>
            <a:ext cx="1147051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Now, we are predicting a dependent variable construct with an independent variable construct and a construct acting as a control variable</a:t>
            </a:r>
          </a:p>
        </p:txBody>
      </p:sp>
    </p:spTree>
    <p:extLst>
      <p:ext uri="{BB962C8B-B14F-4D97-AF65-F5344CB8AC3E}">
        <p14:creationId xmlns:p14="http://schemas.microsoft.com/office/powerpoint/2010/main" val="28771863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1348B5-8035-6865-A689-87BFF19962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37085609-3D75-AC42-D92C-9DD66325877A}"/>
              </a:ext>
            </a:extLst>
          </p:cNvPr>
          <p:cNvCxnSpPr>
            <a:cxnSpLocks/>
          </p:cNvCxnSpPr>
          <p:nvPr/>
        </p:nvCxnSpPr>
        <p:spPr>
          <a:xfrm flipH="1" flipV="1">
            <a:off x="8775573" y="2926153"/>
            <a:ext cx="1230711" cy="1568994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>
            <a:extLst>
              <a:ext uri="{FF2B5EF4-FFF2-40B4-BE49-F238E27FC236}">
                <a16:creationId xmlns:a16="http://schemas.microsoft.com/office/drawing/2014/main" id="{45B47652-42FB-F08B-32DB-84664F84120E}"/>
              </a:ext>
            </a:extLst>
          </p:cNvPr>
          <p:cNvCxnSpPr>
            <a:cxnSpLocks/>
          </p:cNvCxnSpPr>
          <p:nvPr/>
        </p:nvCxnSpPr>
        <p:spPr>
          <a:xfrm flipV="1">
            <a:off x="5819775" y="2926153"/>
            <a:ext cx="1515237" cy="1610377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6F18635C-00DD-BB90-917C-97D445977F0A}"/>
              </a:ext>
            </a:extLst>
          </p:cNvPr>
          <p:cNvSpPr/>
          <p:nvPr/>
        </p:nvSpPr>
        <p:spPr>
          <a:xfrm>
            <a:off x="6358128" y="614003"/>
            <a:ext cx="3291840" cy="2171509"/>
          </a:xfrm>
          <a:prstGeom prst="rect">
            <a:avLst/>
          </a:prstGeom>
          <a:solidFill>
            <a:srgbClr val="FF0000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Y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273147F-A911-B5F9-29A3-C4170A689D4B}"/>
              </a:ext>
            </a:extLst>
          </p:cNvPr>
          <p:cNvSpPr/>
          <p:nvPr/>
        </p:nvSpPr>
        <p:spPr>
          <a:xfrm>
            <a:off x="8360666" y="3952845"/>
            <a:ext cx="3392424" cy="1939861"/>
          </a:xfrm>
          <a:prstGeom prst="rect">
            <a:avLst/>
          </a:prstGeom>
          <a:solidFill>
            <a:srgbClr val="0070C0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X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9A6B0B98-2C5C-FDE8-66AE-3A968BED6E83}"/>
              </a:ext>
            </a:extLst>
          </p:cNvPr>
          <p:cNvSpPr/>
          <p:nvPr/>
        </p:nvSpPr>
        <p:spPr>
          <a:xfrm>
            <a:off x="6682740" y="1025483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085AD3C3-8E82-8AF3-7175-B86A5E036756}"/>
              </a:ext>
            </a:extLst>
          </p:cNvPr>
          <p:cNvSpPr/>
          <p:nvPr/>
        </p:nvSpPr>
        <p:spPr>
          <a:xfrm>
            <a:off x="7018020" y="1324187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C6C6D2A2-6643-ECF6-3EEA-385B11AA5880}"/>
              </a:ext>
            </a:extLst>
          </p:cNvPr>
          <p:cNvSpPr/>
          <p:nvPr/>
        </p:nvSpPr>
        <p:spPr>
          <a:xfrm>
            <a:off x="7335012" y="1041389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C67A709F-7950-049B-8A9B-631EFECAC48D}"/>
              </a:ext>
            </a:extLst>
          </p:cNvPr>
          <p:cNvSpPr/>
          <p:nvPr/>
        </p:nvSpPr>
        <p:spPr>
          <a:xfrm>
            <a:off x="7755636" y="1324187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C7D55F76-EACA-7785-25AE-15D320EE88EF}"/>
              </a:ext>
            </a:extLst>
          </p:cNvPr>
          <p:cNvSpPr/>
          <p:nvPr/>
        </p:nvSpPr>
        <p:spPr>
          <a:xfrm>
            <a:off x="8166354" y="1098635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9E50576F-059E-98B8-BE89-4A7301563652}"/>
              </a:ext>
            </a:extLst>
          </p:cNvPr>
          <p:cNvSpPr/>
          <p:nvPr/>
        </p:nvSpPr>
        <p:spPr>
          <a:xfrm>
            <a:off x="8485632" y="1222270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08699A71-4B05-0E83-26A1-A2BC605468CF}"/>
              </a:ext>
            </a:extLst>
          </p:cNvPr>
          <p:cNvSpPr/>
          <p:nvPr/>
        </p:nvSpPr>
        <p:spPr>
          <a:xfrm>
            <a:off x="8905494" y="1522973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DCFE2F57-CF08-7423-4E14-A8E496D6E65E}"/>
              </a:ext>
            </a:extLst>
          </p:cNvPr>
          <p:cNvSpPr/>
          <p:nvPr/>
        </p:nvSpPr>
        <p:spPr>
          <a:xfrm>
            <a:off x="9143238" y="1149118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902D2EBB-3DC8-37FD-607A-FBE59E434574}"/>
              </a:ext>
            </a:extLst>
          </p:cNvPr>
          <p:cNvSpPr/>
          <p:nvPr/>
        </p:nvSpPr>
        <p:spPr>
          <a:xfrm>
            <a:off x="9380982" y="775263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52730A4B-CBE5-56F9-1848-F91F9246001E}"/>
              </a:ext>
            </a:extLst>
          </p:cNvPr>
          <p:cNvSpPr/>
          <p:nvPr/>
        </p:nvSpPr>
        <p:spPr>
          <a:xfrm>
            <a:off x="8485632" y="1596125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9F4CAB3C-1EBD-D22C-F0B8-DE0EAE9D6001}"/>
              </a:ext>
            </a:extLst>
          </p:cNvPr>
          <p:cNvSpPr/>
          <p:nvPr/>
        </p:nvSpPr>
        <p:spPr>
          <a:xfrm>
            <a:off x="7590282" y="2416987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00DF736F-ACEE-DA37-1D15-21E03C186357}"/>
              </a:ext>
            </a:extLst>
          </p:cNvPr>
          <p:cNvSpPr/>
          <p:nvPr/>
        </p:nvSpPr>
        <p:spPr>
          <a:xfrm>
            <a:off x="7095744" y="2398798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C73DA02A-916C-23B5-0025-38AAC5B7592B}"/>
              </a:ext>
            </a:extLst>
          </p:cNvPr>
          <p:cNvSpPr/>
          <p:nvPr/>
        </p:nvSpPr>
        <p:spPr>
          <a:xfrm>
            <a:off x="6760464" y="2252494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BD241B17-2832-17DF-722E-CCB3152543D7}"/>
              </a:ext>
            </a:extLst>
          </p:cNvPr>
          <p:cNvSpPr/>
          <p:nvPr/>
        </p:nvSpPr>
        <p:spPr>
          <a:xfrm>
            <a:off x="6915912" y="1981697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E9A2A51B-876E-FCB0-FA77-A8FE44AC732D}"/>
              </a:ext>
            </a:extLst>
          </p:cNvPr>
          <p:cNvSpPr/>
          <p:nvPr/>
        </p:nvSpPr>
        <p:spPr>
          <a:xfrm>
            <a:off x="7179564" y="1690230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EC595363-9804-F5EE-7CEF-9D28540804F3}"/>
              </a:ext>
            </a:extLst>
          </p:cNvPr>
          <p:cNvSpPr/>
          <p:nvPr/>
        </p:nvSpPr>
        <p:spPr>
          <a:xfrm>
            <a:off x="7412736" y="1917164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E15F219C-7C7E-879E-A186-5AEE67D77583}"/>
              </a:ext>
            </a:extLst>
          </p:cNvPr>
          <p:cNvSpPr/>
          <p:nvPr/>
        </p:nvSpPr>
        <p:spPr>
          <a:xfrm>
            <a:off x="6785610" y="1617078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50FA1B09-0FCB-AB41-55C7-C313DBBCC665}"/>
              </a:ext>
            </a:extLst>
          </p:cNvPr>
          <p:cNvSpPr/>
          <p:nvPr/>
        </p:nvSpPr>
        <p:spPr>
          <a:xfrm>
            <a:off x="7926324" y="2128001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A90E0A38-2F14-F553-B066-B3F41D175269}"/>
              </a:ext>
            </a:extLst>
          </p:cNvPr>
          <p:cNvSpPr/>
          <p:nvPr/>
        </p:nvSpPr>
        <p:spPr>
          <a:xfrm>
            <a:off x="8088630" y="1835393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3DBB4B05-C7A4-846E-FAEF-F02628987667}"/>
              </a:ext>
            </a:extLst>
          </p:cNvPr>
          <p:cNvSpPr/>
          <p:nvPr/>
        </p:nvSpPr>
        <p:spPr>
          <a:xfrm>
            <a:off x="8360666" y="1811533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4B811CCE-93AD-6A78-DA09-BACCF40AE66F}"/>
              </a:ext>
            </a:extLst>
          </p:cNvPr>
          <p:cNvSpPr/>
          <p:nvPr/>
        </p:nvSpPr>
        <p:spPr>
          <a:xfrm>
            <a:off x="8905494" y="1884685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01DD44F0-FB1D-DFF1-DB28-35EF640549EF}"/>
              </a:ext>
            </a:extLst>
          </p:cNvPr>
          <p:cNvSpPr/>
          <p:nvPr/>
        </p:nvSpPr>
        <p:spPr>
          <a:xfrm>
            <a:off x="9313164" y="1781336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15D05441-294C-9928-5E22-0B736845ECEB}"/>
              </a:ext>
            </a:extLst>
          </p:cNvPr>
          <p:cNvSpPr/>
          <p:nvPr/>
        </p:nvSpPr>
        <p:spPr>
          <a:xfrm>
            <a:off x="9235440" y="2172337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248A5400-D61B-8478-9519-A90C2842A89F}"/>
              </a:ext>
            </a:extLst>
          </p:cNvPr>
          <p:cNvSpPr/>
          <p:nvPr/>
        </p:nvSpPr>
        <p:spPr>
          <a:xfrm>
            <a:off x="9157716" y="2563338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71CD0B6C-2057-FAE6-B6E0-FA0359FA352C}"/>
              </a:ext>
            </a:extLst>
          </p:cNvPr>
          <p:cNvSpPr/>
          <p:nvPr/>
        </p:nvSpPr>
        <p:spPr>
          <a:xfrm>
            <a:off x="8620125" y="2416987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E89B690A-471A-CE9F-D391-4C6D346D7A54}"/>
              </a:ext>
            </a:extLst>
          </p:cNvPr>
          <p:cNvSpPr/>
          <p:nvPr/>
        </p:nvSpPr>
        <p:spPr>
          <a:xfrm>
            <a:off x="8321802" y="2162769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DF8C1E08-CE18-AB94-7476-C63C7334B3EB}"/>
              </a:ext>
            </a:extLst>
          </p:cNvPr>
          <p:cNvSpPr/>
          <p:nvPr/>
        </p:nvSpPr>
        <p:spPr>
          <a:xfrm>
            <a:off x="8081772" y="2431085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B4C099C3-0D28-05D0-A2DB-7CA6C7839352}"/>
              </a:ext>
            </a:extLst>
          </p:cNvPr>
          <p:cNvSpPr/>
          <p:nvPr/>
        </p:nvSpPr>
        <p:spPr>
          <a:xfrm>
            <a:off x="7788783" y="879179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CCD4933F-89E5-C3BF-3E53-6EB0E0F0A92B}"/>
              </a:ext>
            </a:extLst>
          </p:cNvPr>
          <p:cNvSpPr/>
          <p:nvPr/>
        </p:nvSpPr>
        <p:spPr>
          <a:xfrm rot="18600775">
            <a:off x="11287774" y="5320332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1941B525-7897-B9C3-7865-938AB5DEDF02}"/>
              </a:ext>
            </a:extLst>
          </p:cNvPr>
          <p:cNvSpPr/>
          <p:nvPr/>
        </p:nvSpPr>
        <p:spPr>
          <a:xfrm rot="18600775">
            <a:off x="10930047" y="5048913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EDF7B3E4-3AE4-7BBC-5555-7AA4422FD080}"/>
              </a:ext>
            </a:extLst>
          </p:cNvPr>
          <p:cNvSpPr/>
          <p:nvPr/>
        </p:nvSpPr>
        <p:spPr>
          <a:xfrm rot="18600775">
            <a:off x="10636270" y="5355758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2A509946-CE05-EE36-CA79-DF70BCC910E8}"/>
              </a:ext>
            </a:extLst>
          </p:cNvPr>
          <p:cNvSpPr/>
          <p:nvPr/>
        </p:nvSpPr>
        <p:spPr>
          <a:xfrm rot="18600775">
            <a:off x="10194714" y="5106905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6E054B04-4809-F65D-CC52-2FE3564CF329}"/>
              </a:ext>
            </a:extLst>
          </p:cNvPr>
          <p:cNvSpPr/>
          <p:nvPr/>
        </p:nvSpPr>
        <p:spPr>
          <a:xfrm rot="18600775">
            <a:off x="9803001" y="5364051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CB9DBA4F-A86D-E847-6A76-6269794D75DF}"/>
              </a:ext>
            </a:extLst>
          </p:cNvPr>
          <p:cNvSpPr/>
          <p:nvPr/>
        </p:nvSpPr>
        <p:spPr>
          <a:xfrm rot="18600775">
            <a:off x="9474991" y="5265901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D5AA6FBB-3CBD-0CE5-7A7C-218A0D7B4685}"/>
              </a:ext>
            </a:extLst>
          </p:cNvPr>
          <p:cNvSpPr/>
          <p:nvPr/>
        </p:nvSpPr>
        <p:spPr>
          <a:xfrm rot="18600775">
            <a:off x="9032787" y="4999139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C3A0939B-6736-3EDE-76C1-C6FE3525F442}"/>
              </a:ext>
            </a:extLst>
          </p:cNvPr>
          <p:cNvSpPr/>
          <p:nvPr/>
        </p:nvSpPr>
        <p:spPr>
          <a:xfrm rot="18600775">
            <a:off x="8825172" y="5390528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D42EB536-6231-B1F3-2A1B-82501B67DB1C}"/>
              </a:ext>
            </a:extLst>
          </p:cNvPr>
          <p:cNvSpPr/>
          <p:nvPr/>
        </p:nvSpPr>
        <p:spPr>
          <a:xfrm rot="18600775">
            <a:off x="9093171" y="5482062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CD8B05AC-5260-C505-C07B-842B65860340}"/>
              </a:ext>
            </a:extLst>
          </p:cNvPr>
          <p:cNvSpPr/>
          <p:nvPr/>
        </p:nvSpPr>
        <p:spPr>
          <a:xfrm rot="18600775">
            <a:off x="9445598" y="4893203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7FF92325-1312-75D0-FE7C-99451B0051EB}"/>
              </a:ext>
            </a:extLst>
          </p:cNvPr>
          <p:cNvSpPr/>
          <p:nvPr/>
        </p:nvSpPr>
        <p:spPr>
          <a:xfrm rot="18600775">
            <a:off x="10587333" y="4243297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B675F44C-40D8-76B8-E2E4-B07C40543D61}"/>
              </a:ext>
            </a:extLst>
          </p:cNvPr>
          <p:cNvSpPr/>
          <p:nvPr/>
        </p:nvSpPr>
        <p:spPr>
          <a:xfrm rot="18600775">
            <a:off x="11081770" y="4222548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B852D912-8E22-C139-178A-290FE8F5F9DA}"/>
              </a:ext>
            </a:extLst>
          </p:cNvPr>
          <p:cNvSpPr/>
          <p:nvPr/>
        </p:nvSpPr>
        <p:spPr>
          <a:xfrm rot="18600775">
            <a:off x="11334668" y="4356815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E407A31E-4904-A233-4447-136D7500BD84}"/>
              </a:ext>
            </a:extLst>
          </p:cNvPr>
          <p:cNvSpPr/>
          <p:nvPr/>
        </p:nvSpPr>
        <p:spPr>
          <a:xfrm rot="18600775">
            <a:off x="10980144" y="4385410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787FFBCE-71D1-EA02-9166-2DB23575A3DC}"/>
              </a:ext>
            </a:extLst>
          </p:cNvPr>
          <p:cNvSpPr/>
          <p:nvPr/>
        </p:nvSpPr>
        <p:spPr>
          <a:xfrm rot="18600775">
            <a:off x="10740224" y="4696704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748A07BF-BB76-386E-7ACC-A5AB1259115C}"/>
              </a:ext>
            </a:extLst>
          </p:cNvPr>
          <p:cNvSpPr/>
          <p:nvPr/>
        </p:nvSpPr>
        <p:spPr>
          <a:xfrm rot="18600775">
            <a:off x="10489932" y="4488805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D36C38C6-CE90-3708-50BE-2DFFB93C44C7}"/>
              </a:ext>
            </a:extLst>
          </p:cNvPr>
          <p:cNvSpPr/>
          <p:nvPr/>
        </p:nvSpPr>
        <p:spPr>
          <a:xfrm rot="18600775">
            <a:off x="11138710" y="4738656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9492E124-3037-D178-E380-B04051C13E9F}"/>
              </a:ext>
            </a:extLst>
          </p:cNvPr>
          <p:cNvSpPr/>
          <p:nvPr/>
        </p:nvSpPr>
        <p:spPr>
          <a:xfrm rot="18600775">
            <a:off x="9961357" y="4318999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624A8283-5DB6-0C21-F48E-CC4E9AE8FD2D}"/>
              </a:ext>
            </a:extLst>
          </p:cNvPr>
          <p:cNvSpPr/>
          <p:nvPr/>
        </p:nvSpPr>
        <p:spPr>
          <a:xfrm rot="18600775">
            <a:off x="9822559" y="4623462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1646CE0E-2FCA-2C6E-5B52-3DC480685DA1}"/>
              </a:ext>
            </a:extLst>
          </p:cNvPr>
          <p:cNvSpPr/>
          <p:nvPr/>
        </p:nvSpPr>
        <p:spPr>
          <a:xfrm rot="18600775">
            <a:off x="9553241" y="4668637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7D808276-4AD2-6212-2729-02EB65BA2F62}"/>
              </a:ext>
            </a:extLst>
          </p:cNvPr>
          <p:cNvSpPr/>
          <p:nvPr/>
        </p:nvSpPr>
        <p:spPr>
          <a:xfrm rot="18600775">
            <a:off x="9004348" y="4638546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BA0B96EC-5020-F087-55AC-89199006613C}"/>
              </a:ext>
            </a:extLst>
          </p:cNvPr>
          <p:cNvSpPr/>
          <p:nvPr/>
        </p:nvSpPr>
        <p:spPr>
          <a:xfrm rot="18600775">
            <a:off x="8606066" y="4773627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98F2E7C1-F82B-A0F6-7F51-4F522C57F9CB}"/>
              </a:ext>
            </a:extLst>
          </p:cNvPr>
          <p:cNvSpPr/>
          <p:nvPr/>
        </p:nvSpPr>
        <p:spPr>
          <a:xfrm rot="18600775">
            <a:off x="8652808" y="4377726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D823A39C-C8CC-DA7A-4EE6-7207A82A321A}"/>
              </a:ext>
            </a:extLst>
          </p:cNvPr>
          <p:cNvSpPr/>
          <p:nvPr/>
        </p:nvSpPr>
        <p:spPr>
          <a:xfrm rot="18600775">
            <a:off x="9013244" y="4220633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D6EFCEE4-5E20-5ACD-B8DC-24AD61C028D8}"/>
              </a:ext>
            </a:extLst>
          </p:cNvPr>
          <p:cNvSpPr/>
          <p:nvPr/>
        </p:nvSpPr>
        <p:spPr>
          <a:xfrm rot="18600775">
            <a:off x="9246984" y="4085456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C3E8CC95-DC99-D117-0F53-6893C457B636}"/>
              </a:ext>
            </a:extLst>
          </p:cNvPr>
          <p:cNvSpPr/>
          <p:nvPr/>
        </p:nvSpPr>
        <p:spPr>
          <a:xfrm rot="18600775">
            <a:off x="9564370" y="4315432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8CF28206-CE00-A467-5566-C74335D4DFA3}"/>
              </a:ext>
            </a:extLst>
          </p:cNvPr>
          <p:cNvSpPr/>
          <p:nvPr/>
        </p:nvSpPr>
        <p:spPr>
          <a:xfrm rot="18600775">
            <a:off x="10159450" y="4560501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7C1D3AC6-FF5F-3BC0-3D30-ECF7F4A2D72B}"/>
              </a:ext>
            </a:extLst>
          </p:cNvPr>
          <p:cNvSpPr/>
          <p:nvPr/>
        </p:nvSpPr>
        <p:spPr>
          <a:xfrm rot="18600775">
            <a:off x="10196657" y="5553142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3C4F75A-C839-0335-FBB8-528401D3940D}"/>
              </a:ext>
            </a:extLst>
          </p:cNvPr>
          <p:cNvSpPr/>
          <p:nvPr/>
        </p:nvSpPr>
        <p:spPr>
          <a:xfrm>
            <a:off x="4082989" y="3952845"/>
            <a:ext cx="3392424" cy="1939861"/>
          </a:xfrm>
          <a:prstGeom prst="rect">
            <a:avLst/>
          </a:prstGeom>
          <a:solidFill>
            <a:srgbClr val="00B050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Z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1DD925CA-2791-89CB-222E-F83955B669A7}"/>
              </a:ext>
            </a:extLst>
          </p:cNvPr>
          <p:cNvSpPr/>
          <p:nvPr/>
        </p:nvSpPr>
        <p:spPr>
          <a:xfrm rot="18600775">
            <a:off x="7010097" y="5320332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0108F4C0-F11D-B9AA-CF64-47A7BA7354A3}"/>
              </a:ext>
            </a:extLst>
          </p:cNvPr>
          <p:cNvSpPr/>
          <p:nvPr/>
        </p:nvSpPr>
        <p:spPr>
          <a:xfrm rot="18600775">
            <a:off x="6652370" y="5048913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D249844D-00B7-A076-5FA2-CEFFD243CC66}"/>
              </a:ext>
            </a:extLst>
          </p:cNvPr>
          <p:cNvSpPr/>
          <p:nvPr/>
        </p:nvSpPr>
        <p:spPr>
          <a:xfrm rot="18600775">
            <a:off x="6358593" y="5355758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ED6A06E9-B5BA-BCBC-933E-F995DC3A9DF9}"/>
              </a:ext>
            </a:extLst>
          </p:cNvPr>
          <p:cNvSpPr/>
          <p:nvPr/>
        </p:nvSpPr>
        <p:spPr>
          <a:xfrm rot="18600775">
            <a:off x="5917037" y="5106905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B3B59F25-D841-63A6-6376-F3CFDC10DBF0}"/>
              </a:ext>
            </a:extLst>
          </p:cNvPr>
          <p:cNvSpPr/>
          <p:nvPr/>
        </p:nvSpPr>
        <p:spPr>
          <a:xfrm rot="18600775">
            <a:off x="5525324" y="5364051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16ECB8B5-B90A-4823-483E-33AE5DFAE9BA}"/>
              </a:ext>
            </a:extLst>
          </p:cNvPr>
          <p:cNvSpPr/>
          <p:nvPr/>
        </p:nvSpPr>
        <p:spPr>
          <a:xfrm rot="18600775">
            <a:off x="5197314" y="5265901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71A675FB-0489-BACD-FD1E-4D6E86DAFDD9}"/>
              </a:ext>
            </a:extLst>
          </p:cNvPr>
          <p:cNvSpPr/>
          <p:nvPr/>
        </p:nvSpPr>
        <p:spPr>
          <a:xfrm rot="18600775">
            <a:off x="4755110" y="4999139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78612B87-412F-4473-0E23-1E69AFDDF02E}"/>
              </a:ext>
            </a:extLst>
          </p:cNvPr>
          <p:cNvSpPr/>
          <p:nvPr/>
        </p:nvSpPr>
        <p:spPr>
          <a:xfrm rot="18600775">
            <a:off x="4547495" y="5390528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EBCDB177-10E1-D223-F172-16652C50FB68}"/>
              </a:ext>
            </a:extLst>
          </p:cNvPr>
          <p:cNvSpPr/>
          <p:nvPr/>
        </p:nvSpPr>
        <p:spPr>
          <a:xfrm rot="18600775">
            <a:off x="4815494" y="5482062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8B9A8F7B-EB91-1E78-A0D4-B6B531B91D4D}"/>
              </a:ext>
            </a:extLst>
          </p:cNvPr>
          <p:cNvSpPr/>
          <p:nvPr/>
        </p:nvSpPr>
        <p:spPr>
          <a:xfrm rot="18600775">
            <a:off x="5167921" y="4893203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291D487F-7E68-A855-97EA-2A31D7DF5FA6}"/>
              </a:ext>
            </a:extLst>
          </p:cNvPr>
          <p:cNvSpPr/>
          <p:nvPr/>
        </p:nvSpPr>
        <p:spPr>
          <a:xfrm rot="18600775">
            <a:off x="6309656" y="4243297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Oval 73">
            <a:extLst>
              <a:ext uri="{FF2B5EF4-FFF2-40B4-BE49-F238E27FC236}">
                <a16:creationId xmlns:a16="http://schemas.microsoft.com/office/drawing/2014/main" id="{DDAE0E33-C806-4650-96A9-64D810D0C729}"/>
              </a:ext>
            </a:extLst>
          </p:cNvPr>
          <p:cNvSpPr/>
          <p:nvPr/>
        </p:nvSpPr>
        <p:spPr>
          <a:xfrm rot="18600775">
            <a:off x="6804093" y="4222548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Oval 74">
            <a:extLst>
              <a:ext uri="{FF2B5EF4-FFF2-40B4-BE49-F238E27FC236}">
                <a16:creationId xmlns:a16="http://schemas.microsoft.com/office/drawing/2014/main" id="{1C6C832D-7B8B-8BFC-8986-8F7E3B626CC3}"/>
              </a:ext>
            </a:extLst>
          </p:cNvPr>
          <p:cNvSpPr/>
          <p:nvPr/>
        </p:nvSpPr>
        <p:spPr>
          <a:xfrm rot="18600775">
            <a:off x="7056991" y="4356815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Oval 75">
            <a:extLst>
              <a:ext uri="{FF2B5EF4-FFF2-40B4-BE49-F238E27FC236}">
                <a16:creationId xmlns:a16="http://schemas.microsoft.com/office/drawing/2014/main" id="{E18F028C-24FB-3336-B94F-8D584A16AB91}"/>
              </a:ext>
            </a:extLst>
          </p:cNvPr>
          <p:cNvSpPr/>
          <p:nvPr/>
        </p:nvSpPr>
        <p:spPr>
          <a:xfrm rot="18600775">
            <a:off x="6702467" y="4385410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1FEAEED6-6630-928D-9A52-111501AD916E}"/>
              </a:ext>
            </a:extLst>
          </p:cNvPr>
          <p:cNvSpPr/>
          <p:nvPr/>
        </p:nvSpPr>
        <p:spPr>
          <a:xfrm rot="18600775">
            <a:off x="6462547" y="4696704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Oval 77">
            <a:extLst>
              <a:ext uri="{FF2B5EF4-FFF2-40B4-BE49-F238E27FC236}">
                <a16:creationId xmlns:a16="http://schemas.microsoft.com/office/drawing/2014/main" id="{E4982855-7A24-44A8-4BBC-2F55DB517CD4}"/>
              </a:ext>
            </a:extLst>
          </p:cNvPr>
          <p:cNvSpPr/>
          <p:nvPr/>
        </p:nvSpPr>
        <p:spPr>
          <a:xfrm rot="18600775">
            <a:off x="6212255" y="4488805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Oval 78">
            <a:extLst>
              <a:ext uri="{FF2B5EF4-FFF2-40B4-BE49-F238E27FC236}">
                <a16:creationId xmlns:a16="http://schemas.microsoft.com/office/drawing/2014/main" id="{C92B793F-84CC-C47B-961A-7C5B28255ABE}"/>
              </a:ext>
            </a:extLst>
          </p:cNvPr>
          <p:cNvSpPr/>
          <p:nvPr/>
        </p:nvSpPr>
        <p:spPr>
          <a:xfrm rot="18600775">
            <a:off x="6861033" y="4738656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Oval 79">
            <a:extLst>
              <a:ext uri="{FF2B5EF4-FFF2-40B4-BE49-F238E27FC236}">
                <a16:creationId xmlns:a16="http://schemas.microsoft.com/office/drawing/2014/main" id="{B545E337-F83A-9087-6069-4B36C666E80D}"/>
              </a:ext>
            </a:extLst>
          </p:cNvPr>
          <p:cNvSpPr/>
          <p:nvPr/>
        </p:nvSpPr>
        <p:spPr>
          <a:xfrm rot="18600775">
            <a:off x="5683680" y="4318999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Oval 80">
            <a:extLst>
              <a:ext uri="{FF2B5EF4-FFF2-40B4-BE49-F238E27FC236}">
                <a16:creationId xmlns:a16="http://schemas.microsoft.com/office/drawing/2014/main" id="{960806CC-DF3D-46E7-1361-78A045FC578D}"/>
              </a:ext>
            </a:extLst>
          </p:cNvPr>
          <p:cNvSpPr/>
          <p:nvPr/>
        </p:nvSpPr>
        <p:spPr>
          <a:xfrm rot="18600775">
            <a:off x="5544882" y="4623462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Oval 81">
            <a:extLst>
              <a:ext uri="{FF2B5EF4-FFF2-40B4-BE49-F238E27FC236}">
                <a16:creationId xmlns:a16="http://schemas.microsoft.com/office/drawing/2014/main" id="{D12C0051-839E-7D67-767E-E2C1663250F3}"/>
              </a:ext>
            </a:extLst>
          </p:cNvPr>
          <p:cNvSpPr/>
          <p:nvPr/>
        </p:nvSpPr>
        <p:spPr>
          <a:xfrm rot="18600775">
            <a:off x="5275564" y="4668637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Oval 82">
            <a:extLst>
              <a:ext uri="{FF2B5EF4-FFF2-40B4-BE49-F238E27FC236}">
                <a16:creationId xmlns:a16="http://schemas.microsoft.com/office/drawing/2014/main" id="{27B1BF8B-08F7-485E-7EAB-08020C2FCC03}"/>
              </a:ext>
            </a:extLst>
          </p:cNvPr>
          <p:cNvSpPr/>
          <p:nvPr/>
        </p:nvSpPr>
        <p:spPr>
          <a:xfrm rot="18600775">
            <a:off x="4726671" y="4638546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Oval 83">
            <a:extLst>
              <a:ext uri="{FF2B5EF4-FFF2-40B4-BE49-F238E27FC236}">
                <a16:creationId xmlns:a16="http://schemas.microsoft.com/office/drawing/2014/main" id="{A1E0FAFC-2991-3DCE-91FF-C49E0ACF91F9}"/>
              </a:ext>
            </a:extLst>
          </p:cNvPr>
          <p:cNvSpPr/>
          <p:nvPr/>
        </p:nvSpPr>
        <p:spPr>
          <a:xfrm rot="18600775">
            <a:off x="4328389" y="4773627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Oval 84">
            <a:extLst>
              <a:ext uri="{FF2B5EF4-FFF2-40B4-BE49-F238E27FC236}">
                <a16:creationId xmlns:a16="http://schemas.microsoft.com/office/drawing/2014/main" id="{24728DE9-C4D4-3951-A569-15ADEE2C9AD6}"/>
              </a:ext>
            </a:extLst>
          </p:cNvPr>
          <p:cNvSpPr/>
          <p:nvPr/>
        </p:nvSpPr>
        <p:spPr>
          <a:xfrm rot="18600775">
            <a:off x="4375131" y="4377726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Oval 85">
            <a:extLst>
              <a:ext uri="{FF2B5EF4-FFF2-40B4-BE49-F238E27FC236}">
                <a16:creationId xmlns:a16="http://schemas.microsoft.com/office/drawing/2014/main" id="{22B06FB9-8248-306C-88C6-252EB7BBB90F}"/>
              </a:ext>
            </a:extLst>
          </p:cNvPr>
          <p:cNvSpPr/>
          <p:nvPr/>
        </p:nvSpPr>
        <p:spPr>
          <a:xfrm rot="18600775">
            <a:off x="4735567" y="4220633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Oval 86">
            <a:extLst>
              <a:ext uri="{FF2B5EF4-FFF2-40B4-BE49-F238E27FC236}">
                <a16:creationId xmlns:a16="http://schemas.microsoft.com/office/drawing/2014/main" id="{D32CE91D-8802-3015-19D6-059CDEFB7BCB}"/>
              </a:ext>
            </a:extLst>
          </p:cNvPr>
          <p:cNvSpPr/>
          <p:nvPr/>
        </p:nvSpPr>
        <p:spPr>
          <a:xfrm rot="18600775">
            <a:off x="4969307" y="4085456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Oval 87">
            <a:extLst>
              <a:ext uri="{FF2B5EF4-FFF2-40B4-BE49-F238E27FC236}">
                <a16:creationId xmlns:a16="http://schemas.microsoft.com/office/drawing/2014/main" id="{848C716C-34CF-EA42-D277-2C9939D8A8E7}"/>
              </a:ext>
            </a:extLst>
          </p:cNvPr>
          <p:cNvSpPr/>
          <p:nvPr/>
        </p:nvSpPr>
        <p:spPr>
          <a:xfrm rot="18600775">
            <a:off x="5286693" y="4315432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Oval 88">
            <a:extLst>
              <a:ext uri="{FF2B5EF4-FFF2-40B4-BE49-F238E27FC236}">
                <a16:creationId xmlns:a16="http://schemas.microsoft.com/office/drawing/2014/main" id="{DB35CC16-B94E-1D41-7AB0-F690983A8E49}"/>
              </a:ext>
            </a:extLst>
          </p:cNvPr>
          <p:cNvSpPr/>
          <p:nvPr/>
        </p:nvSpPr>
        <p:spPr>
          <a:xfrm rot="18600775">
            <a:off x="5881773" y="4560501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Oval 89">
            <a:extLst>
              <a:ext uri="{FF2B5EF4-FFF2-40B4-BE49-F238E27FC236}">
                <a16:creationId xmlns:a16="http://schemas.microsoft.com/office/drawing/2014/main" id="{BDE8EE64-0905-9FF5-68E0-ED864CA87C0B}"/>
              </a:ext>
            </a:extLst>
          </p:cNvPr>
          <p:cNvSpPr/>
          <p:nvPr/>
        </p:nvSpPr>
        <p:spPr>
          <a:xfrm rot="18600775">
            <a:off x="5918980" y="5553142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213DEF94-4ADB-4E71-6AB7-301B291998F3}"/>
              </a:ext>
            </a:extLst>
          </p:cNvPr>
          <p:cNvSpPr txBox="1"/>
          <p:nvPr/>
        </p:nvSpPr>
        <p:spPr>
          <a:xfrm>
            <a:off x="154685" y="614003"/>
            <a:ext cx="556346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Let’s show the measures with their error (just so we can have three boxes)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X, which contains some random error, and Z, which also contains some error, is predicting Y, which also contains some random error</a:t>
            </a:r>
          </a:p>
        </p:txBody>
      </p:sp>
    </p:spTree>
    <p:extLst>
      <p:ext uri="{BB962C8B-B14F-4D97-AF65-F5344CB8AC3E}">
        <p14:creationId xmlns:p14="http://schemas.microsoft.com/office/powerpoint/2010/main" val="3127907079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066D48-130B-DDCE-9604-B502FC170D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E807B00D-2672-CF68-6E28-77316AB5572E}"/>
              </a:ext>
            </a:extLst>
          </p:cNvPr>
          <p:cNvCxnSpPr>
            <a:cxnSpLocks/>
          </p:cNvCxnSpPr>
          <p:nvPr/>
        </p:nvCxnSpPr>
        <p:spPr>
          <a:xfrm flipH="1" flipV="1">
            <a:off x="8837003" y="3004002"/>
            <a:ext cx="1169036" cy="1561096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>
            <a:extLst>
              <a:ext uri="{FF2B5EF4-FFF2-40B4-BE49-F238E27FC236}">
                <a16:creationId xmlns:a16="http://schemas.microsoft.com/office/drawing/2014/main" id="{86F10CD1-EC4D-5AD6-33B0-C6F81F8BDDDB}"/>
              </a:ext>
            </a:extLst>
          </p:cNvPr>
          <p:cNvCxnSpPr>
            <a:cxnSpLocks/>
          </p:cNvCxnSpPr>
          <p:nvPr/>
        </p:nvCxnSpPr>
        <p:spPr>
          <a:xfrm flipV="1">
            <a:off x="5859237" y="3004002"/>
            <a:ext cx="1265473" cy="1494421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4828D790-A90A-5566-6786-F25A29515B02}"/>
              </a:ext>
            </a:extLst>
          </p:cNvPr>
          <p:cNvSpPr/>
          <p:nvPr/>
        </p:nvSpPr>
        <p:spPr>
          <a:xfrm>
            <a:off x="6366876" y="691852"/>
            <a:ext cx="3291840" cy="217150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Y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F15C9A7-171C-37AD-5222-F6BA7EAFC6C5}"/>
              </a:ext>
            </a:extLst>
          </p:cNvPr>
          <p:cNvSpPr/>
          <p:nvPr/>
        </p:nvSpPr>
        <p:spPr>
          <a:xfrm>
            <a:off x="8369414" y="4030694"/>
            <a:ext cx="3392424" cy="1939861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X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D4745AE0-327A-1230-9602-DB20941602C9}"/>
              </a:ext>
            </a:extLst>
          </p:cNvPr>
          <p:cNvSpPr/>
          <p:nvPr/>
        </p:nvSpPr>
        <p:spPr>
          <a:xfrm>
            <a:off x="6875010" y="860152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1F43217-5B85-1B29-B597-9A340D09A7D6}"/>
              </a:ext>
            </a:extLst>
          </p:cNvPr>
          <p:cNvSpPr/>
          <p:nvPr/>
        </p:nvSpPr>
        <p:spPr>
          <a:xfrm>
            <a:off x="7241817" y="772300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3A17C3A8-1DDA-A3D1-6DB7-3C383CF70D1D}"/>
              </a:ext>
            </a:extLst>
          </p:cNvPr>
          <p:cNvSpPr/>
          <p:nvPr/>
        </p:nvSpPr>
        <p:spPr>
          <a:xfrm>
            <a:off x="7374147" y="856302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3F55D40A-EC21-4E06-4D0E-8D37B7189B1F}"/>
              </a:ext>
            </a:extLst>
          </p:cNvPr>
          <p:cNvSpPr/>
          <p:nvPr/>
        </p:nvSpPr>
        <p:spPr>
          <a:xfrm>
            <a:off x="7601731" y="774577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ED65B900-A86D-A16F-DA37-EB3A35AC1872}"/>
              </a:ext>
            </a:extLst>
          </p:cNvPr>
          <p:cNvSpPr/>
          <p:nvPr/>
        </p:nvSpPr>
        <p:spPr>
          <a:xfrm>
            <a:off x="8125374" y="863740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BAC6BCC4-2181-7AAF-2D8C-B02856844E61}"/>
              </a:ext>
            </a:extLst>
          </p:cNvPr>
          <p:cNvSpPr/>
          <p:nvPr/>
        </p:nvSpPr>
        <p:spPr>
          <a:xfrm>
            <a:off x="8167278" y="701425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AFECDC02-45E8-B261-08F0-FEFB0DF4ED13}"/>
              </a:ext>
            </a:extLst>
          </p:cNvPr>
          <p:cNvSpPr/>
          <p:nvPr/>
        </p:nvSpPr>
        <p:spPr>
          <a:xfrm>
            <a:off x="8620144" y="870852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C11A8090-FA57-E5B2-2AE0-3EF95E25F100}"/>
              </a:ext>
            </a:extLst>
          </p:cNvPr>
          <p:cNvSpPr/>
          <p:nvPr/>
        </p:nvSpPr>
        <p:spPr>
          <a:xfrm>
            <a:off x="9142732" y="870852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E08C076E-8229-B9C6-63B7-7388102DE3AA}"/>
              </a:ext>
            </a:extLst>
          </p:cNvPr>
          <p:cNvSpPr/>
          <p:nvPr/>
        </p:nvSpPr>
        <p:spPr>
          <a:xfrm>
            <a:off x="9450336" y="737501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C9A73CEE-437C-8FFD-AEF8-943E8DDDEE2F}"/>
              </a:ext>
            </a:extLst>
          </p:cNvPr>
          <p:cNvSpPr/>
          <p:nvPr/>
        </p:nvSpPr>
        <p:spPr>
          <a:xfrm>
            <a:off x="8301804" y="870852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1644268E-D9E3-63A5-2543-81ABD32BEF43}"/>
              </a:ext>
            </a:extLst>
          </p:cNvPr>
          <p:cNvSpPr/>
          <p:nvPr/>
        </p:nvSpPr>
        <p:spPr>
          <a:xfrm>
            <a:off x="7431981" y="737501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CC8671B3-1694-2787-BD6F-A19331760531}"/>
              </a:ext>
            </a:extLst>
          </p:cNvPr>
          <p:cNvSpPr/>
          <p:nvPr/>
        </p:nvSpPr>
        <p:spPr>
          <a:xfrm>
            <a:off x="6937443" y="719312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A5F7DC3B-AD0F-4D65-572A-58619BC4901F}"/>
              </a:ext>
            </a:extLst>
          </p:cNvPr>
          <p:cNvSpPr/>
          <p:nvPr/>
        </p:nvSpPr>
        <p:spPr>
          <a:xfrm>
            <a:off x="6442905" y="737501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82B88923-D760-4EC7-A088-27B5E20A69F9}"/>
              </a:ext>
            </a:extLst>
          </p:cNvPr>
          <p:cNvSpPr/>
          <p:nvPr/>
        </p:nvSpPr>
        <p:spPr>
          <a:xfrm>
            <a:off x="6609860" y="838358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3C3A9962-C92B-E1BA-0C93-CBE60DF31E23}"/>
              </a:ext>
            </a:extLst>
          </p:cNvPr>
          <p:cNvSpPr/>
          <p:nvPr/>
        </p:nvSpPr>
        <p:spPr>
          <a:xfrm>
            <a:off x="7095990" y="751599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5A4860D2-979A-37C3-A80F-970FF421B2E0}"/>
              </a:ext>
            </a:extLst>
          </p:cNvPr>
          <p:cNvSpPr/>
          <p:nvPr/>
        </p:nvSpPr>
        <p:spPr>
          <a:xfrm>
            <a:off x="7585839" y="924193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864BA97F-205E-BB5C-54B1-1EBD26184504}"/>
              </a:ext>
            </a:extLst>
          </p:cNvPr>
          <p:cNvSpPr/>
          <p:nvPr/>
        </p:nvSpPr>
        <p:spPr>
          <a:xfrm>
            <a:off x="6743127" y="759540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51E89DEE-331E-3698-162A-390523297CAD}"/>
              </a:ext>
            </a:extLst>
          </p:cNvPr>
          <p:cNvSpPr/>
          <p:nvPr/>
        </p:nvSpPr>
        <p:spPr>
          <a:xfrm>
            <a:off x="7751591" y="763520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61BB12E2-CA13-5ACD-745E-6A8755F82B79}"/>
              </a:ext>
            </a:extLst>
          </p:cNvPr>
          <p:cNvSpPr/>
          <p:nvPr/>
        </p:nvSpPr>
        <p:spPr>
          <a:xfrm>
            <a:off x="7965354" y="909824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DC6540A4-FAC4-13EC-C1FB-0CBB09D4433F}"/>
              </a:ext>
            </a:extLst>
          </p:cNvPr>
          <p:cNvSpPr/>
          <p:nvPr/>
        </p:nvSpPr>
        <p:spPr>
          <a:xfrm>
            <a:off x="8450424" y="851041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0EBA500A-9916-D46B-90C3-4CD1A3934A0F}"/>
              </a:ext>
            </a:extLst>
          </p:cNvPr>
          <p:cNvSpPr/>
          <p:nvPr/>
        </p:nvSpPr>
        <p:spPr>
          <a:xfrm>
            <a:off x="8874276" y="813321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0F90AAA1-5C91-760D-D960-2CC8503C00E0}"/>
              </a:ext>
            </a:extLst>
          </p:cNvPr>
          <p:cNvSpPr/>
          <p:nvPr/>
        </p:nvSpPr>
        <p:spPr>
          <a:xfrm>
            <a:off x="9270836" y="729851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1CC6BE35-7FF8-35E0-43F0-F93E9D84543D}"/>
              </a:ext>
            </a:extLst>
          </p:cNvPr>
          <p:cNvSpPr/>
          <p:nvPr/>
        </p:nvSpPr>
        <p:spPr>
          <a:xfrm>
            <a:off x="9050706" y="746049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B5646625-36C1-42EA-44BF-A592B0109AF4}"/>
              </a:ext>
            </a:extLst>
          </p:cNvPr>
          <p:cNvSpPr/>
          <p:nvPr/>
        </p:nvSpPr>
        <p:spPr>
          <a:xfrm>
            <a:off x="8718828" y="719312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F7271E65-A469-9F94-EE9B-3415C7DA41EF}"/>
              </a:ext>
            </a:extLst>
          </p:cNvPr>
          <p:cNvSpPr/>
          <p:nvPr/>
        </p:nvSpPr>
        <p:spPr>
          <a:xfrm>
            <a:off x="8461824" y="737501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D6A51CD9-FFAB-F1F1-C7FB-E992C2101EB9}"/>
              </a:ext>
            </a:extLst>
          </p:cNvPr>
          <p:cNvSpPr/>
          <p:nvPr/>
        </p:nvSpPr>
        <p:spPr>
          <a:xfrm>
            <a:off x="8320031" y="726486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DDA4AF7B-F71E-0481-E0F0-3B6D5C76C364}"/>
              </a:ext>
            </a:extLst>
          </p:cNvPr>
          <p:cNvSpPr/>
          <p:nvPr/>
        </p:nvSpPr>
        <p:spPr>
          <a:xfrm>
            <a:off x="7923471" y="751599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8C7EAAF4-3F20-C21A-7031-CF7F877BCA3B}"/>
              </a:ext>
            </a:extLst>
          </p:cNvPr>
          <p:cNvSpPr/>
          <p:nvPr/>
        </p:nvSpPr>
        <p:spPr>
          <a:xfrm>
            <a:off x="7817851" y="875748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43353838-3A34-0B6B-3D13-A1F056F4E496}"/>
              </a:ext>
            </a:extLst>
          </p:cNvPr>
          <p:cNvSpPr/>
          <p:nvPr/>
        </p:nvSpPr>
        <p:spPr>
          <a:xfrm rot="18600775">
            <a:off x="10913431" y="5550198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51E51BFE-7712-3933-8315-670432AA5FAE}"/>
              </a:ext>
            </a:extLst>
          </p:cNvPr>
          <p:cNvSpPr/>
          <p:nvPr/>
        </p:nvSpPr>
        <p:spPr>
          <a:xfrm rot="18600775">
            <a:off x="11494550" y="5550198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AFBC4B8D-EA5E-C846-DB18-E4F3199BDFD8}"/>
              </a:ext>
            </a:extLst>
          </p:cNvPr>
          <p:cNvSpPr/>
          <p:nvPr/>
        </p:nvSpPr>
        <p:spPr>
          <a:xfrm rot="18600775">
            <a:off x="10261927" y="5585624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4D7D90EA-12E2-D56B-CEF2-90C649F40E38}"/>
              </a:ext>
            </a:extLst>
          </p:cNvPr>
          <p:cNvSpPr/>
          <p:nvPr/>
        </p:nvSpPr>
        <p:spPr>
          <a:xfrm rot="18600775">
            <a:off x="10392963" y="5736103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1F2EDAF6-6906-CFF0-4A32-1CE82CFB6915}"/>
              </a:ext>
            </a:extLst>
          </p:cNvPr>
          <p:cNvSpPr/>
          <p:nvPr/>
        </p:nvSpPr>
        <p:spPr>
          <a:xfrm rot="18600775">
            <a:off x="9428658" y="5593917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78BB362D-FB9B-42B2-5F15-DCA912E5FEB2}"/>
              </a:ext>
            </a:extLst>
          </p:cNvPr>
          <p:cNvSpPr/>
          <p:nvPr/>
        </p:nvSpPr>
        <p:spPr>
          <a:xfrm rot="18600775">
            <a:off x="9100648" y="5495767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EAA9F3D8-7A06-8EA2-CF55-D82EF9FCCA19}"/>
              </a:ext>
            </a:extLst>
          </p:cNvPr>
          <p:cNvSpPr/>
          <p:nvPr/>
        </p:nvSpPr>
        <p:spPr>
          <a:xfrm rot="18600775">
            <a:off x="9220527" y="5736103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1224E2F0-1886-7B2A-D23C-EA56C3617196}"/>
              </a:ext>
            </a:extLst>
          </p:cNvPr>
          <p:cNvSpPr/>
          <p:nvPr/>
        </p:nvSpPr>
        <p:spPr>
          <a:xfrm rot="18600775">
            <a:off x="8450829" y="5620394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DBFC7117-AF52-AA37-CB3B-02780809A9C9}"/>
              </a:ext>
            </a:extLst>
          </p:cNvPr>
          <p:cNvSpPr/>
          <p:nvPr/>
        </p:nvSpPr>
        <p:spPr>
          <a:xfrm rot="18600775">
            <a:off x="8718828" y="5711928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BDB13ABF-F1C5-7653-2AD5-4BD346660EB4}"/>
              </a:ext>
            </a:extLst>
          </p:cNvPr>
          <p:cNvSpPr/>
          <p:nvPr/>
        </p:nvSpPr>
        <p:spPr>
          <a:xfrm rot="18600775">
            <a:off x="9692985" y="5536366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EFC9326F-3084-FC2C-6F6C-ED8DBE9305C2}"/>
              </a:ext>
            </a:extLst>
          </p:cNvPr>
          <p:cNvSpPr/>
          <p:nvPr/>
        </p:nvSpPr>
        <p:spPr>
          <a:xfrm rot="18600775">
            <a:off x="10570716" y="5763913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C5511EC3-5422-9945-91B5-FC291C67DF8F}"/>
              </a:ext>
            </a:extLst>
          </p:cNvPr>
          <p:cNvSpPr/>
          <p:nvPr/>
        </p:nvSpPr>
        <p:spPr>
          <a:xfrm rot="18600775">
            <a:off x="11065153" y="5743164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E18665D7-F1BF-D503-1018-9513A49420B2}"/>
              </a:ext>
            </a:extLst>
          </p:cNvPr>
          <p:cNvSpPr/>
          <p:nvPr/>
        </p:nvSpPr>
        <p:spPr>
          <a:xfrm rot="18600775">
            <a:off x="11337653" y="5685215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28A418C3-9AB6-511D-25D1-FE964299A42B}"/>
              </a:ext>
            </a:extLst>
          </p:cNvPr>
          <p:cNvSpPr/>
          <p:nvPr/>
        </p:nvSpPr>
        <p:spPr>
          <a:xfrm rot="18600775">
            <a:off x="10843045" y="5734885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223E1CAF-66D7-358D-929C-F411F75A8016}"/>
              </a:ext>
            </a:extLst>
          </p:cNvPr>
          <p:cNvSpPr/>
          <p:nvPr/>
        </p:nvSpPr>
        <p:spPr>
          <a:xfrm rot="18600775">
            <a:off x="10473309" y="5506871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86629D05-66F4-EB01-B960-F11381755A2E}"/>
              </a:ext>
            </a:extLst>
          </p:cNvPr>
          <p:cNvSpPr/>
          <p:nvPr/>
        </p:nvSpPr>
        <p:spPr>
          <a:xfrm rot="18600775">
            <a:off x="10657394" y="5581015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57C6328F-A7C0-8D09-D719-9390C2E43014}"/>
              </a:ext>
            </a:extLst>
          </p:cNvPr>
          <p:cNvSpPr/>
          <p:nvPr/>
        </p:nvSpPr>
        <p:spPr>
          <a:xfrm rot="18600775">
            <a:off x="11241440" y="5567822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98DE5393-E541-C03B-8F82-3FFD0FE9E863}"/>
              </a:ext>
            </a:extLst>
          </p:cNvPr>
          <p:cNvSpPr/>
          <p:nvPr/>
        </p:nvSpPr>
        <p:spPr>
          <a:xfrm rot="18600775">
            <a:off x="9965004" y="5698208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29CF6267-B179-3037-47A0-C453DB7A3283}"/>
              </a:ext>
            </a:extLst>
          </p:cNvPr>
          <p:cNvSpPr/>
          <p:nvPr/>
        </p:nvSpPr>
        <p:spPr>
          <a:xfrm rot="18600775">
            <a:off x="11522102" y="5729485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50CE7D89-3A94-4AA4-2E00-4C5303F561A2}"/>
              </a:ext>
            </a:extLst>
          </p:cNvPr>
          <p:cNvSpPr/>
          <p:nvPr/>
        </p:nvSpPr>
        <p:spPr>
          <a:xfrm rot="18600775">
            <a:off x="9892190" y="5565860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8B7A1362-D218-FC04-F39B-63BAA17E9326}"/>
              </a:ext>
            </a:extLst>
          </p:cNvPr>
          <p:cNvSpPr/>
          <p:nvPr/>
        </p:nvSpPr>
        <p:spPr>
          <a:xfrm rot="18600775">
            <a:off x="8865280" y="5550198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28E5AF47-2718-7CA8-9F95-63A8D064B619}"/>
              </a:ext>
            </a:extLst>
          </p:cNvPr>
          <p:cNvSpPr/>
          <p:nvPr/>
        </p:nvSpPr>
        <p:spPr>
          <a:xfrm rot="18600775">
            <a:off x="8620144" y="5521760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EE7CDA49-3018-A196-385A-9D64ABD7BC57}"/>
              </a:ext>
            </a:extLst>
          </p:cNvPr>
          <p:cNvSpPr/>
          <p:nvPr/>
        </p:nvSpPr>
        <p:spPr>
          <a:xfrm rot="18600775">
            <a:off x="8575015" y="5760617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DE8633A2-C201-D2DA-A50E-36CDA7A587CC}"/>
              </a:ext>
            </a:extLst>
          </p:cNvPr>
          <p:cNvSpPr/>
          <p:nvPr/>
        </p:nvSpPr>
        <p:spPr>
          <a:xfrm rot="18600775">
            <a:off x="8996627" y="5741249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0695CA18-22EF-77C3-C444-DC7B2100F474}"/>
              </a:ext>
            </a:extLst>
          </p:cNvPr>
          <p:cNvSpPr/>
          <p:nvPr/>
        </p:nvSpPr>
        <p:spPr>
          <a:xfrm rot="18600775">
            <a:off x="9230367" y="5606072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189021FA-A00E-2051-3E08-F564C6D3FD60}"/>
              </a:ext>
            </a:extLst>
          </p:cNvPr>
          <p:cNvSpPr/>
          <p:nvPr/>
        </p:nvSpPr>
        <p:spPr>
          <a:xfrm rot="18600775">
            <a:off x="9598203" y="5700479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FE372DAB-8C17-C3D6-F476-495FABACAB1D}"/>
              </a:ext>
            </a:extLst>
          </p:cNvPr>
          <p:cNvSpPr/>
          <p:nvPr/>
        </p:nvSpPr>
        <p:spPr>
          <a:xfrm rot="18600775">
            <a:off x="10091206" y="5685215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14AC6332-C4F8-AFB1-DC85-776461565576}"/>
              </a:ext>
            </a:extLst>
          </p:cNvPr>
          <p:cNvSpPr/>
          <p:nvPr/>
        </p:nvSpPr>
        <p:spPr>
          <a:xfrm rot="18600775">
            <a:off x="9822314" y="5783008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6F48C37-2DB2-F527-8C72-84A734EA8C33}"/>
              </a:ext>
            </a:extLst>
          </p:cNvPr>
          <p:cNvSpPr/>
          <p:nvPr/>
        </p:nvSpPr>
        <p:spPr>
          <a:xfrm>
            <a:off x="4091737" y="4030694"/>
            <a:ext cx="3392424" cy="1939861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Z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2E5EF8D2-BDE0-8538-07CF-9D7FBA06E50E}"/>
              </a:ext>
            </a:extLst>
          </p:cNvPr>
          <p:cNvSpPr/>
          <p:nvPr/>
        </p:nvSpPr>
        <p:spPr>
          <a:xfrm rot="18600775">
            <a:off x="7140878" y="5735739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C02F1010-349B-A895-710D-2C451DDF6984}"/>
              </a:ext>
            </a:extLst>
          </p:cNvPr>
          <p:cNvSpPr/>
          <p:nvPr/>
        </p:nvSpPr>
        <p:spPr>
          <a:xfrm rot="18600775">
            <a:off x="6774316" y="5762229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31001A11-6FF8-23D8-DF91-A293110EC828}"/>
              </a:ext>
            </a:extLst>
          </p:cNvPr>
          <p:cNvSpPr/>
          <p:nvPr/>
        </p:nvSpPr>
        <p:spPr>
          <a:xfrm rot="18600775">
            <a:off x="6326721" y="5626725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CD096C3C-BF27-9BCD-F08F-374006A0CEB0}"/>
              </a:ext>
            </a:extLst>
          </p:cNvPr>
          <p:cNvSpPr/>
          <p:nvPr/>
        </p:nvSpPr>
        <p:spPr>
          <a:xfrm rot="18600775">
            <a:off x="5675512" y="5759471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26D130E3-6031-2531-8B1C-8AC596FE29F1}"/>
              </a:ext>
            </a:extLst>
          </p:cNvPr>
          <p:cNvSpPr/>
          <p:nvPr/>
        </p:nvSpPr>
        <p:spPr>
          <a:xfrm rot="18600775">
            <a:off x="5482566" y="5611307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5C930067-D3A5-5855-C920-94C9344B605B}"/>
              </a:ext>
            </a:extLst>
          </p:cNvPr>
          <p:cNvSpPr/>
          <p:nvPr/>
        </p:nvSpPr>
        <p:spPr>
          <a:xfrm rot="18600775">
            <a:off x="4903656" y="5757158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0D48FD56-92F2-ACF9-5EF6-4939AC66A343}"/>
              </a:ext>
            </a:extLst>
          </p:cNvPr>
          <p:cNvSpPr/>
          <p:nvPr/>
        </p:nvSpPr>
        <p:spPr>
          <a:xfrm rot="18600775">
            <a:off x="4731267" y="5728859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719648F9-D525-9235-4EC7-096C028C4D52}"/>
              </a:ext>
            </a:extLst>
          </p:cNvPr>
          <p:cNvSpPr/>
          <p:nvPr/>
        </p:nvSpPr>
        <p:spPr>
          <a:xfrm rot="18600775">
            <a:off x="4556243" y="5468377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3830A7A4-DF12-5F3E-2185-9EEC31C4F7A7}"/>
              </a:ext>
            </a:extLst>
          </p:cNvPr>
          <p:cNvSpPr/>
          <p:nvPr/>
        </p:nvSpPr>
        <p:spPr>
          <a:xfrm rot="18600775">
            <a:off x="4824242" y="5559911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AFA58165-485C-46A2-D831-B6E83D299F17}"/>
              </a:ext>
            </a:extLst>
          </p:cNvPr>
          <p:cNvSpPr/>
          <p:nvPr/>
        </p:nvSpPr>
        <p:spPr>
          <a:xfrm rot="18600775">
            <a:off x="5144078" y="5622923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3C0B78BB-2B88-7EE2-9E80-0997DDD1891E}"/>
              </a:ext>
            </a:extLst>
          </p:cNvPr>
          <p:cNvSpPr/>
          <p:nvPr/>
        </p:nvSpPr>
        <p:spPr>
          <a:xfrm rot="18600775">
            <a:off x="6289151" y="5772666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Oval 73">
            <a:extLst>
              <a:ext uri="{FF2B5EF4-FFF2-40B4-BE49-F238E27FC236}">
                <a16:creationId xmlns:a16="http://schemas.microsoft.com/office/drawing/2014/main" id="{3C47DE4A-7730-EB26-8B62-3FA098F116C0}"/>
              </a:ext>
            </a:extLst>
          </p:cNvPr>
          <p:cNvSpPr/>
          <p:nvPr/>
        </p:nvSpPr>
        <p:spPr>
          <a:xfrm rot="18600775">
            <a:off x="6873297" y="5574075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Oval 74">
            <a:extLst>
              <a:ext uri="{FF2B5EF4-FFF2-40B4-BE49-F238E27FC236}">
                <a16:creationId xmlns:a16="http://schemas.microsoft.com/office/drawing/2014/main" id="{C6F96A33-D57E-BAD2-F14C-22D92C6203D0}"/>
              </a:ext>
            </a:extLst>
          </p:cNvPr>
          <p:cNvSpPr/>
          <p:nvPr/>
        </p:nvSpPr>
        <p:spPr>
          <a:xfrm rot="18600775">
            <a:off x="7034876" y="5524428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Oval 75">
            <a:extLst>
              <a:ext uri="{FF2B5EF4-FFF2-40B4-BE49-F238E27FC236}">
                <a16:creationId xmlns:a16="http://schemas.microsoft.com/office/drawing/2014/main" id="{3DFA725C-B29A-1A31-78E2-15C29D330F9C}"/>
              </a:ext>
            </a:extLst>
          </p:cNvPr>
          <p:cNvSpPr/>
          <p:nvPr/>
        </p:nvSpPr>
        <p:spPr>
          <a:xfrm rot="18600775">
            <a:off x="6680352" y="5553023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E8CD4217-6D4D-A709-6DE3-234EA93DA31A}"/>
              </a:ext>
            </a:extLst>
          </p:cNvPr>
          <p:cNvSpPr/>
          <p:nvPr/>
        </p:nvSpPr>
        <p:spPr>
          <a:xfrm rot="18600775">
            <a:off x="6500181" y="5681501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Oval 77">
            <a:extLst>
              <a:ext uri="{FF2B5EF4-FFF2-40B4-BE49-F238E27FC236}">
                <a16:creationId xmlns:a16="http://schemas.microsoft.com/office/drawing/2014/main" id="{318D9EB3-EFA2-DA4D-C365-28CC6939FBC0}"/>
              </a:ext>
            </a:extLst>
          </p:cNvPr>
          <p:cNvSpPr/>
          <p:nvPr/>
        </p:nvSpPr>
        <p:spPr>
          <a:xfrm rot="18600775">
            <a:off x="6190140" y="5656418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Oval 78">
            <a:extLst>
              <a:ext uri="{FF2B5EF4-FFF2-40B4-BE49-F238E27FC236}">
                <a16:creationId xmlns:a16="http://schemas.microsoft.com/office/drawing/2014/main" id="{9F381406-48AE-EF03-BF4B-F327D23C2387}"/>
              </a:ext>
            </a:extLst>
          </p:cNvPr>
          <p:cNvSpPr/>
          <p:nvPr/>
        </p:nvSpPr>
        <p:spPr>
          <a:xfrm rot="18600775">
            <a:off x="6940985" y="5750531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Oval 79">
            <a:extLst>
              <a:ext uri="{FF2B5EF4-FFF2-40B4-BE49-F238E27FC236}">
                <a16:creationId xmlns:a16="http://schemas.microsoft.com/office/drawing/2014/main" id="{FAB2260F-7957-DB63-7906-E0D874669289}"/>
              </a:ext>
            </a:extLst>
          </p:cNvPr>
          <p:cNvSpPr/>
          <p:nvPr/>
        </p:nvSpPr>
        <p:spPr>
          <a:xfrm rot="18600775">
            <a:off x="5765346" y="5578680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Oval 80">
            <a:extLst>
              <a:ext uri="{FF2B5EF4-FFF2-40B4-BE49-F238E27FC236}">
                <a16:creationId xmlns:a16="http://schemas.microsoft.com/office/drawing/2014/main" id="{7DE45430-705F-1C69-A0EB-C7FA4E0E47D7}"/>
              </a:ext>
            </a:extLst>
          </p:cNvPr>
          <p:cNvSpPr/>
          <p:nvPr/>
        </p:nvSpPr>
        <p:spPr>
          <a:xfrm rot="18600775">
            <a:off x="5522767" y="5791075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Oval 81">
            <a:extLst>
              <a:ext uri="{FF2B5EF4-FFF2-40B4-BE49-F238E27FC236}">
                <a16:creationId xmlns:a16="http://schemas.microsoft.com/office/drawing/2014/main" id="{A6FB55B9-A19E-2A92-99AD-EAE8414361F4}"/>
              </a:ext>
            </a:extLst>
          </p:cNvPr>
          <p:cNvSpPr/>
          <p:nvPr/>
        </p:nvSpPr>
        <p:spPr>
          <a:xfrm rot="18600775">
            <a:off x="5353373" y="5666474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Oval 82">
            <a:extLst>
              <a:ext uri="{FF2B5EF4-FFF2-40B4-BE49-F238E27FC236}">
                <a16:creationId xmlns:a16="http://schemas.microsoft.com/office/drawing/2014/main" id="{876C81F7-2628-44DD-510E-9FE947194D5C}"/>
              </a:ext>
            </a:extLst>
          </p:cNvPr>
          <p:cNvSpPr/>
          <p:nvPr/>
        </p:nvSpPr>
        <p:spPr>
          <a:xfrm rot="18600775">
            <a:off x="4540202" y="5550181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Oval 83">
            <a:extLst>
              <a:ext uri="{FF2B5EF4-FFF2-40B4-BE49-F238E27FC236}">
                <a16:creationId xmlns:a16="http://schemas.microsoft.com/office/drawing/2014/main" id="{09890E6E-BB6D-602A-A096-FF400DB62CFE}"/>
              </a:ext>
            </a:extLst>
          </p:cNvPr>
          <p:cNvSpPr/>
          <p:nvPr/>
        </p:nvSpPr>
        <p:spPr>
          <a:xfrm rot="18600775">
            <a:off x="4380335" y="5718279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Oval 84">
            <a:extLst>
              <a:ext uri="{FF2B5EF4-FFF2-40B4-BE49-F238E27FC236}">
                <a16:creationId xmlns:a16="http://schemas.microsoft.com/office/drawing/2014/main" id="{C1ED62F4-2716-E0C2-6ED2-C7EF4808E0AF}"/>
              </a:ext>
            </a:extLst>
          </p:cNvPr>
          <p:cNvSpPr/>
          <p:nvPr/>
        </p:nvSpPr>
        <p:spPr>
          <a:xfrm rot="18600775">
            <a:off x="4353016" y="5545339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Oval 85">
            <a:extLst>
              <a:ext uri="{FF2B5EF4-FFF2-40B4-BE49-F238E27FC236}">
                <a16:creationId xmlns:a16="http://schemas.microsoft.com/office/drawing/2014/main" id="{9D50B689-193A-B6D6-D253-E580D8CEE48B}"/>
              </a:ext>
            </a:extLst>
          </p:cNvPr>
          <p:cNvSpPr/>
          <p:nvPr/>
        </p:nvSpPr>
        <p:spPr>
          <a:xfrm rot="18600775">
            <a:off x="4144668" y="5737926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Oval 86">
            <a:extLst>
              <a:ext uri="{FF2B5EF4-FFF2-40B4-BE49-F238E27FC236}">
                <a16:creationId xmlns:a16="http://schemas.microsoft.com/office/drawing/2014/main" id="{26997256-B16D-7F4C-E707-87DA129C4B82}"/>
              </a:ext>
            </a:extLst>
          </p:cNvPr>
          <p:cNvSpPr/>
          <p:nvPr/>
        </p:nvSpPr>
        <p:spPr>
          <a:xfrm rot="18600775">
            <a:off x="4644786" y="5666477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Oval 87">
            <a:extLst>
              <a:ext uri="{FF2B5EF4-FFF2-40B4-BE49-F238E27FC236}">
                <a16:creationId xmlns:a16="http://schemas.microsoft.com/office/drawing/2014/main" id="{31B44243-4C9E-87E4-1F0C-8E8FC5972740}"/>
              </a:ext>
            </a:extLst>
          </p:cNvPr>
          <p:cNvSpPr/>
          <p:nvPr/>
        </p:nvSpPr>
        <p:spPr>
          <a:xfrm rot="18600775">
            <a:off x="5152571" y="5774300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Oval 88">
            <a:extLst>
              <a:ext uri="{FF2B5EF4-FFF2-40B4-BE49-F238E27FC236}">
                <a16:creationId xmlns:a16="http://schemas.microsoft.com/office/drawing/2014/main" id="{663ED3D5-4CD4-8157-E720-438FB822F056}"/>
              </a:ext>
            </a:extLst>
          </p:cNvPr>
          <p:cNvSpPr/>
          <p:nvPr/>
        </p:nvSpPr>
        <p:spPr>
          <a:xfrm rot="18600775">
            <a:off x="5859658" y="5728114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Oval 89">
            <a:extLst>
              <a:ext uri="{FF2B5EF4-FFF2-40B4-BE49-F238E27FC236}">
                <a16:creationId xmlns:a16="http://schemas.microsoft.com/office/drawing/2014/main" id="{EB5B0F17-4F7F-B46D-83C9-CC06129A7947}"/>
              </a:ext>
            </a:extLst>
          </p:cNvPr>
          <p:cNvSpPr/>
          <p:nvPr/>
        </p:nvSpPr>
        <p:spPr>
          <a:xfrm rot="18600775">
            <a:off x="5927728" y="5630991"/>
            <a:ext cx="155448" cy="1463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19D40CC-B3EE-372D-C435-33552FDDF5FA}"/>
              </a:ext>
            </a:extLst>
          </p:cNvPr>
          <p:cNvSpPr/>
          <p:nvPr/>
        </p:nvSpPr>
        <p:spPr>
          <a:xfrm>
            <a:off x="4091737" y="5462356"/>
            <a:ext cx="3392425" cy="508199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2011E5CE-067F-1F84-5812-C21FA92BE804}"/>
              </a:ext>
            </a:extLst>
          </p:cNvPr>
          <p:cNvSpPr/>
          <p:nvPr/>
        </p:nvSpPr>
        <p:spPr>
          <a:xfrm>
            <a:off x="8369413" y="5473460"/>
            <a:ext cx="3392425" cy="508199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4055B038-FCF1-484D-A70F-FBFDC1DC170D}"/>
              </a:ext>
            </a:extLst>
          </p:cNvPr>
          <p:cNvSpPr/>
          <p:nvPr/>
        </p:nvSpPr>
        <p:spPr>
          <a:xfrm>
            <a:off x="6366877" y="690410"/>
            <a:ext cx="3291840" cy="41404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60E278EA-969D-00F4-573C-C6812CF2C812}"/>
              </a:ext>
            </a:extLst>
          </p:cNvPr>
          <p:cNvSpPr txBox="1"/>
          <p:nvPr/>
        </p:nvSpPr>
        <p:spPr>
          <a:xfrm>
            <a:off x="316375" y="691852"/>
            <a:ext cx="492391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Let’s clean this up a little bit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X and Z are still correlated, but their errors scores (being random error) are not</a:t>
            </a:r>
          </a:p>
        </p:txBody>
      </p:sp>
      <p:sp>
        <p:nvSpPr>
          <p:cNvPr id="95" name="Arc 94">
            <a:extLst>
              <a:ext uri="{FF2B5EF4-FFF2-40B4-BE49-F238E27FC236}">
                <a16:creationId xmlns:a16="http://schemas.microsoft.com/office/drawing/2014/main" id="{45B02654-B13A-F503-219D-1DAD3AFE8509}"/>
              </a:ext>
            </a:extLst>
          </p:cNvPr>
          <p:cNvSpPr/>
          <p:nvPr/>
        </p:nvSpPr>
        <p:spPr>
          <a:xfrm>
            <a:off x="6382368" y="3319399"/>
            <a:ext cx="3111620" cy="3047675"/>
          </a:xfrm>
          <a:prstGeom prst="arc">
            <a:avLst>
              <a:gd name="adj1" fmla="val 11829992"/>
              <a:gd name="adj2" fmla="val 20559383"/>
            </a:avLst>
          </a:prstGeom>
          <a:ln w="57150">
            <a:headEnd type="triangl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2ECC178D-C23E-B0FB-D848-771216873338}"/>
              </a:ext>
            </a:extLst>
          </p:cNvPr>
          <p:cNvSpPr txBox="1"/>
          <p:nvPr/>
        </p:nvSpPr>
        <p:spPr>
          <a:xfrm>
            <a:off x="7281811" y="3305278"/>
            <a:ext cx="135274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/>
              <a:t>ρ</a:t>
            </a:r>
            <a:r>
              <a:rPr lang="en-US" sz="3200" baseline="-25000" dirty="0" err="1"/>
              <a:t>xy</a:t>
            </a:r>
            <a:r>
              <a:rPr lang="en-US" sz="3200" dirty="0"/>
              <a:t> &gt; 0 </a:t>
            </a:r>
            <a:endParaRPr lang="en-US" sz="3200" baseline="-25000" dirty="0"/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2C8D0871-E91E-62B4-5BD8-6E6805CBFCEC}"/>
              </a:ext>
            </a:extLst>
          </p:cNvPr>
          <p:cNvSpPr txBox="1"/>
          <p:nvPr/>
        </p:nvSpPr>
        <p:spPr>
          <a:xfrm>
            <a:off x="7132517" y="6258557"/>
            <a:ext cx="177003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ρ</a:t>
            </a:r>
            <a:r>
              <a:rPr lang="en-US" sz="3200" baseline="-25000" dirty="0"/>
              <a:t>e2,e3</a:t>
            </a:r>
            <a:r>
              <a:rPr lang="en-US" sz="3200" dirty="0"/>
              <a:t> = 0 </a:t>
            </a:r>
            <a:endParaRPr lang="en-US" sz="3200" baseline="-25000" dirty="0"/>
          </a:p>
        </p:txBody>
      </p:sp>
      <p:sp>
        <p:nvSpPr>
          <p:cNvPr id="104" name="Arc 103">
            <a:extLst>
              <a:ext uri="{FF2B5EF4-FFF2-40B4-BE49-F238E27FC236}">
                <a16:creationId xmlns:a16="http://schemas.microsoft.com/office/drawing/2014/main" id="{F6BFB503-33DA-739F-AC71-91D02A1D5598}"/>
              </a:ext>
            </a:extLst>
          </p:cNvPr>
          <p:cNvSpPr/>
          <p:nvPr/>
        </p:nvSpPr>
        <p:spPr>
          <a:xfrm rot="10800000">
            <a:off x="6399374" y="3929815"/>
            <a:ext cx="3111620" cy="2403456"/>
          </a:xfrm>
          <a:prstGeom prst="arc">
            <a:avLst>
              <a:gd name="adj1" fmla="val 12709985"/>
              <a:gd name="adj2" fmla="val 19942230"/>
            </a:avLst>
          </a:prstGeom>
          <a:ln w="57150">
            <a:headEnd type="triangl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416098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92" grpId="0" animBg="1"/>
      <p:bldP spid="93" grpId="0" animBg="1"/>
      <p:bldP spid="95" grpId="0" animBg="1"/>
      <p:bldP spid="101" grpId="0"/>
      <p:bldP spid="103" grpId="0"/>
      <p:bldP spid="10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73CB34-A6B8-1F0F-F582-E2B7F06DCB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1" name="Straight Arrow Connector 90">
            <a:extLst>
              <a:ext uri="{FF2B5EF4-FFF2-40B4-BE49-F238E27FC236}">
                <a16:creationId xmlns:a16="http://schemas.microsoft.com/office/drawing/2014/main" id="{37ED1489-7D5B-A709-778D-0A8B6EA3224A}"/>
              </a:ext>
            </a:extLst>
          </p:cNvPr>
          <p:cNvCxnSpPr>
            <a:cxnSpLocks/>
          </p:cNvCxnSpPr>
          <p:nvPr/>
        </p:nvCxnSpPr>
        <p:spPr>
          <a:xfrm flipV="1">
            <a:off x="5761847" y="2846956"/>
            <a:ext cx="1495425" cy="1588519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6ABFFFD6-ADC2-A84E-0141-4B160556B003}"/>
              </a:ext>
            </a:extLst>
          </p:cNvPr>
          <p:cNvSpPr/>
          <p:nvPr/>
        </p:nvSpPr>
        <p:spPr>
          <a:xfrm>
            <a:off x="4104436" y="3942346"/>
            <a:ext cx="3392424" cy="1939861"/>
          </a:xfrm>
          <a:prstGeom prst="rect">
            <a:avLst/>
          </a:prstGeom>
          <a:solidFill>
            <a:srgbClr val="00B050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Z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1A8921C2-AF55-A72B-8E20-8A0BCA41FAF8}"/>
              </a:ext>
            </a:extLst>
          </p:cNvPr>
          <p:cNvCxnSpPr>
            <a:cxnSpLocks/>
          </p:cNvCxnSpPr>
          <p:nvPr/>
        </p:nvCxnSpPr>
        <p:spPr>
          <a:xfrm flipH="1" flipV="1">
            <a:off x="8546324" y="2872356"/>
            <a:ext cx="1495425" cy="1588519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11634FCD-E49A-919F-7FE1-7B63CE8EE24C}"/>
              </a:ext>
            </a:extLst>
          </p:cNvPr>
          <p:cNvSpPr/>
          <p:nvPr/>
        </p:nvSpPr>
        <p:spPr>
          <a:xfrm>
            <a:off x="6366875" y="603504"/>
            <a:ext cx="3291840" cy="2171509"/>
          </a:xfrm>
          <a:prstGeom prst="rect">
            <a:avLst/>
          </a:prstGeom>
          <a:solidFill>
            <a:srgbClr val="FF0000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Y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F0464E1-3796-4F4B-9E90-FAAB96E5898D}"/>
              </a:ext>
            </a:extLst>
          </p:cNvPr>
          <p:cNvSpPr/>
          <p:nvPr/>
        </p:nvSpPr>
        <p:spPr>
          <a:xfrm>
            <a:off x="8369413" y="3942346"/>
            <a:ext cx="3392424" cy="1939861"/>
          </a:xfrm>
          <a:prstGeom prst="rect">
            <a:avLst/>
          </a:prstGeom>
          <a:solidFill>
            <a:srgbClr val="0070C0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X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96FC24F-691C-72C8-4B3D-C028A0E866E0}"/>
              </a:ext>
            </a:extLst>
          </p:cNvPr>
          <p:cNvSpPr/>
          <p:nvPr/>
        </p:nvSpPr>
        <p:spPr>
          <a:xfrm>
            <a:off x="4104436" y="3942346"/>
            <a:ext cx="694751" cy="193986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31BCD4EC-BAA9-B178-8B7F-1C537B6C1888}"/>
              </a:ext>
            </a:extLst>
          </p:cNvPr>
          <p:cNvSpPr/>
          <p:nvPr/>
        </p:nvSpPr>
        <p:spPr>
          <a:xfrm>
            <a:off x="11067086" y="3953450"/>
            <a:ext cx="694751" cy="193986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49E18B49-D104-B128-AEA8-D8DE30DB899D}"/>
              </a:ext>
            </a:extLst>
          </p:cNvPr>
          <p:cNvSpPr/>
          <p:nvPr/>
        </p:nvSpPr>
        <p:spPr>
          <a:xfrm>
            <a:off x="6366876" y="602062"/>
            <a:ext cx="3291840" cy="41404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01C7E972-B68D-8671-38F2-E1C6741F116A}"/>
              </a:ext>
            </a:extLst>
          </p:cNvPr>
          <p:cNvSpPr txBox="1"/>
          <p:nvPr/>
        </p:nvSpPr>
        <p:spPr>
          <a:xfrm>
            <a:off x="314254" y="809082"/>
            <a:ext cx="44380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Just moving the error around in the boxes to allow more comparisons</a:t>
            </a:r>
          </a:p>
        </p:txBody>
      </p:sp>
      <p:sp>
        <p:nvSpPr>
          <p:cNvPr id="95" name="Arc 94">
            <a:extLst>
              <a:ext uri="{FF2B5EF4-FFF2-40B4-BE49-F238E27FC236}">
                <a16:creationId xmlns:a16="http://schemas.microsoft.com/office/drawing/2014/main" id="{D399F413-59B1-41E7-E0B1-0B01888F0E18}"/>
              </a:ext>
            </a:extLst>
          </p:cNvPr>
          <p:cNvSpPr/>
          <p:nvPr/>
        </p:nvSpPr>
        <p:spPr>
          <a:xfrm rot="10800000">
            <a:off x="5937300" y="4820692"/>
            <a:ext cx="3338323" cy="1761129"/>
          </a:xfrm>
          <a:prstGeom prst="arc">
            <a:avLst>
              <a:gd name="adj1" fmla="val 11447857"/>
              <a:gd name="adj2" fmla="val 20905510"/>
            </a:avLst>
          </a:prstGeom>
          <a:ln w="57150">
            <a:headEnd type="triangl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898287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5767</TotalTime>
  <Words>806</Words>
  <Application>Microsoft Office PowerPoint</Application>
  <PresentationFormat>Widescreen</PresentationFormat>
  <Paragraphs>141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Aptos</vt:lpstr>
      <vt:lpstr>Aptos Display</vt:lpstr>
      <vt:lpstr>Arial</vt:lpstr>
      <vt:lpstr>Office Theme</vt:lpstr>
      <vt:lpstr>PowerPoint Presentation</vt:lpstr>
      <vt:lpstr>Basic Model: Predict a DV with an IV (No Controls)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Risk of Various Types of Errors</vt:lpstr>
      <vt:lpstr>Key Take-Aways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Michael Sturman</dc:creator>
  <cp:lastModifiedBy>Michael Sturman</cp:lastModifiedBy>
  <cp:revision>6</cp:revision>
  <dcterms:created xsi:type="dcterms:W3CDTF">2025-09-29T13:40:10Z</dcterms:created>
  <dcterms:modified xsi:type="dcterms:W3CDTF">2025-10-03T13:47:37Z</dcterms:modified>
</cp:coreProperties>
</file>