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314" r:id="rId4"/>
    <p:sldId id="315" r:id="rId5"/>
    <p:sldId id="316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antha Anderson" initials="SA" lastIdx="1" clrIdx="0">
    <p:extLst>
      <p:ext uri="{19B8F6BF-5375-455C-9EA6-DF929625EA0E}">
        <p15:presenceInfo xmlns:p15="http://schemas.microsoft.com/office/powerpoint/2012/main" userId="S-1-5-21-1864253520-1647712531-16515117-3590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3" autoAdjust="0"/>
    <p:restoredTop sz="94164" autoAdjust="0"/>
  </p:normalViewPr>
  <p:slideViewPr>
    <p:cSldViewPr>
      <p:cViewPr varScale="1">
        <p:scale>
          <a:sx n="87" d="100"/>
          <a:sy n="87" d="100"/>
        </p:scale>
        <p:origin x="20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DD1F9-4EC2-684A-9D6D-F5D1DCB4398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93C28-2E73-3049-ADF9-C87B16FC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58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4DB847-A7C6-423F-B771-46A6092732E3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7FC56A9-71FA-49A8-A49B-73E0C4B6E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82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295400"/>
            <a:ext cx="8229600" cy="2565648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838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67000"/>
            <a:ext cx="6400800" cy="533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71563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4290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06CB4F1-E69D-4458-B775-B121381A0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9EB02-20BD-4C4F-B59A-1CA3F89D9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3333B2"/>
          </a:soli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kern="1200" dirty="0">
              <a:solidFill>
                <a:schemeClr val="bg1"/>
              </a:solidFill>
              <a:latin typeface="+mn-lt"/>
              <a:ea typeface="+mn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3"/>
              </a:buBlip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71563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BC7FEBF-A170-470C-A369-F0D066FB5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2F621-4695-46C1-8607-7F4A48817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3333B2"/>
          </a:soli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kern="1200" dirty="0">
              <a:solidFill>
                <a:schemeClr val="bg1"/>
              </a:solidFill>
              <a:latin typeface="+mn-lt"/>
              <a:ea typeface="+mn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A58546F-1E4E-426D-9940-5EB4B4A74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3333B2"/>
          </a:soli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kern="1200" dirty="0">
              <a:solidFill>
                <a:schemeClr val="bg1"/>
              </a:solidFill>
              <a:latin typeface="+mn-lt"/>
              <a:ea typeface="+mn-ea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25B14B-C98E-4C14-96E7-18DD3A29C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3333B2"/>
          </a:soli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buNone/>
              <a:defRPr lang="en-US" sz="1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8ABFDA-DAF0-4496-8136-3108F578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A947-F0B9-4AC8-B617-2CA04D399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5516-340B-459A-81CA-6701DA508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EA575-3527-424C-A005-428A5216F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2/9/19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Sample Size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CB6DE-1033-4C2C-8280-139BC16F7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6" r:id="rId3"/>
    <p:sldLayoutId id="2147483673" r:id="rId4"/>
    <p:sldLayoutId id="2147483674" r:id="rId5"/>
    <p:sldLayoutId id="2147483675" r:id="rId6"/>
    <p:sldLayoutId id="2147483667" r:id="rId7"/>
    <p:sldLayoutId id="2147483668" r:id="rId8"/>
    <p:sldLayoutId id="2147483669" r:id="rId9"/>
    <p:sldLayoutId id="2147483670" r:id="rId10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5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838200"/>
          </a:xfrm>
        </p:spPr>
        <p:txBody>
          <a:bodyPr/>
          <a:lstStyle/>
          <a:p>
            <a:r>
              <a:rPr lang="en-US" sz="2800" b="1" dirty="0"/>
              <a:t>Connecting Research Ideas to Methodological Choices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043608" y="2924944"/>
            <a:ext cx="6912768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/>
              <a:t>Samantha Anderson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/>
              <a:t>CARMA PhD Prep Panel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CB4F1-E69D-4458-B775-B121381A0F5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5347320" cy="5059363"/>
          </a:xfrm>
        </p:spPr>
        <p:txBody>
          <a:bodyPr/>
          <a:lstStyle/>
          <a:p>
            <a:r>
              <a:rPr lang="en-US" dirty="0"/>
              <a:t>The replication crisis</a:t>
            </a:r>
          </a:p>
          <a:p>
            <a:endParaRPr lang="en-US" dirty="0"/>
          </a:p>
          <a:p>
            <a:r>
              <a:rPr lang="en-US" dirty="0"/>
              <a:t>Learning from replication woes</a:t>
            </a:r>
          </a:p>
          <a:p>
            <a:pPr lvl="1"/>
            <a:r>
              <a:rPr lang="en-US" dirty="0"/>
              <a:t>Statistical and research rigor</a:t>
            </a:r>
          </a:p>
          <a:p>
            <a:pPr lvl="1"/>
            <a:r>
              <a:rPr lang="en-US" dirty="0"/>
              <a:t>Increased transparency</a:t>
            </a:r>
          </a:p>
          <a:p>
            <a:pPr lvl="1"/>
            <a:r>
              <a:rPr lang="en-US" dirty="0"/>
              <a:t>Focus on study design</a:t>
            </a:r>
          </a:p>
          <a:p>
            <a:endParaRPr lang="en-US" dirty="0"/>
          </a:p>
          <a:p>
            <a:r>
              <a:rPr lang="en-US" dirty="0"/>
              <a:t>Rigor involves aligning thoughtful questions with key design and analysis choices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From crisis to science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7FEBF-A170-470C-A369-F0D066FB58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D75AC9-088B-482B-8D15-2E9D44011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032367"/>
            <a:ext cx="1890936" cy="1455134"/>
          </a:xfrm>
          <a:prstGeom prst="rect">
            <a:avLst/>
          </a:prstGeom>
          <a:ln w="57150">
            <a:solidFill>
              <a:srgbClr val="3333B2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FCC10CE-B5DA-435B-B0BD-BD3881420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879" y="2824844"/>
            <a:ext cx="2561084" cy="1605186"/>
          </a:xfrm>
          <a:prstGeom prst="rect">
            <a:avLst/>
          </a:prstGeom>
          <a:ln w="57150">
            <a:solidFill>
              <a:srgbClr val="3333B2"/>
            </a:solidFill>
          </a:ln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BD0B4A5D-C376-4F98-8E4D-E6BCD67CA5D8}"/>
              </a:ext>
            </a:extLst>
          </p:cNvPr>
          <p:cNvSpPr/>
          <p:nvPr/>
        </p:nvSpPr>
        <p:spPr>
          <a:xfrm>
            <a:off x="5877508" y="5128487"/>
            <a:ext cx="172819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</a:t>
            </a: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FD8787E2-7E47-4ECD-B8BE-9DBF22DDD68A}"/>
              </a:ext>
            </a:extLst>
          </p:cNvPr>
          <p:cNvSpPr/>
          <p:nvPr/>
        </p:nvSpPr>
        <p:spPr>
          <a:xfrm>
            <a:off x="7429443" y="4640207"/>
            <a:ext cx="1530896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Design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32EECF74-F44D-4949-B1F3-24538089109A}"/>
              </a:ext>
            </a:extLst>
          </p:cNvPr>
          <p:cNvSpPr/>
          <p:nvPr/>
        </p:nvSpPr>
        <p:spPr>
          <a:xfrm>
            <a:off x="7429443" y="5560535"/>
            <a:ext cx="1530896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2284182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59363"/>
          </a:xfrm>
        </p:spPr>
        <p:txBody>
          <a:bodyPr/>
          <a:lstStyle/>
          <a:p>
            <a:r>
              <a:rPr lang="en-US" sz="2800" dirty="0"/>
              <a:t>Common thinking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Choosing question to fit the desired analysis</a:t>
            </a:r>
          </a:p>
          <a:p>
            <a:pPr lvl="1"/>
            <a:r>
              <a:rPr lang="en-US" dirty="0"/>
              <a:t>Disconnect between intent of the question and the analysis</a:t>
            </a:r>
          </a:p>
          <a:p>
            <a:pPr lvl="1"/>
            <a:r>
              <a:rPr lang="en-US" dirty="0"/>
              <a:t>Theoretical background limited, vague</a:t>
            </a:r>
          </a:p>
          <a:p>
            <a:pPr lvl="1"/>
            <a:r>
              <a:rPr lang="en-US" dirty="0"/>
              <a:t>Question itself not moving knowledge forward</a:t>
            </a:r>
          </a:p>
          <a:p>
            <a:pPr lvl="1"/>
            <a:r>
              <a:rPr lang="en-US" dirty="0"/>
              <a:t>May complicate replicability and lead to less interpretable research literatures</a:t>
            </a:r>
          </a:p>
          <a:p>
            <a:r>
              <a:rPr lang="en-US" dirty="0"/>
              <a:t>Mediation / moderation 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Pitfalls of choosing model first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7FEBF-A170-470C-A369-F0D066FB58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BB1BF6EA-A1A3-4CC7-AE17-E1B7A89B9D80}"/>
              </a:ext>
            </a:extLst>
          </p:cNvPr>
          <p:cNvSpPr/>
          <p:nvPr/>
        </p:nvSpPr>
        <p:spPr>
          <a:xfrm>
            <a:off x="481657" y="1700808"/>
            <a:ext cx="2575050" cy="10660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“I want to use this cool new analysis”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5290048F-64FB-4B92-858C-CC5BF5890E52}"/>
              </a:ext>
            </a:extLst>
          </p:cNvPr>
          <p:cNvSpPr/>
          <p:nvPr/>
        </p:nvSpPr>
        <p:spPr>
          <a:xfrm>
            <a:off x="6404834" y="1714010"/>
            <a:ext cx="2448272" cy="10660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“I think these variables are related”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4D073801-52BE-41F9-A402-C9C73BBC5490}"/>
              </a:ext>
            </a:extLst>
          </p:cNvPr>
          <p:cNvSpPr/>
          <p:nvPr/>
        </p:nvSpPr>
        <p:spPr>
          <a:xfrm>
            <a:off x="3506634" y="1700808"/>
            <a:ext cx="2448272" cy="10660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</a:t>
            </a:r>
            <a:r>
              <a:rPr lang="en-US" dirty="0" err="1"/>
              <a:t>Gotta</a:t>
            </a:r>
            <a:r>
              <a:rPr lang="en-US" dirty="0"/>
              <a:t> use these variables in a novel way”</a:t>
            </a:r>
          </a:p>
        </p:txBody>
      </p:sp>
    </p:spTree>
    <p:extLst>
      <p:ext uri="{BB962C8B-B14F-4D97-AF65-F5344CB8AC3E}">
        <p14:creationId xmlns:p14="http://schemas.microsoft.com/office/powerpoint/2010/main" val="299337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731696" cy="5059363"/>
          </a:xfrm>
        </p:spPr>
        <p:txBody>
          <a:bodyPr/>
          <a:lstStyle/>
          <a:p>
            <a:r>
              <a:rPr lang="en-US" dirty="0"/>
              <a:t>First, develop the question</a:t>
            </a:r>
          </a:p>
          <a:p>
            <a:pPr lvl="1"/>
            <a:r>
              <a:rPr lang="en-US" b="1" dirty="0"/>
              <a:t>What</a:t>
            </a:r>
            <a:r>
              <a:rPr lang="en-US" dirty="0"/>
              <a:t> do you want to know? </a:t>
            </a:r>
            <a:r>
              <a:rPr lang="en-US" b="1" dirty="0"/>
              <a:t>Why</a:t>
            </a:r>
            <a:r>
              <a:rPr lang="en-US" dirty="0"/>
              <a:t> is it important?</a:t>
            </a:r>
          </a:p>
          <a:p>
            <a:pPr lvl="2"/>
            <a:r>
              <a:rPr lang="en-US" dirty="0"/>
              <a:t>The “so what” test</a:t>
            </a:r>
          </a:p>
          <a:p>
            <a:pPr lvl="2"/>
            <a:r>
              <a:rPr lang="en-US" dirty="0"/>
              <a:t>Draw from past literature but do your own thinking too!</a:t>
            </a:r>
          </a:p>
          <a:p>
            <a:r>
              <a:rPr lang="en-US" dirty="0"/>
              <a:t>Second, consider the research design </a:t>
            </a:r>
          </a:p>
          <a:p>
            <a:pPr lvl="1"/>
            <a:r>
              <a:rPr lang="en-US" dirty="0"/>
              <a:t>Sampling: </a:t>
            </a:r>
            <a:r>
              <a:rPr lang="en-US" b="1" dirty="0"/>
              <a:t>Who</a:t>
            </a:r>
            <a:r>
              <a:rPr lang="en-US" dirty="0"/>
              <a:t> should you recruit? </a:t>
            </a:r>
            <a:r>
              <a:rPr lang="en-US" b="1" dirty="0"/>
              <a:t>When, where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Type of design: Experimental? Observational? Factorial?</a:t>
            </a:r>
          </a:p>
          <a:p>
            <a:pPr lvl="1"/>
            <a:r>
              <a:rPr lang="en-US" dirty="0"/>
              <a:t>Sample size planning for power or precision linked to question</a:t>
            </a:r>
          </a:p>
          <a:p>
            <a:r>
              <a:rPr lang="en-US" dirty="0"/>
              <a:t>Third, outline the analysis options</a:t>
            </a:r>
          </a:p>
          <a:p>
            <a:pPr lvl="1"/>
            <a:r>
              <a:rPr lang="en-US" b="1" dirty="0"/>
              <a:t>How</a:t>
            </a:r>
            <a:r>
              <a:rPr lang="en-US" dirty="0"/>
              <a:t> will you use a model to link data to question?</a:t>
            </a:r>
          </a:p>
          <a:p>
            <a:pPr lvl="2"/>
            <a:r>
              <a:rPr lang="en-US" dirty="0"/>
              <a:t>Sometimes, simple is best!</a:t>
            </a:r>
          </a:p>
          <a:p>
            <a:pPr lvl="2"/>
            <a:r>
              <a:rPr lang="en-US" dirty="0"/>
              <a:t>Consider effectiveness of alternatives &amp; how used in previous research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optimal alignment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7FEBF-A170-470C-A369-F0D066FB58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4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059363"/>
          </a:xfrm>
        </p:spPr>
        <p:txBody>
          <a:bodyPr/>
          <a:lstStyle/>
          <a:p>
            <a:r>
              <a:rPr lang="en-US" dirty="0"/>
              <a:t>Developing design and analysis plan </a:t>
            </a:r>
            <a:r>
              <a:rPr lang="en-US" i="1" dirty="0"/>
              <a:t>a priori</a:t>
            </a:r>
          </a:p>
          <a:p>
            <a:pPr lvl="1"/>
            <a:r>
              <a:rPr lang="en-US" dirty="0"/>
              <a:t>(Usually) before collecting data </a:t>
            </a:r>
          </a:p>
          <a:p>
            <a:pPr lvl="1"/>
            <a:r>
              <a:rPr lang="en-US" dirty="0"/>
              <a:t>Some justifiable changes allowed</a:t>
            </a:r>
          </a:p>
          <a:p>
            <a:pPr lvl="1"/>
            <a:r>
              <a:rPr lang="en-US" dirty="0"/>
              <a:t>Templates on Open Science Framework</a:t>
            </a:r>
          </a:p>
          <a:p>
            <a:pPr lvl="1"/>
            <a:endParaRPr lang="en-US" dirty="0"/>
          </a:p>
          <a:p>
            <a:r>
              <a:rPr lang="en-US" dirty="0"/>
              <a:t>Benefits for optimal alignment of research question and design/analysis</a:t>
            </a:r>
          </a:p>
          <a:p>
            <a:pPr lvl="1"/>
            <a:r>
              <a:rPr lang="en-US" dirty="0"/>
              <a:t>Shifts workload to the front-end of the process</a:t>
            </a:r>
          </a:p>
          <a:p>
            <a:pPr lvl="2"/>
            <a:r>
              <a:rPr lang="en-US" dirty="0"/>
              <a:t>Allows the question – not the results - to influence decisions</a:t>
            </a:r>
          </a:p>
          <a:p>
            <a:pPr lvl="1"/>
            <a:r>
              <a:rPr lang="en-US" dirty="0"/>
              <a:t>Promotes clarity in the research question itself, design and analysis choices in pursuit of the answer, and hypotheses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Preregistration as a facilitator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7FEBF-A170-470C-A369-F0D066FB58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780965-3951-40CD-B9BA-AE0BE816C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903" y="1217786"/>
            <a:ext cx="1648594" cy="1626710"/>
          </a:xfrm>
          <a:prstGeom prst="rect">
            <a:avLst/>
          </a:prstGeom>
          <a:ln w="57150">
            <a:solidFill>
              <a:srgbClr val="3333B2"/>
            </a:solidFill>
          </a:ln>
        </p:spPr>
      </p:pic>
    </p:spTree>
    <p:extLst>
      <p:ext uri="{BB962C8B-B14F-4D97-AF65-F5344CB8AC3E}">
        <p14:creationId xmlns:p14="http://schemas.microsoft.com/office/powerpoint/2010/main" val="3075916131"/>
      </p:ext>
    </p:extLst>
  </p:cSld>
  <p:clrMapOvr>
    <a:masterClrMapping/>
  </p:clrMapOvr>
</p:sld>
</file>

<file path=ppt/theme/theme1.xml><?xml version="1.0" encoding="utf-8"?>
<a:theme xmlns:a="http://schemas.openxmlformats.org/drawingml/2006/main" name="Beam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Beamer.potx</Template>
  <TotalTime>77197</TotalTime>
  <Words>313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Beamer</vt:lpstr>
      <vt:lpstr>Connecting Research Ideas to Methodological Choices</vt:lpstr>
      <vt:lpstr>From crisis to science</vt:lpstr>
      <vt:lpstr>Pitfalls of choosing model first</vt:lpstr>
      <vt:lpstr>Tips for optimal alignment</vt:lpstr>
      <vt:lpstr>Preregistration as a facilitator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PHV</dc:creator>
  <cp:lastModifiedBy>Samantha Anderson</cp:lastModifiedBy>
  <cp:revision>511</cp:revision>
  <dcterms:created xsi:type="dcterms:W3CDTF">2010-08-20T18:38:47Z</dcterms:created>
  <dcterms:modified xsi:type="dcterms:W3CDTF">2026-01-16T19:54:36Z</dcterms:modified>
</cp:coreProperties>
</file>