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3" r:id="rId2"/>
    <p:sldId id="367" r:id="rId3"/>
    <p:sldId id="372" r:id="rId4"/>
    <p:sldId id="303" r:id="rId5"/>
    <p:sldId id="368" r:id="rId6"/>
    <p:sldId id="369" r:id="rId7"/>
    <p:sldId id="370" r:id="rId8"/>
    <p:sldId id="371" r:id="rId9"/>
    <p:sldId id="300" r:id="rId10"/>
    <p:sldId id="304" r:id="rId11"/>
    <p:sldId id="339" r:id="rId12"/>
    <p:sldId id="302" r:id="rId13"/>
    <p:sldId id="283" r:id="rId14"/>
    <p:sldId id="364" r:id="rId15"/>
    <p:sldId id="359" r:id="rId16"/>
    <p:sldId id="360" r:id="rId17"/>
    <p:sldId id="361" r:id="rId18"/>
    <p:sldId id="363" r:id="rId19"/>
    <p:sldId id="305" r:id="rId20"/>
    <p:sldId id="340" r:id="rId21"/>
    <p:sldId id="365" r:id="rId22"/>
    <p:sldId id="344" r:id="rId23"/>
    <p:sldId id="345" r:id="rId24"/>
    <p:sldId id="346" r:id="rId25"/>
    <p:sldId id="347" r:id="rId26"/>
    <p:sldId id="366" r:id="rId27"/>
    <p:sldId id="348" r:id="rId28"/>
    <p:sldId id="349" r:id="rId29"/>
    <p:sldId id="350" r:id="rId30"/>
    <p:sldId id="351" r:id="rId31"/>
    <p:sldId id="352" r:id="rId32"/>
    <p:sldId id="343" r:id="rId33"/>
    <p:sldId id="353" r:id="rId34"/>
    <p:sldId id="354" r:id="rId35"/>
    <p:sldId id="281" r:id="rId36"/>
    <p:sldId id="373" r:id="rId37"/>
    <p:sldId id="29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ema til typografi 1 - Markerin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yst layout 1 - Markerin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714"/>
    <p:restoredTop sz="95890"/>
  </p:normalViewPr>
  <p:slideViewPr>
    <p:cSldViewPr snapToGrid="0">
      <p:cViewPr varScale="1">
        <p:scale>
          <a:sx n="98" d="100"/>
          <a:sy n="98" d="100"/>
        </p:scale>
        <p:origin x="232"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580A-7AB4-CBAA-B5AE-23020303CC1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DECEED5-B591-B4FA-413A-7BFCB0797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8C6DEBB-A132-7424-C23F-614ECCFEF100}"/>
              </a:ext>
            </a:extLst>
          </p:cNvPr>
          <p:cNvSpPr>
            <a:spLocks noGrp="1"/>
          </p:cNvSpPr>
          <p:nvPr>
            <p:ph type="dt" sz="half" idx="10"/>
          </p:nvPr>
        </p:nvSpPr>
        <p:spPr/>
        <p:txBody>
          <a:bodyPr/>
          <a:lstStyle/>
          <a:p>
            <a:fld id="{07389CA1-F65D-5D4E-BE6E-FDF4708EC5E4}" type="datetimeFigureOut">
              <a:rPr lang="en-US" smtClean="0"/>
              <a:t>1/22/26</a:t>
            </a:fld>
            <a:endParaRPr lang="en-US"/>
          </a:p>
        </p:txBody>
      </p:sp>
      <p:sp>
        <p:nvSpPr>
          <p:cNvPr id="5" name="Footer Placeholder 4">
            <a:extLst>
              <a:ext uri="{FF2B5EF4-FFF2-40B4-BE49-F238E27FC236}">
                <a16:creationId xmlns:a16="http://schemas.microsoft.com/office/drawing/2014/main" id="{1EEA235A-45C4-245D-3670-E55EC9FD07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15FCA-3A64-7B5A-0340-52769CAD4051}"/>
              </a:ext>
            </a:extLst>
          </p:cNvPr>
          <p:cNvSpPr>
            <a:spLocks noGrp="1"/>
          </p:cNvSpPr>
          <p:nvPr>
            <p:ph type="sldNum" sz="quarter" idx="12"/>
          </p:nvPr>
        </p:nvSpPr>
        <p:spPr/>
        <p:txBody>
          <a:bodyPr/>
          <a:lstStyle/>
          <a:p>
            <a:fld id="{5B6255DC-8165-0A49-AD49-D750E5F968F8}" type="slidenum">
              <a:rPr lang="en-US" smtClean="0"/>
              <a:t>‹#›</a:t>
            </a:fld>
            <a:endParaRPr lang="en-US"/>
          </a:p>
        </p:txBody>
      </p:sp>
    </p:spTree>
    <p:extLst>
      <p:ext uri="{BB962C8B-B14F-4D97-AF65-F5344CB8AC3E}">
        <p14:creationId xmlns:p14="http://schemas.microsoft.com/office/powerpoint/2010/main" val="3919874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2D0D8-E8CE-0A4B-5BC4-B731BEC4BE4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B140492-360C-8113-2105-DAA2E8E4F85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D2AA48-BF22-D3C6-0EA7-6B951812E1E5}"/>
              </a:ext>
            </a:extLst>
          </p:cNvPr>
          <p:cNvSpPr>
            <a:spLocks noGrp="1"/>
          </p:cNvSpPr>
          <p:nvPr>
            <p:ph type="dt" sz="half" idx="10"/>
          </p:nvPr>
        </p:nvSpPr>
        <p:spPr/>
        <p:txBody>
          <a:bodyPr/>
          <a:lstStyle/>
          <a:p>
            <a:fld id="{07389CA1-F65D-5D4E-BE6E-FDF4708EC5E4}" type="datetimeFigureOut">
              <a:rPr lang="en-US" smtClean="0"/>
              <a:t>1/22/26</a:t>
            </a:fld>
            <a:endParaRPr lang="en-US"/>
          </a:p>
        </p:txBody>
      </p:sp>
      <p:sp>
        <p:nvSpPr>
          <p:cNvPr id="5" name="Footer Placeholder 4">
            <a:extLst>
              <a:ext uri="{FF2B5EF4-FFF2-40B4-BE49-F238E27FC236}">
                <a16:creationId xmlns:a16="http://schemas.microsoft.com/office/drawing/2014/main" id="{39939B73-3A04-3B59-A416-BFA8D3908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C0C968-03E5-0186-C7F2-1CADE3FE3320}"/>
              </a:ext>
            </a:extLst>
          </p:cNvPr>
          <p:cNvSpPr>
            <a:spLocks noGrp="1"/>
          </p:cNvSpPr>
          <p:nvPr>
            <p:ph type="sldNum" sz="quarter" idx="12"/>
          </p:nvPr>
        </p:nvSpPr>
        <p:spPr/>
        <p:txBody>
          <a:bodyPr/>
          <a:lstStyle/>
          <a:p>
            <a:fld id="{5B6255DC-8165-0A49-AD49-D750E5F968F8}" type="slidenum">
              <a:rPr lang="en-US" smtClean="0"/>
              <a:t>‹#›</a:t>
            </a:fld>
            <a:endParaRPr lang="en-US"/>
          </a:p>
        </p:txBody>
      </p:sp>
    </p:spTree>
    <p:extLst>
      <p:ext uri="{BB962C8B-B14F-4D97-AF65-F5344CB8AC3E}">
        <p14:creationId xmlns:p14="http://schemas.microsoft.com/office/powerpoint/2010/main" val="165216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78B63F-3B97-4E0A-ACF2-FD3764F0B56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6C5C435-48EF-2126-8021-6CD4FF697E6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862931-197B-ED89-FB17-3D6F8AA9AF19}"/>
              </a:ext>
            </a:extLst>
          </p:cNvPr>
          <p:cNvSpPr>
            <a:spLocks noGrp="1"/>
          </p:cNvSpPr>
          <p:nvPr>
            <p:ph type="dt" sz="half" idx="10"/>
          </p:nvPr>
        </p:nvSpPr>
        <p:spPr/>
        <p:txBody>
          <a:bodyPr/>
          <a:lstStyle/>
          <a:p>
            <a:fld id="{07389CA1-F65D-5D4E-BE6E-FDF4708EC5E4}" type="datetimeFigureOut">
              <a:rPr lang="en-US" smtClean="0"/>
              <a:t>1/22/26</a:t>
            </a:fld>
            <a:endParaRPr lang="en-US"/>
          </a:p>
        </p:txBody>
      </p:sp>
      <p:sp>
        <p:nvSpPr>
          <p:cNvPr id="5" name="Footer Placeholder 4">
            <a:extLst>
              <a:ext uri="{FF2B5EF4-FFF2-40B4-BE49-F238E27FC236}">
                <a16:creationId xmlns:a16="http://schemas.microsoft.com/office/drawing/2014/main" id="{A4DE12B2-429D-03D6-C021-251D8C7D5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8F023-490B-1D20-6C5A-C8FC53BC639B}"/>
              </a:ext>
            </a:extLst>
          </p:cNvPr>
          <p:cNvSpPr>
            <a:spLocks noGrp="1"/>
          </p:cNvSpPr>
          <p:nvPr>
            <p:ph type="sldNum" sz="quarter" idx="12"/>
          </p:nvPr>
        </p:nvSpPr>
        <p:spPr/>
        <p:txBody>
          <a:bodyPr/>
          <a:lstStyle/>
          <a:p>
            <a:fld id="{5B6255DC-8165-0A49-AD49-D750E5F968F8}" type="slidenum">
              <a:rPr lang="en-US" smtClean="0"/>
              <a:t>‹#›</a:t>
            </a:fld>
            <a:endParaRPr lang="en-US"/>
          </a:p>
        </p:txBody>
      </p:sp>
    </p:spTree>
    <p:extLst>
      <p:ext uri="{BB962C8B-B14F-4D97-AF65-F5344CB8AC3E}">
        <p14:creationId xmlns:p14="http://schemas.microsoft.com/office/powerpoint/2010/main" val="204508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Slide">
    <p:bg>
      <p:bgRef idx="1001">
        <a:schemeClr val="bg1"/>
      </p:bgRef>
    </p:bg>
    <p:spTree>
      <p:nvGrpSpPr>
        <p:cNvPr id="1" name=""/>
        <p:cNvGrpSpPr/>
        <p:nvPr/>
      </p:nvGrpSpPr>
      <p:grpSpPr>
        <a:xfrm>
          <a:off x="0" y="0"/>
          <a:ext cx="0" cy="0"/>
          <a:chOff x="0" y="0"/>
          <a:chExt cx="0" cy="0"/>
        </a:xfrm>
      </p:grpSpPr>
      <p:sp>
        <p:nvSpPr>
          <p:cNvPr id="8" name="Title 1"/>
          <p:cNvSpPr>
            <a:spLocks noGrp="1"/>
          </p:cNvSpPr>
          <p:nvPr>
            <p:ph type="title"/>
          </p:nvPr>
        </p:nvSpPr>
        <p:spPr>
          <a:xfrm>
            <a:off x="831850" y="1709738"/>
            <a:ext cx="5824589" cy="2852737"/>
          </a:xfrm>
        </p:spPr>
        <p:txBody>
          <a:bodyPr anchor="b"/>
          <a:lstStyle>
            <a:lvl1pPr>
              <a:defRPr sz="6000">
                <a:solidFill>
                  <a:schemeClr val="tx1"/>
                </a:solidFill>
              </a:defRPr>
            </a:lvl1pPr>
          </a:lstStyle>
          <a:p>
            <a:r>
              <a:rPr lang="en-US"/>
              <a:t>Click to edit Master title style</a:t>
            </a:r>
            <a:endParaRPr lang="en-US" dirty="0"/>
          </a:p>
        </p:txBody>
      </p:sp>
      <p:sp>
        <p:nvSpPr>
          <p:cNvPr id="9" name="Text Placeholder 2"/>
          <p:cNvSpPr>
            <a:spLocks noGrp="1"/>
          </p:cNvSpPr>
          <p:nvPr>
            <p:ph type="body" idx="1"/>
          </p:nvPr>
        </p:nvSpPr>
        <p:spPr>
          <a:xfrm>
            <a:off x="831850" y="4589463"/>
            <a:ext cx="5824589"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p:cNvPicPr>
            <a:picLocks noChangeAspect="1"/>
          </p:cNvPicPr>
          <p:nvPr userDrawn="1"/>
        </p:nvPicPr>
        <p:blipFill>
          <a:blip r:embed="rId2"/>
          <a:stretch>
            <a:fillRect/>
          </a:stretch>
        </p:blipFill>
        <p:spPr>
          <a:xfrm>
            <a:off x="7404100" y="368300"/>
            <a:ext cx="4552950" cy="6325056"/>
          </a:xfrm>
          <a:prstGeom prst="rect">
            <a:avLst/>
          </a:prstGeom>
        </p:spPr>
      </p:pic>
    </p:spTree>
    <p:extLst>
      <p:ext uri="{BB962C8B-B14F-4D97-AF65-F5344CB8AC3E}">
        <p14:creationId xmlns:p14="http://schemas.microsoft.com/office/powerpoint/2010/main" val="118698099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EBA9-D208-D2F0-1701-D40F97CA7B0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DAD4C80-DD5C-828E-204F-2BE224F6D6E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71D1A7-1869-E86C-F2B6-F6B24293EFC7}"/>
              </a:ext>
            </a:extLst>
          </p:cNvPr>
          <p:cNvSpPr>
            <a:spLocks noGrp="1"/>
          </p:cNvSpPr>
          <p:nvPr>
            <p:ph type="dt" sz="half" idx="10"/>
          </p:nvPr>
        </p:nvSpPr>
        <p:spPr/>
        <p:txBody>
          <a:bodyPr/>
          <a:lstStyle/>
          <a:p>
            <a:fld id="{07389CA1-F65D-5D4E-BE6E-FDF4708EC5E4}" type="datetimeFigureOut">
              <a:rPr lang="en-US" smtClean="0"/>
              <a:t>1/22/26</a:t>
            </a:fld>
            <a:endParaRPr lang="en-US"/>
          </a:p>
        </p:txBody>
      </p:sp>
      <p:sp>
        <p:nvSpPr>
          <p:cNvPr id="5" name="Footer Placeholder 4">
            <a:extLst>
              <a:ext uri="{FF2B5EF4-FFF2-40B4-BE49-F238E27FC236}">
                <a16:creationId xmlns:a16="http://schemas.microsoft.com/office/drawing/2014/main" id="{F677BEAB-6681-3657-B9E0-8C44A3466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F42D38-6BCE-320D-95CE-891CEBC54900}"/>
              </a:ext>
            </a:extLst>
          </p:cNvPr>
          <p:cNvSpPr>
            <a:spLocks noGrp="1"/>
          </p:cNvSpPr>
          <p:nvPr>
            <p:ph type="sldNum" sz="quarter" idx="12"/>
          </p:nvPr>
        </p:nvSpPr>
        <p:spPr/>
        <p:txBody>
          <a:bodyPr/>
          <a:lstStyle/>
          <a:p>
            <a:fld id="{5B6255DC-8165-0A49-AD49-D750E5F968F8}" type="slidenum">
              <a:rPr lang="en-US" smtClean="0"/>
              <a:t>‹#›</a:t>
            </a:fld>
            <a:endParaRPr lang="en-US"/>
          </a:p>
        </p:txBody>
      </p:sp>
    </p:spTree>
    <p:extLst>
      <p:ext uri="{BB962C8B-B14F-4D97-AF65-F5344CB8AC3E}">
        <p14:creationId xmlns:p14="http://schemas.microsoft.com/office/powerpoint/2010/main" val="389044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AA77-96D4-D351-7045-A6DAC459B0B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6D3050B-AFCE-2754-DB83-4B9753C812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111A407-D402-E4E2-B5EC-142CAA887CFA}"/>
              </a:ext>
            </a:extLst>
          </p:cNvPr>
          <p:cNvSpPr>
            <a:spLocks noGrp="1"/>
          </p:cNvSpPr>
          <p:nvPr>
            <p:ph type="dt" sz="half" idx="10"/>
          </p:nvPr>
        </p:nvSpPr>
        <p:spPr/>
        <p:txBody>
          <a:bodyPr/>
          <a:lstStyle/>
          <a:p>
            <a:fld id="{07389CA1-F65D-5D4E-BE6E-FDF4708EC5E4}" type="datetimeFigureOut">
              <a:rPr lang="en-US" smtClean="0"/>
              <a:t>1/22/26</a:t>
            </a:fld>
            <a:endParaRPr lang="en-US"/>
          </a:p>
        </p:txBody>
      </p:sp>
      <p:sp>
        <p:nvSpPr>
          <p:cNvPr id="5" name="Footer Placeholder 4">
            <a:extLst>
              <a:ext uri="{FF2B5EF4-FFF2-40B4-BE49-F238E27FC236}">
                <a16:creationId xmlns:a16="http://schemas.microsoft.com/office/drawing/2014/main" id="{4D242361-776D-B0C9-9329-DCA24CC507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D44EA-9148-9EBF-635A-21D3AAFF2EDC}"/>
              </a:ext>
            </a:extLst>
          </p:cNvPr>
          <p:cNvSpPr>
            <a:spLocks noGrp="1"/>
          </p:cNvSpPr>
          <p:nvPr>
            <p:ph type="sldNum" sz="quarter" idx="12"/>
          </p:nvPr>
        </p:nvSpPr>
        <p:spPr/>
        <p:txBody>
          <a:bodyPr/>
          <a:lstStyle/>
          <a:p>
            <a:fld id="{5B6255DC-8165-0A49-AD49-D750E5F968F8}" type="slidenum">
              <a:rPr lang="en-US" smtClean="0"/>
              <a:t>‹#›</a:t>
            </a:fld>
            <a:endParaRPr lang="en-US"/>
          </a:p>
        </p:txBody>
      </p:sp>
    </p:spTree>
    <p:extLst>
      <p:ext uri="{BB962C8B-B14F-4D97-AF65-F5344CB8AC3E}">
        <p14:creationId xmlns:p14="http://schemas.microsoft.com/office/powerpoint/2010/main" val="29380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FCD67-B731-636C-679F-2C3AF7D418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988C1F0-BF1B-0AE8-28BF-429240835C8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E876F43-C7A5-5D18-0C01-0551A42255E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D157EA7-AEE7-27C7-A93D-65CA215C64BB}"/>
              </a:ext>
            </a:extLst>
          </p:cNvPr>
          <p:cNvSpPr>
            <a:spLocks noGrp="1"/>
          </p:cNvSpPr>
          <p:nvPr>
            <p:ph type="dt" sz="half" idx="10"/>
          </p:nvPr>
        </p:nvSpPr>
        <p:spPr/>
        <p:txBody>
          <a:bodyPr/>
          <a:lstStyle/>
          <a:p>
            <a:fld id="{07389CA1-F65D-5D4E-BE6E-FDF4708EC5E4}" type="datetimeFigureOut">
              <a:rPr lang="en-US" smtClean="0"/>
              <a:t>1/22/26</a:t>
            </a:fld>
            <a:endParaRPr lang="en-US"/>
          </a:p>
        </p:txBody>
      </p:sp>
      <p:sp>
        <p:nvSpPr>
          <p:cNvPr id="6" name="Footer Placeholder 5">
            <a:extLst>
              <a:ext uri="{FF2B5EF4-FFF2-40B4-BE49-F238E27FC236}">
                <a16:creationId xmlns:a16="http://schemas.microsoft.com/office/drawing/2014/main" id="{BCE1501C-F34C-4104-89F0-EB6F8C0C9F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7208BC-4D21-13D0-AF90-F7D3FD2DA467}"/>
              </a:ext>
            </a:extLst>
          </p:cNvPr>
          <p:cNvSpPr>
            <a:spLocks noGrp="1"/>
          </p:cNvSpPr>
          <p:nvPr>
            <p:ph type="sldNum" sz="quarter" idx="12"/>
          </p:nvPr>
        </p:nvSpPr>
        <p:spPr/>
        <p:txBody>
          <a:bodyPr/>
          <a:lstStyle/>
          <a:p>
            <a:fld id="{5B6255DC-8165-0A49-AD49-D750E5F968F8}" type="slidenum">
              <a:rPr lang="en-US" smtClean="0"/>
              <a:t>‹#›</a:t>
            </a:fld>
            <a:endParaRPr lang="en-US"/>
          </a:p>
        </p:txBody>
      </p:sp>
    </p:spTree>
    <p:extLst>
      <p:ext uri="{BB962C8B-B14F-4D97-AF65-F5344CB8AC3E}">
        <p14:creationId xmlns:p14="http://schemas.microsoft.com/office/powerpoint/2010/main" val="4380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C4A9-8778-8DA6-1813-75A87F04BF4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50B747A-8000-6736-6EBC-EB16A94706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ECB629C-0D28-812A-C610-A6A098F1864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759FD33-B96E-EE72-0132-443638FA70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1A76AB9-86A8-28CF-430D-91C08DC01F0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F939691-DC4F-012B-7CF9-461EC2883EF2}"/>
              </a:ext>
            </a:extLst>
          </p:cNvPr>
          <p:cNvSpPr>
            <a:spLocks noGrp="1"/>
          </p:cNvSpPr>
          <p:nvPr>
            <p:ph type="dt" sz="half" idx="10"/>
          </p:nvPr>
        </p:nvSpPr>
        <p:spPr/>
        <p:txBody>
          <a:bodyPr/>
          <a:lstStyle/>
          <a:p>
            <a:fld id="{07389CA1-F65D-5D4E-BE6E-FDF4708EC5E4}" type="datetimeFigureOut">
              <a:rPr lang="en-US" smtClean="0"/>
              <a:t>1/22/26</a:t>
            </a:fld>
            <a:endParaRPr lang="en-US"/>
          </a:p>
        </p:txBody>
      </p:sp>
      <p:sp>
        <p:nvSpPr>
          <p:cNvPr id="8" name="Footer Placeholder 7">
            <a:extLst>
              <a:ext uri="{FF2B5EF4-FFF2-40B4-BE49-F238E27FC236}">
                <a16:creationId xmlns:a16="http://schemas.microsoft.com/office/drawing/2014/main" id="{C5C71252-DEF8-1A00-B262-5F38162C25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DFA4EC-C814-DEC0-DC79-7AA8F91C945F}"/>
              </a:ext>
            </a:extLst>
          </p:cNvPr>
          <p:cNvSpPr>
            <a:spLocks noGrp="1"/>
          </p:cNvSpPr>
          <p:nvPr>
            <p:ph type="sldNum" sz="quarter" idx="12"/>
          </p:nvPr>
        </p:nvSpPr>
        <p:spPr/>
        <p:txBody>
          <a:bodyPr/>
          <a:lstStyle/>
          <a:p>
            <a:fld id="{5B6255DC-8165-0A49-AD49-D750E5F968F8}" type="slidenum">
              <a:rPr lang="en-US" smtClean="0"/>
              <a:t>‹#›</a:t>
            </a:fld>
            <a:endParaRPr lang="en-US"/>
          </a:p>
        </p:txBody>
      </p:sp>
    </p:spTree>
    <p:extLst>
      <p:ext uri="{BB962C8B-B14F-4D97-AF65-F5344CB8AC3E}">
        <p14:creationId xmlns:p14="http://schemas.microsoft.com/office/powerpoint/2010/main" val="1891297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4F1EF-AE8D-D609-20E2-FA12D17D6A4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4AAC680-8393-370E-23B2-C0DB794B3386}"/>
              </a:ext>
            </a:extLst>
          </p:cNvPr>
          <p:cNvSpPr>
            <a:spLocks noGrp="1"/>
          </p:cNvSpPr>
          <p:nvPr>
            <p:ph type="dt" sz="half" idx="10"/>
          </p:nvPr>
        </p:nvSpPr>
        <p:spPr/>
        <p:txBody>
          <a:bodyPr/>
          <a:lstStyle/>
          <a:p>
            <a:fld id="{07389CA1-F65D-5D4E-BE6E-FDF4708EC5E4}" type="datetimeFigureOut">
              <a:rPr lang="en-US" smtClean="0"/>
              <a:t>1/22/26</a:t>
            </a:fld>
            <a:endParaRPr lang="en-US"/>
          </a:p>
        </p:txBody>
      </p:sp>
      <p:sp>
        <p:nvSpPr>
          <p:cNvPr id="4" name="Footer Placeholder 3">
            <a:extLst>
              <a:ext uri="{FF2B5EF4-FFF2-40B4-BE49-F238E27FC236}">
                <a16:creationId xmlns:a16="http://schemas.microsoft.com/office/drawing/2014/main" id="{3AC9B165-618B-495D-AB39-62C5AB925F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3E509B-18DB-1333-6B8C-145596A75137}"/>
              </a:ext>
            </a:extLst>
          </p:cNvPr>
          <p:cNvSpPr>
            <a:spLocks noGrp="1"/>
          </p:cNvSpPr>
          <p:nvPr>
            <p:ph type="sldNum" sz="quarter" idx="12"/>
          </p:nvPr>
        </p:nvSpPr>
        <p:spPr/>
        <p:txBody>
          <a:bodyPr/>
          <a:lstStyle/>
          <a:p>
            <a:fld id="{5B6255DC-8165-0A49-AD49-D750E5F968F8}" type="slidenum">
              <a:rPr lang="en-US" smtClean="0"/>
              <a:t>‹#›</a:t>
            </a:fld>
            <a:endParaRPr lang="en-US"/>
          </a:p>
        </p:txBody>
      </p:sp>
    </p:spTree>
    <p:extLst>
      <p:ext uri="{BB962C8B-B14F-4D97-AF65-F5344CB8AC3E}">
        <p14:creationId xmlns:p14="http://schemas.microsoft.com/office/powerpoint/2010/main" val="238381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3931A-CDA2-463F-A295-AC64BF824C49}"/>
              </a:ext>
            </a:extLst>
          </p:cNvPr>
          <p:cNvSpPr>
            <a:spLocks noGrp="1"/>
          </p:cNvSpPr>
          <p:nvPr>
            <p:ph type="dt" sz="half" idx="10"/>
          </p:nvPr>
        </p:nvSpPr>
        <p:spPr/>
        <p:txBody>
          <a:bodyPr/>
          <a:lstStyle/>
          <a:p>
            <a:fld id="{07389CA1-F65D-5D4E-BE6E-FDF4708EC5E4}" type="datetimeFigureOut">
              <a:rPr lang="en-US" smtClean="0"/>
              <a:t>1/22/26</a:t>
            </a:fld>
            <a:endParaRPr lang="en-US"/>
          </a:p>
        </p:txBody>
      </p:sp>
      <p:sp>
        <p:nvSpPr>
          <p:cNvPr id="3" name="Footer Placeholder 2">
            <a:extLst>
              <a:ext uri="{FF2B5EF4-FFF2-40B4-BE49-F238E27FC236}">
                <a16:creationId xmlns:a16="http://schemas.microsoft.com/office/drawing/2014/main" id="{4FF139B5-1FCE-19A2-F3DF-2CE2D35F15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A1006B-A2C2-EC81-44D6-EF02A087A510}"/>
              </a:ext>
            </a:extLst>
          </p:cNvPr>
          <p:cNvSpPr>
            <a:spLocks noGrp="1"/>
          </p:cNvSpPr>
          <p:nvPr>
            <p:ph type="sldNum" sz="quarter" idx="12"/>
          </p:nvPr>
        </p:nvSpPr>
        <p:spPr/>
        <p:txBody>
          <a:bodyPr/>
          <a:lstStyle/>
          <a:p>
            <a:fld id="{5B6255DC-8165-0A49-AD49-D750E5F968F8}" type="slidenum">
              <a:rPr lang="en-US" smtClean="0"/>
              <a:t>‹#›</a:t>
            </a:fld>
            <a:endParaRPr lang="en-US"/>
          </a:p>
        </p:txBody>
      </p:sp>
    </p:spTree>
    <p:extLst>
      <p:ext uri="{BB962C8B-B14F-4D97-AF65-F5344CB8AC3E}">
        <p14:creationId xmlns:p14="http://schemas.microsoft.com/office/powerpoint/2010/main" val="83920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AFD3-B82E-BC24-FFC1-4AFAC55D19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1BB02CB-63EE-9DF9-3B19-65AD795968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5E389D9-6BB1-612A-5962-C0CB5111B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9C3ABB-4F01-53D0-45A5-8ABB131744A4}"/>
              </a:ext>
            </a:extLst>
          </p:cNvPr>
          <p:cNvSpPr>
            <a:spLocks noGrp="1"/>
          </p:cNvSpPr>
          <p:nvPr>
            <p:ph type="dt" sz="half" idx="10"/>
          </p:nvPr>
        </p:nvSpPr>
        <p:spPr/>
        <p:txBody>
          <a:bodyPr/>
          <a:lstStyle/>
          <a:p>
            <a:fld id="{07389CA1-F65D-5D4E-BE6E-FDF4708EC5E4}" type="datetimeFigureOut">
              <a:rPr lang="en-US" smtClean="0"/>
              <a:t>1/22/26</a:t>
            </a:fld>
            <a:endParaRPr lang="en-US"/>
          </a:p>
        </p:txBody>
      </p:sp>
      <p:sp>
        <p:nvSpPr>
          <p:cNvPr id="6" name="Footer Placeholder 5">
            <a:extLst>
              <a:ext uri="{FF2B5EF4-FFF2-40B4-BE49-F238E27FC236}">
                <a16:creationId xmlns:a16="http://schemas.microsoft.com/office/drawing/2014/main" id="{43220405-9B00-C0FC-A3E5-C52CBAD86F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D3FFC9-F467-B0EE-4D8A-F258F9D7C643}"/>
              </a:ext>
            </a:extLst>
          </p:cNvPr>
          <p:cNvSpPr>
            <a:spLocks noGrp="1"/>
          </p:cNvSpPr>
          <p:nvPr>
            <p:ph type="sldNum" sz="quarter" idx="12"/>
          </p:nvPr>
        </p:nvSpPr>
        <p:spPr/>
        <p:txBody>
          <a:bodyPr/>
          <a:lstStyle/>
          <a:p>
            <a:fld id="{5B6255DC-8165-0A49-AD49-D750E5F968F8}" type="slidenum">
              <a:rPr lang="en-US" smtClean="0"/>
              <a:t>‹#›</a:t>
            </a:fld>
            <a:endParaRPr lang="en-US"/>
          </a:p>
        </p:txBody>
      </p:sp>
    </p:spTree>
    <p:extLst>
      <p:ext uri="{BB962C8B-B14F-4D97-AF65-F5344CB8AC3E}">
        <p14:creationId xmlns:p14="http://schemas.microsoft.com/office/powerpoint/2010/main" val="4006893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1D16-80B2-6FB1-4B6E-4D1CC37FD8C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8DC7C3F-2A34-CF05-3CF3-A0A9CE8C5C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933DD4-264B-4E0D-80AC-F82BEA8D6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84C3CE-0F62-589C-1996-BE1F294BD4F4}"/>
              </a:ext>
            </a:extLst>
          </p:cNvPr>
          <p:cNvSpPr>
            <a:spLocks noGrp="1"/>
          </p:cNvSpPr>
          <p:nvPr>
            <p:ph type="dt" sz="half" idx="10"/>
          </p:nvPr>
        </p:nvSpPr>
        <p:spPr/>
        <p:txBody>
          <a:bodyPr/>
          <a:lstStyle/>
          <a:p>
            <a:fld id="{07389CA1-F65D-5D4E-BE6E-FDF4708EC5E4}" type="datetimeFigureOut">
              <a:rPr lang="en-US" smtClean="0"/>
              <a:t>1/22/26</a:t>
            </a:fld>
            <a:endParaRPr lang="en-US"/>
          </a:p>
        </p:txBody>
      </p:sp>
      <p:sp>
        <p:nvSpPr>
          <p:cNvPr id="6" name="Footer Placeholder 5">
            <a:extLst>
              <a:ext uri="{FF2B5EF4-FFF2-40B4-BE49-F238E27FC236}">
                <a16:creationId xmlns:a16="http://schemas.microsoft.com/office/drawing/2014/main" id="{9C609045-DF64-3522-A522-6F8FBF564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202E5-6AB9-CD9B-805B-76C40603AC4C}"/>
              </a:ext>
            </a:extLst>
          </p:cNvPr>
          <p:cNvSpPr>
            <a:spLocks noGrp="1"/>
          </p:cNvSpPr>
          <p:nvPr>
            <p:ph type="sldNum" sz="quarter" idx="12"/>
          </p:nvPr>
        </p:nvSpPr>
        <p:spPr/>
        <p:txBody>
          <a:bodyPr/>
          <a:lstStyle/>
          <a:p>
            <a:fld id="{5B6255DC-8165-0A49-AD49-D750E5F968F8}" type="slidenum">
              <a:rPr lang="en-US" smtClean="0"/>
              <a:t>‹#›</a:t>
            </a:fld>
            <a:endParaRPr lang="en-US"/>
          </a:p>
        </p:txBody>
      </p:sp>
    </p:spTree>
    <p:extLst>
      <p:ext uri="{BB962C8B-B14F-4D97-AF65-F5344CB8AC3E}">
        <p14:creationId xmlns:p14="http://schemas.microsoft.com/office/powerpoint/2010/main" val="122000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6F71EE-BE8C-D443-9744-C42042527E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8B21203-8A08-89CE-C728-790A596FF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574D17-C7B5-137D-4308-6A9ECA5033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89CA1-F65D-5D4E-BE6E-FDF4708EC5E4}" type="datetimeFigureOut">
              <a:rPr lang="en-US" smtClean="0"/>
              <a:t>1/22/26</a:t>
            </a:fld>
            <a:endParaRPr lang="en-US"/>
          </a:p>
        </p:txBody>
      </p:sp>
      <p:sp>
        <p:nvSpPr>
          <p:cNvPr id="5" name="Footer Placeholder 4">
            <a:extLst>
              <a:ext uri="{FF2B5EF4-FFF2-40B4-BE49-F238E27FC236}">
                <a16:creationId xmlns:a16="http://schemas.microsoft.com/office/drawing/2014/main" id="{165E990C-F203-B080-56CB-7455DF3E4D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B150FC-D5AB-09D4-70C3-4221C16BE1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255DC-8165-0A49-AD49-D750E5F968F8}" type="slidenum">
              <a:rPr lang="en-US" smtClean="0"/>
              <a:t>‹#›</a:t>
            </a:fld>
            <a:endParaRPr lang="en-US"/>
          </a:p>
        </p:txBody>
      </p:sp>
    </p:spTree>
    <p:extLst>
      <p:ext uri="{BB962C8B-B14F-4D97-AF65-F5344CB8AC3E}">
        <p14:creationId xmlns:p14="http://schemas.microsoft.com/office/powerpoint/2010/main" val="1551086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4D2392-B47E-60E9-E86D-1D4A9B2B4EB9}"/>
              </a:ext>
            </a:extLst>
          </p:cNvPr>
          <p:cNvSpPr txBox="1"/>
          <p:nvPr/>
        </p:nvSpPr>
        <p:spPr>
          <a:xfrm>
            <a:off x="1351721" y="330031"/>
            <a:ext cx="8984974" cy="180730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spc="-150" dirty="0">
                <a:latin typeface="Arial" panose="020B0604020202020204" pitchFamily="34" charset="0"/>
                <a:ea typeface="+mj-ea"/>
                <a:cs typeface="Arial" panose="020B0604020202020204" pitchFamily="34" charset="0"/>
              </a:rPr>
              <a:t>An Abductive Approach to Qualitative Research</a:t>
            </a:r>
          </a:p>
        </p:txBody>
      </p:sp>
      <p:pic>
        <p:nvPicPr>
          <p:cNvPr id="11" name="Picture 2" descr="Dr Anders Dahl Krabbe">
            <a:extLst>
              <a:ext uri="{FF2B5EF4-FFF2-40B4-BE49-F238E27FC236}">
                <a16:creationId xmlns:a16="http://schemas.microsoft.com/office/drawing/2014/main" id="{65B5B9F9-EE26-8F6D-4027-3E44E426E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01" y="2467367"/>
            <a:ext cx="3632206" cy="36322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file photo of Micah Rajunov">
            <a:extLst>
              <a:ext uri="{FF2B5EF4-FFF2-40B4-BE49-F238E27FC236}">
                <a16:creationId xmlns:a16="http://schemas.microsoft.com/office/drawing/2014/main" id="{961F0C05-6A8C-A342-44C0-B569BA9B6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7388" y="2467367"/>
            <a:ext cx="3664011" cy="366401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3D68552-A8A2-765C-3CC4-CC79443F7238}"/>
              </a:ext>
            </a:extLst>
          </p:cNvPr>
          <p:cNvSpPr txBox="1"/>
          <p:nvPr/>
        </p:nvSpPr>
        <p:spPr>
          <a:xfrm>
            <a:off x="4357767" y="2591212"/>
            <a:ext cx="3444660" cy="3416320"/>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Stine Grodal </a:t>
            </a:r>
          </a:p>
          <a:p>
            <a:pPr algn="ctr"/>
            <a:r>
              <a:rPr lang="en-US" sz="2400" dirty="0">
                <a:latin typeface="Arial" panose="020B0604020202020204" pitchFamily="34" charset="0"/>
                <a:cs typeface="Arial" panose="020B0604020202020204" pitchFamily="34" charset="0"/>
              </a:rPr>
              <a:t>Northeastern University</a:t>
            </a:r>
          </a:p>
          <a:p>
            <a:pPr algn="ctr"/>
            <a:endParaRPr lang="en-US" sz="2400"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Anders Dahl Krabbe</a:t>
            </a:r>
          </a:p>
          <a:p>
            <a:pPr algn="ctr"/>
            <a:r>
              <a:rPr lang="en-US" sz="2400" dirty="0">
                <a:latin typeface="Arial" panose="020B0604020202020204" pitchFamily="34" charset="0"/>
                <a:cs typeface="Arial" panose="020B0604020202020204" pitchFamily="34" charset="0"/>
              </a:rPr>
              <a:t>Copenhagen Business School</a:t>
            </a:r>
          </a:p>
          <a:p>
            <a:pPr algn="ctr"/>
            <a:endParaRPr lang="en-US" sz="2400"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Micah </a:t>
            </a:r>
            <a:r>
              <a:rPr lang="en-US" sz="2400" b="1" dirty="0" err="1">
                <a:latin typeface="Arial" panose="020B0604020202020204" pitchFamily="34" charset="0"/>
                <a:cs typeface="Arial" panose="020B0604020202020204" pitchFamily="34" charset="0"/>
              </a:rPr>
              <a:t>Rajunov</a:t>
            </a:r>
            <a:endParaRPr lang="en-US" sz="24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University of Alberta</a:t>
            </a:r>
          </a:p>
        </p:txBody>
      </p:sp>
    </p:spTree>
    <p:extLst>
      <p:ext uri="{BB962C8B-B14F-4D97-AF65-F5344CB8AC3E}">
        <p14:creationId xmlns:p14="http://schemas.microsoft.com/office/powerpoint/2010/main" val="1758554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6E35560F-F027-9BB4-7F08-AB86E1063FD2}"/>
              </a:ext>
            </a:extLst>
          </p:cNvPr>
          <p:cNvGraphicFramePr>
            <a:graphicFrameLocks noGrp="1"/>
          </p:cNvGraphicFramePr>
          <p:nvPr>
            <p:extLst>
              <p:ext uri="{D42A27DB-BD31-4B8C-83A1-F6EECF244321}">
                <p14:modId xmlns:p14="http://schemas.microsoft.com/office/powerpoint/2010/main" val="3868147557"/>
              </p:ext>
            </p:extLst>
          </p:nvPr>
        </p:nvGraphicFramePr>
        <p:xfrm>
          <a:off x="561703" y="579044"/>
          <a:ext cx="10707979" cy="5212080"/>
        </p:xfrm>
        <a:graphic>
          <a:graphicData uri="http://schemas.openxmlformats.org/drawingml/2006/table">
            <a:tbl>
              <a:tblPr firstRow="1" firstCol="1" bandRow="1">
                <a:tableStyleId>{C083E6E3-FA7D-4D7B-A595-EF9225AFEA82}</a:tableStyleId>
              </a:tblPr>
              <a:tblGrid>
                <a:gridCol w="1579894">
                  <a:extLst>
                    <a:ext uri="{9D8B030D-6E8A-4147-A177-3AD203B41FA5}">
                      <a16:colId xmlns:a16="http://schemas.microsoft.com/office/drawing/2014/main" val="774128341"/>
                    </a:ext>
                  </a:extLst>
                </a:gridCol>
                <a:gridCol w="3202317">
                  <a:extLst>
                    <a:ext uri="{9D8B030D-6E8A-4147-A177-3AD203B41FA5}">
                      <a16:colId xmlns:a16="http://schemas.microsoft.com/office/drawing/2014/main" val="80923922"/>
                    </a:ext>
                  </a:extLst>
                </a:gridCol>
                <a:gridCol w="2912039">
                  <a:extLst>
                    <a:ext uri="{9D8B030D-6E8A-4147-A177-3AD203B41FA5}">
                      <a16:colId xmlns:a16="http://schemas.microsoft.com/office/drawing/2014/main" val="3447196429"/>
                    </a:ext>
                  </a:extLst>
                </a:gridCol>
                <a:gridCol w="3013729">
                  <a:extLst>
                    <a:ext uri="{9D8B030D-6E8A-4147-A177-3AD203B41FA5}">
                      <a16:colId xmlns:a16="http://schemas.microsoft.com/office/drawing/2014/main" val="2079743538"/>
                    </a:ext>
                  </a:extLst>
                </a:gridCol>
              </a:tblGrid>
              <a:tr h="798343">
                <a:tc>
                  <a:txBody>
                    <a:bodyPr/>
                    <a:lstStyle/>
                    <a:p>
                      <a:pPr>
                        <a:lnSpc>
                          <a:spcPct val="100000"/>
                        </a:lnSpc>
                        <a:buNone/>
                      </a:pPr>
                      <a:r>
                        <a:rPr lang="en-US" sz="1800" dirty="0">
                          <a:effectLst/>
                        </a:rPr>
                        <a:t> </a:t>
                      </a:r>
                      <a:endParaRPr lang="da-DK" sz="18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6521" marR="36521" marT="0" marB="0"/>
                </a:tc>
                <a:tc>
                  <a:txBody>
                    <a:bodyPr/>
                    <a:lstStyle/>
                    <a:p>
                      <a:pPr algn="ctr">
                        <a:lnSpc>
                          <a:spcPct val="100000"/>
                        </a:lnSpc>
                        <a:buNone/>
                      </a:pPr>
                      <a:r>
                        <a:rPr lang="en-US" sz="1800" dirty="0">
                          <a:effectLst/>
                        </a:rPr>
                        <a:t>First principle</a:t>
                      </a:r>
                      <a:endParaRPr lang="da-DK" sz="1800" dirty="0">
                        <a:effectLst/>
                      </a:endParaRPr>
                    </a:p>
                    <a:p>
                      <a:pPr algn="ctr">
                        <a:lnSpc>
                          <a:spcPct val="100000"/>
                        </a:lnSpc>
                        <a:buNone/>
                      </a:pPr>
                      <a:r>
                        <a:rPr lang="en-US" sz="1800" dirty="0">
                          <a:effectLst/>
                        </a:rPr>
                        <a:t>There should be minimal interference from prior theory </a:t>
                      </a:r>
                      <a:endParaRPr lang="da-DK" sz="18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6521" marR="36521" marT="0" marB="0"/>
                </a:tc>
                <a:tc>
                  <a:txBody>
                    <a:bodyPr/>
                    <a:lstStyle/>
                    <a:p>
                      <a:pPr algn="ctr">
                        <a:lnSpc>
                          <a:spcPct val="100000"/>
                        </a:lnSpc>
                        <a:buNone/>
                      </a:pPr>
                      <a:r>
                        <a:rPr lang="en-US" sz="1800" dirty="0">
                          <a:effectLst/>
                        </a:rPr>
                        <a:t>Second principle </a:t>
                      </a:r>
                      <a:endParaRPr lang="da-DK" sz="1800" dirty="0">
                        <a:effectLst/>
                      </a:endParaRPr>
                    </a:p>
                    <a:p>
                      <a:pPr algn="ctr">
                        <a:lnSpc>
                          <a:spcPct val="100000"/>
                        </a:lnSpc>
                        <a:buNone/>
                      </a:pPr>
                      <a:r>
                        <a:rPr lang="en-US" sz="1800" dirty="0">
                          <a:effectLst/>
                        </a:rPr>
                        <a:t>Data observations are consolidated through continuous aggregation</a:t>
                      </a:r>
                      <a:endParaRPr lang="da-DK" sz="18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6521" marR="36521" marT="0" marB="0"/>
                </a:tc>
                <a:tc>
                  <a:txBody>
                    <a:bodyPr/>
                    <a:lstStyle/>
                    <a:p>
                      <a:pPr algn="ctr">
                        <a:lnSpc>
                          <a:spcPct val="100000"/>
                        </a:lnSpc>
                        <a:buNone/>
                      </a:pPr>
                      <a:r>
                        <a:rPr lang="en-US" sz="1800" dirty="0">
                          <a:effectLst/>
                        </a:rPr>
                        <a:t>Third principle </a:t>
                      </a:r>
                      <a:endParaRPr lang="da-DK" sz="1800" dirty="0">
                        <a:effectLst/>
                      </a:endParaRPr>
                    </a:p>
                    <a:p>
                      <a:pPr algn="ctr">
                        <a:lnSpc>
                          <a:spcPct val="100000"/>
                        </a:lnSpc>
                        <a:buNone/>
                      </a:pPr>
                      <a:r>
                        <a:rPr lang="en-US" sz="1800" dirty="0">
                          <a:effectLst/>
                        </a:rPr>
                        <a:t>Data should be sampled and analyzed until its theoretical content is exhausted</a:t>
                      </a:r>
                      <a:endParaRPr lang="da-DK" sz="18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6521" marR="36521" marT="0" marB="0"/>
                </a:tc>
                <a:extLst>
                  <a:ext uri="{0D108BD9-81ED-4DB2-BD59-A6C34878D82A}">
                    <a16:rowId xmlns:a16="http://schemas.microsoft.com/office/drawing/2014/main" val="3783437351"/>
                  </a:ext>
                </a:extLst>
              </a:tr>
              <a:tr h="1373949">
                <a:tc>
                  <a:txBody>
                    <a:bodyPr/>
                    <a:lstStyle/>
                    <a:p>
                      <a:pPr>
                        <a:lnSpc>
                          <a:spcPct val="100000"/>
                        </a:lnSpc>
                        <a:buNone/>
                      </a:pPr>
                      <a:r>
                        <a:rPr lang="en-US" sz="1800" dirty="0">
                          <a:effectLst/>
                        </a:rPr>
                        <a:t>Heterogeneity</a:t>
                      </a:r>
                      <a:endParaRPr lang="da-DK" sz="18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6521" marR="36521" marT="0" marB="0"/>
                </a:tc>
                <a:tc>
                  <a:txBody>
                    <a:bodyPr/>
                    <a:lstStyle/>
                    <a:p>
                      <a:pPr>
                        <a:lnSpc>
                          <a:spcPct val="100000"/>
                        </a:lnSpc>
                        <a:buNone/>
                      </a:pPr>
                      <a:r>
                        <a:rPr lang="en-US" sz="1800">
                          <a:effectLst/>
                        </a:rPr>
                        <a:t>The lack of prior theory obscures potential compatibility in the data.</a:t>
                      </a:r>
                      <a:endParaRPr lang="da-DK" sz="1800">
                        <a:effectLst/>
                      </a:endParaRPr>
                    </a:p>
                    <a:p>
                      <a:pPr>
                        <a:lnSpc>
                          <a:spcPct val="100000"/>
                        </a:lnSpc>
                        <a:buNone/>
                      </a:pPr>
                      <a:r>
                        <a:rPr lang="en-US" sz="1800">
                          <a:effectLst/>
                        </a:rPr>
                        <a:t>The analysis is protracted because coding heterogeneous data without theoretical guidance generates too many codes.</a:t>
                      </a:r>
                      <a:endParaRPr lang="da-DK" sz="1800">
                        <a:effectLst/>
                        <a:latin typeface="Times New Roman" panose="02020603050405020304" pitchFamily="18" charset="0"/>
                        <a:ea typeface="Aptos" panose="020B0004020202020204" pitchFamily="34" charset="0"/>
                        <a:cs typeface="Times New Roman" panose="02020603050405020304" pitchFamily="18" charset="0"/>
                      </a:endParaRPr>
                    </a:p>
                  </a:txBody>
                  <a:tcPr marL="36521" marR="36521" marT="0" marB="0"/>
                </a:tc>
                <a:tc>
                  <a:txBody>
                    <a:bodyPr/>
                    <a:lstStyle/>
                    <a:p>
                      <a:pPr>
                        <a:lnSpc>
                          <a:spcPct val="100000"/>
                        </a:lnSpc>
                        <a:buNone/>
                      </a:pPr>
                      <a:r>
                        <a:rPr lang="en-US" sz="1800">
                          <a:effectLst/>
                        </a:rPr>
                        <a:t>The heterogeneity of the data stifles continuous aggregation as different elements of the data are incompatible. </a:t>
                      </a:r>
                      <a:endParaRPr lang="da-DK" sz="1800">
                        <a:effectLst/>
                        <a:latin typeface="Times New Roman" panose="02020603050405020304" pitchFamily="18" charset="0"/>
                        <a:ea typeface="Aptos" panose="020B0004020202020204" pitchFamily="34" charset="0"/>
                        <a:cs typeface="Times New Roman" panose="02020603050405020304" pitchFamily="18" charset="0"/>
                      </a:endParaRPr>
                    </a:p>
                  </a:txBody>
                  <a:tcPr marL="36521" marR="36521" marT="0" marB="0"/>
                </a:tc>
                <a:tc>
                  <a:txBody>
                    <a:bodyPr/>
                    <a:lstStyle/>
                    <a:p>
                      <a:pPr>
                        <a:lnSpc>
                          <a:spcPct val="100000"/>
                        </a:lnSpc>
                        <a:buNone/>
                      </a:pPr>
                      <a:r>
                        <a:rPr lang="en-US" sz="1800" dirty="0">
                          <a:effectLst/>
                        </a:rPr>
                        <a:t>Due to the heterogeneity of the data researchers continue to encounter new themes in the data. Sampling and analytical saturation is never reached and therefore protracted. </a:t>
                      </a:r>
                      <a:endParaRPr lang="da-DK" sz="18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6521" marR="36521" marT="0" marB="0"/>
                </a:tc>
                <a:extLst>
                  <a:ext uri="{0D108BD9-81ED-4DB2-BD59-A6C34878D82A}">
                    <a16:rowId xmlns:a16="http://schemas.microsoft.com/office/drawing/2014/main" val="4047195838"/>
                  </a:ext>
                </a:extLst>
              </a:tr>
              <a:tr h="1143654">
                <a:tc>
                  <a:txBody>
                    <a:bodyPr/>
                    <a:lstStyle/>
                    <a:p>
                      <a:pPr>
                        <a:lnSpc>
                          <a:spcPct val="100000"/>
                        </a:lnSpc>
                        <a:buNone/>
                      </a:pPr>
                      <a:r>
                        <a:rPr lang="en-US" sz="1800" dirty="0">
                          <a:effectLst/>
                        </a:rPr>
                        <a:t>Abundance</a:t>
                      </a:r>
                      <a:endParaRPr lang="da-DK" sz="1800" dirty="0">
                        <a:effectLst/>
                      </a:endParaRPr>
                    </a:p>
                    <a:p>
                      <a:pPr>
                        <a:lnSpc>
                          <a:spcPct val="100000"/>
                        </a:lnSpc>
                        <a:buNone/>
                      </a:pPr>
                      <a:r>
                        <a:rPr lang="en-US" sz="1800" dirty="0">
                          <a:effectLst/>
                        </a:rPr>
                        <a:t> </a:t>
                      </a:r>
                      <a:endParaRPr lang="da-DK" sz="1800" dirty="0">
                        <a:effectLst/>
                      </a:endParaRPr>
                    </a:p>
                    <a:p>
                      <a:pPr>
                        <a:lnSpc>
                          <a:spcPct val="100000"/>
                        </a:lnSpc>
                        <a:buNone/>
                      </a:pPr>
                      <a:r>
                        <a:rPr lang="en-US" sz="1800" dirty="0">
                          <a:effectLst/>
                        </a:rPr>
                        <a:t> </a:t>
                      </a:r>
                      <a:endParaRPr lang="da-DK" sz="18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6521" marR="36521" marT="0" marB="0"/>
                </a:tc>
                <a:tc>
                  <a:txBody>
                    <a:bodyPr/>
                    <a:lstStyle/>
                    <a:p>
                      <a:pPr>
                        <a:lnSpc>
                          <a:spcPct val="100000"/>
                        </a:lnSpc>
                        <a:buNone/>
                      </a:pPr>
                      <a:r>
                        <a:rPr lang="en-US" sz="1800" dirty="0">
                          <a:effectLst/>
                        </a:rPr>
                        <a:t>In the absence of theoretical guidance, the researcher is confronted with protracted empirical choices about which data to sample and how to code it.  </a:t>
                      </a:r>
                      <a:endParaRPr lang="da-DK" sz="18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6521" marR="36521" marT="0" marB="0"/>
                </a:tc>
                <a:tc>
                  <a:txBody>
                    <a:bodyPr/>
                    <a:lstStyle/>
                    <a:p>
                      <a:pPr>
                        <a:lnSpc>
                          <a:spcPct val="100000"/>
                        </a:lnSpc>
                        <a:buNone/>
                      </a:pPr>
                      <a:r>
                        <a:rPr lang="en-US" sz="1800">
                          <a:effectLst/>
                        </a:rPr>
                        <a:t>Due to the abundance of data the process of aggregation is protracted. Furthermore, small variations in the themes in abundant data, creates challenges around incompatibility. </a:t>
                      </a:r>
                      <a:endParaRPr lang="da-DK" sz="1800">
                        <a:effectLst/>
                        <a:latin typeface="Times New Roman" panose="02020603050405020304" pitchFamily="18" charset="0"/>
                        <a:ea typeface="Aptos" panose="020B0004020202020204" pitchFamily="34" charset="0"/>
                        <a:cs typeface="Times New Roman" panose="02020603050405020304" pitchFamily="18" charset="0"/>
                      </a:endParaRPr>
                    </a:p>
                  </a:txBody>
                  <a:tcPr marL="36521" marR="36521" marT="0" marB="0"/>
                </a:tc>
                <a:tc>
                  <a:txBody>
                    <a:bodyPr/>
                    <a:lstStyle/>
                    <a:p>
                      <a:pPr>
                        <a:lnSpc>
                          <a:spcPct val="100000"/>
                        </a:lnSpc>
                        <a:buNone/>
                      </a:pPr>
                      <a:r>
                        <a:rPr lang="en-US" sz="1800" dirty="0">
                          <a:effectLst/>
                        </a:rPr>
                        <a:t>The theoretical content is never exhausted because there is so much data to analyze, i.e. the process is protracted</a:t>
                      </a:r>
                      <a:endParaRPr lang="da-DK" sz="18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6521" marR="36521" marT="0" marB="0"/>
                </a:tc>
                <a:extLst>
                  <a:ext uri="{0D108BD9-81ED-4DB2-BD59-A6C34878D82A}">
                    <a16:rowId xmlns:a16="http://schemas.microsoft.com/office/drawing/2014/main" val="1189774805"/>
                  </a:ext>
                </a:extLst>
              </a:tr>
            </a:tbl>
          </a:graphicData>
        </a:graphic>
      </p:graphicFrame>
    </p:spTree>
    <p:extLst>
      <p:ext uri="{BB962C8B-B14F-4D97-AF65-F5344CB8AC3E}">
        <p14:creationId xmlns:p14="http://schemas.microsoft.com/office/powerpoint/2010/main" val="2687546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243D0-68A5-1B45-13C9-AF8E1251EA20}"/>
              </a:ext>
            </a:extLst>
          </p:cNvPr>
          <p:cNvSpPr>
            <a:spLocks noGrp="1"/>
          </p:cNvSpPr>
          <p:nvPr>
            <p:ph type="title"/>
          </p:nvPr>
        </p:nvSpPr>
        <p:spPr>
          <a:xfrm>
            <a:off x="6292114" y="-150069"/>
            <a:ext cx="4840010" cy="1807305"/>
          </a:xfrm>
        </p:spPr>
        <p:txBody>
          <a:bodyPr>
            <a:normAutofit/>
          </a:bodyPr>
          <a:lstStyle/>
          <a:p>
            <a:r>
              <a:rPr lang="en-US" dirty="0">
                <a:latin typeface="Arial" panose="020B0604020202020204" pitchFamily="34" charset="0"/>
                <a:cs typeface="Arial" panose="020B0604020202020204" pitchFamily="34" charset="0"/>
              </a:rPr>
              <a:t>A better method?</a:t>
            </a:r>
          </a:p>
        </p:txBody>
      </p:sp>
      <p:pic>
        <p:nvPicPr>
          <p:cNvPr id="4" name="Picture 3">
            <a:extLst>
              <a:ext uri="{FF2B5EF4-FFF2-40B4-BE49-F238E27FC236}">
                <a16:creationId xmlns:a16="http://schemas.microsoft.com/office/drawing/2014/main" id="{4661C9F9-C91C-3B9B-1226-987C82315C9A}"/>
              </a:ext>
            </a:extLst>
          </p:cNvPr>
          <p:cNvPicPr>
            <a:picLocks noChangeAspect="1"/>
          </p:cNvPicPr>
          <p:nvPr/>
        </p:nvPicPr>
        <p:blipFill>
          <a:blip r:embed="rId2"/>
          <a:srcRect l="2387" r="8425"/>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153FE715-B32F-779D-5FC7-27DDFFB3C051}"/>
              </a:ext>
            </a:extLst>
          </p:cNvPr>
          <p:cNvSpPr>
            <a:spLocks noGrp="1"/>
          </p:cNvSpPr>
          <p:nvPr>
            <p:ph idx="1"/>
          </p:nvPr>
        </p:nvSpPr>
        <p:spPr>
          <a:xfrm>
            <a:off x="6160175" y="1340913"/>
            <a:ext cx="6116549" cy="3843666"/>
          </a:xfrm>
        </p:spPr>
        <p:txBody>
          <a:bodyPr>
            <a:noAutofit/>
          </a:bodyPr>
          <a:lstStyle/>
          <a:p>
            <a:r>
              <a:rPr lang="en-US" sz="2400" dirty="0">
                <a:effectLst/>
                <a:latin typeface="Arial" panose="020B0604020202020204" pitchFamily="34" charset="0"/>
                <a:ea typeface="Toppan Bunkyu Gothic Regular" panose="020B0400000000000000" pitchFamily="34" charset="-128"/>
                <a:cs typeface="Arial" panose="020B0604020202020204" pitchFamily="34" charset="0"/>
              </a:rPr>
              <a:t>To find a better method, we need:</a:t>
            </a:r>
          </a:p>
          <a:p>
            <a:r>
              <a:rPr lang="en-US" sz="2400" dirty="0">
                <a:latin typeface="Arial" panose="020B0604020202020204" pitchFamily="34" charset="0"/>
                <a:ea typeface="Toppan Bunkyu Gothic Regular" panose="020B0400000000000000" pitchFamily="34" charset="-128"/>
                <a:cs typeface="Arial" panose="020B0604020202020204" pitchFamily="34" charset="0"/>
              </a:rPr>
              <a:t>T</a:t>
            </a:r>
            <a:r>
              <a:rPr lang="en-US" sz="2400" dirty="0">
                <a:effectLst/>
                <a:latin typeface="Arial" panose="020B0604020202020204" pitchFamily="34" charset="0"/>
                <a:ea typeface="Toppan Bunkyu Gothic Regular" panose="020B0400000000000000" pitchFamily="34" charset="-128"/>
                <a:cs typeface="Arial" panose="020B0604020202020204" pitchFamily="34" charset="0"/>
              </a:rPr>
              <a:t>o compensate for the guidance challenge, we need an approach that is focused around an analytical and theoretical goal. </a:t>
            </a:r>
          </a:p>
          <a:p>
            <a:r>
              <a:rPr lang="en-US" sz="2400" dirty="0">
                <a:latin typeface="Arial" panose="020B0604020202020204" pitchFamily="34" charset="0"/>
                <a:ea typeface="Toppan Bunkyu Gothic Regular" panose="020B0400000000000000" pitchFamily="34" charset="-128"/>
                <a:cs typeface="Arial" panose="020B0604020202020204" pitchFamily="34" charset="0"/>
              </a:rPr>
              <a:t>T</a:t>
            </a:r>
            <a:r>
              <a:rPr lang="en-US" sz="2400" dirty="0">
                <a:effectLst/>
                <a:latin typeface="Arial" panose="020B0604020202020204" pitchFamily="34" charset="0"/>
                <a:ea typeface="Toppan Bunkyu Gothic Regular" panose="020B0400000000000000" pitchFamily="34" charset="-128"/>
                <a:cs typeface="Arial" panose="020B0604020202020204" pitchFamily="34" charset="0"/>
              </a:rPr>
              <a:t>o mitigate the irrelevant data challenge, we need to sample and analyze intentionally for theoretical relevance. </a:t>
            </a:r>
          </a:p>
          <a:p>
            <a:r>
              <a:rPr lang="en-US" sz="2400" dirty="0">
                <a:latin typeface="Arial" panose="020B0604020202020204" pitchFamily="34" charset="0"/>
                <a:ea typeface="Toppan Bunkyu Gothic Regular" panose="020B0400000000000000" pitchFamily="34" charset="-128"/>
                <a:cs typeface="Arial" panose="020B0604020202020204" pitchFamily="34" charset="0"/>
              </a:rPr>
              <a:t>W</a:t>
            </a:r>
            <a:r>
              <a:rPr lang="en-US" sz="2400" dirty="0">
                <a:effectLst/>
                <a:latin typeface="Arial" panose="020B0604020202020204" pitchFamily="34" charset="0"/>
                <a:ea typeface="Toppan Bunkyu Gothic Regular" panose="020B0400000000000000" pitchFamily="34" charset="-128"/>
                <a:cs typeface="Arial" panose="020B0604020202020204" pitchFamily="34" charset="0"/>
              </a:rPr>
              <a:t>e need an alternative to aggregation as the main move through which we generate theoretical insight.</a:t>
            </a:r>
          </a:p>
          <a:p>
            <a:r>
              <a:rPr lang="en-US" sz="2400" dirty="0">
                <a:latin typeface="Arial" panose="020B0604020202020204" pitchFamily="34" charset="0"/>
                <a:ea typeface="Toppan Bunkyu Gothic Regular" panose="020B0400000000000000" pitchFamily="34" charset="-128"/>
                <a:cs typeface="Arial" panose="020B0604020202020204" pitchFamily="34" charset="0"/>
              </a:rPr>
              <a:t>W</a:t>
            </a:r>
            <a:r>
              <a:rPr lang="en-US" sz="2400" dirty="0">
                <a:effectLst/>
                <a:latin typeface="Arial" panose="020B0604020202020204" pitchFamily="34" charset="0"/>
                <a:ea typeface="Toppan Bunkyu Gothic Regular" panose="020B0400000000000000" pitchFamily="34" charset="-128"/>
                <a:cs typeface="Arial" panose="020B0604020202020204" pitchFamily="34" charset="0"/>
              </a:rPr>
              <a:t>e need a method which arrives at theoretical insight without necessitating the analysis of the entire dataset.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044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8779-1DBA-CB44-CBBE-096342297FEE}"/>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Research Question</a:t>
            </a:r>
          </a:p>
        </p:txBody>
      </p:sp>
      <p:sp>
        <p:nvSpPr>
          <p:cNvPr id="3" name="Content Placeholder 2">
            <a:extLst>
              <a:ext uri="{FF2B5EF4-FFF2-40B4-BE49-F238E27FC236}">
                <a16:creationId xmlns:a16="http://schemas.microsoft.com/office/drawing/2014/main" id="{100ECC28-449F-585E-0E66-0E2CD136C575}"/>
              </a:ext>
            </a:extLst>
          </p:cNvPr>
          <p:cNvSpPr>
            <a:spLocks noGrp="1"/>
          </p:cNvSpPr>
          <p:nvPr>
            <p:ph idx="1"/>
          </p:nvPr>
        </p:nvSpPr>
        <p:spPr>
          <a:xfrm>
            <a:off x="838199" y="2432718"/>
            <a:ext cx="10888579" cy="3663282"/>
          </a:xfrm>
        </p:spPr>
        <p:txBody>
          <a:bodyPr>
            <a:normAutofit/>
          </a:bodyPr>
          <a:lstStyle/>
          <a:p>
            <a:pPr marL="0" indent="0">
              <a:buNone/>
            </a:pPr>
            <a:r>
              <a:rPr lang="en-US" sz="4400" i="1" dirty="0">
                <a:effectLst/>
                <a:latin typeface="Arial" panose="020B0604020202020204" pitchFamily="34" charset="0"/>
                <a:ea typeface="Toppan Bunkyu Gothic Regular" panose="020B0400000000000000" pitchFamily="34" charset="-128"/>
                <a:cs typeface="Arial" panose="020B0604020202020204" pitchFamily="34" charset="0"/>
              </a:rPr>
              <a:t>How can we conduct abductive research with qualitative data?</a:t>
            </a:r>
            <a:endParaRPr lang="en-US" sz="4400" dirty="0"/>
          </a:p>
        </p:txBody>
      </p:sp>
    </p:spTree>
    <p:extLst>
      <p:ext uri="{BB962C8B-B14F-4D97-AF65-F5344CB8AC3E}">
        <p14:creationId xmlns:p14="http://schemas.microsoft.com/office/powerpoint/2010/main" val="3969998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ABD623-F908-1781-D9C5-6803832EFD29}"/>
              </a:ext>
            </a:extLst>
          </p:cNvPr>
          <p:cNvPicPr>
            <a:picLocks noChangeAspect="1"/>
          </p:cNvPicPr>
          <p:nvPr/>
        </p:nvPicPr>
        <p:blipFill>
          <a:blip r:embed="rId2"/>
          <a:srcRect l="2819" r="1023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0" name="Title 1">
            <a:extLst>
              <a:ext uri="{FF2B5EF4-FFF2-40B4-BE49-F238E27FC236}">
                <a16:creationId xmlns:a16="http://schemas.microsoft.com/office/drawing/2014/main" id="{7DAA0E40-FB9E-6FBD-64E4-A2E284AE22C3}"/>
              </a:ext>
            </a:extLst>
          </p:cNvPr>
          <p:cNvSpPr>
            <a:spLocks noGrp="1"/>
          </p:cNvSpPr>
          <p:nvPr>
            <p:ph type="title"/>
          </p:nvPr>
        </p:nvSpPr>
        <p:spPr>
          <a:xfrm>
            <a:off x="242455" y="268144"/>
            <a:ext cx="6864927" cy="1325563"/>
          </a:xfrm>
        </p:spPr>
        <p:txBody>
          <a:bodyPr/>
          <a:lstStyle/>
          <a:p>
            <a:r>
              <a:rPr lang="en-US" b="1" dirty="0">
                <a:latin typeface="Arial" panose="020B0604020202020204" pitchFamily="34" charset="0"/>
                <a:cs typeface="Arial" panose="020B0604020202020204" pitchFamily="34" charset="0"/>
              </a:rPr>
              <a:t>Principles of Abductive Research</a:t>
            </a:r>
          </a:p>
        </p:txBody>
      </p:sp>
      <p:sp>
        <p:nvSpPr>
          <p:cNvPr id="11" name="Content Placeholder 2">
            <a:extLst>
              <a:ext uri="{FF2B5EF4-FFF2-40B4-BE49-F238E27FC236}">
                <a16:creationId xmlns:a16="http://schemas.microsoft.com/office/drawing/2014/main" id="{83AF39E9-6ED0-C615-F763-85AD4343BB5F}"/>
              </a:ext>
            </a:extLst>
          </p:cNvPr>
          <p:cNvSpPr>
            <a:spLocks noGrp="1"/>
          </p:cNvSpPr>
          <p:nvPr>
            <p:ph idx="1"/>
          </p:nvPr>
        </p:nvSpPr>
        <p:spPr>
          <a:xfrm>
            <a:off x="103908" y="2050184"/>
            <a:ext cx="6698673" cy="4351338"/>
          </a:xfrm>
        </p:spPr>
        <p:txBody>
          <a:bodyPr>
            <a:normAutofit lnSpcReduction="10000"/>
          </a:bodyPr>
          <a:lstStyle/>
          <a:p>
            <a:r>
              <a:rPr lang="en-US" sz="2400" dirty="0">
                <a:latin typeface="Arial" panose="020B0604020202020204" pitchFamily="34" charset="0"/>
                <a:ea typeface="Calibri" panose="020F0502020204030204" pitchFamily="34" charset="0"/>
                <a:cs typeface="Arial" panose="020B0604020202020204" pitchFamily="34" charset="0"/>
              </a:rPr>
              <a:t>S</a:t>
            </a:r>
            <a:r>
              <a:rPr lang="en-US" sz="2400" dirty="0">
                <a:effectLst/>
                <a:latin typeface="Arial" panose="020B0604020202020204" pitchFamily="34" charset="0"/>
                <a:ea typeface="Calibri" panose="020F0502020204030204" pitchFamily="34" charset="0"/>
                <a:cs typeface="Arial" panose="020B0604020202020204" pitchFamily="34" charset="0"/>
              </a:rPr>
              <a:t>cholars have called for abduction to play a bigger role in qualitative theorizing to generate theoretical novelty (Timmermans and </a:t>
            </a:r>
            <a:r>
              <a:rPr lang="en-US" sz="2400" dirty="0" err="1">
                <a:effectLst/>
                <a:latin typeface="Arial" panose="020B0604020202020204" pitchFamily="34" charset="0"/>
                <a:ea typeface="Calibri" panose="020F0502020204030204" pitchFamily="34" charset="0"/>
                <a:cs typeface="Arial" panose="020B0604020202020204" pitchFamily="34" charset="0"/>
              </a:rPr>
              <a:t>Tavory</a:t>
            </a:r>
            <a:r>
              <a:rPr lang="en-US" sz="2400" dirty="0">
                <a:effectLst/>
                <a:latin typeface="Arial" panose="020B0604020202020204" pitchFamily="34" charset="0"/>
                <a:ea typeface="Calibri" panose="020F0502020204030204" pitchFamily="34" charset="0"/>
                <a:cs typeface="Arial" panose="020B0604020202020204" pitchFamily="34" charset="0"/>
              </a:rPr>
              <a:t>, 2012; </a:t>
            </a:r>
            <a:r>
              <a:rPr lang="en-US" sz="2400" dirty="0" err="1">
                <a:effectLst/>
                <a:latin typeface="Arial" panose="020B0604020202020204" pitchFamily="34" charset="0"/>
                <a:ea typeface="Calibri" panose="020F0502020204030204" pitchFamily="34" charset="0"/>
                <a:cs typeface="Arial" panose="020B0604020202020204" pitchFamily="34" charset="0"/>
              </a:rPr>
              <a:t>Sætre</a:t>
            </a:r>
            <a:r>
              <a:rPr lang="en-US" sz="2400" dirty="0">
                <a:effectLst/>
                <a:latin typeface="Arial" panose="020B0604020202020204" pitchFamily="34" charset="0"/>
                <a:ea typeface="Calibri" panose="020F0502020204030204" pitchFamily="34" charset="0"/>
                <a:cs typeface="Arial" panose="020B0604020202020204" pitchFamily="34" charset="0"/>
              </a:rPr>
              <a:t> and Ven de Ven, 2021 Golden-Biddle, 2020) or to enhance rigor and trustworthiness of quantitate research (Pillai, Goldfarb and Kirsch, 2024 ). </a:t>
            </a:r>
          </a:p>
          <a:p>
            <a:r>
              <a:rPr lang="en-US" sz="2400" dirty="0">
                <a:solidFill>
                  <a:srgbClr val="1A1A1A"/>
                </a:solidFill>
                <a:latin typeface="Arial" panose="020B0604020202020204" pitchFamily="34" charset="0"/>
                <a:ea typeface="Times New Roman" panose="02020603050405020304" pitchFamily="18" charset="0"/>
                <a:cs typeface="Arial" panose="020B0604020202020204" pitchFamily="34" charset="0"/>
              </a:rPr>
              <a:t>Principles of abductive research:</a:t>
            </a:r>
          </a:p>
          <a:p>
            <a:pPr lvl="1"/>
            <a:r>
              <a:rPr lang="en-US" b="1" dirty="0">
                <a:solidFill>
                  <a:srgbClr val="1A1A1A"/>
                </a:solidFill>
                <a:latin typeface="Arial" panose="020B0604020202020204" pitchFamily="34" charset="0"/>
                <a:ea typeface="Times New Roman" panose="02020603050405020304" pitchFamily="18" charset="0"/>
                <a:cs typeface="Arial" panose="020B0604020202020204" pitchFamily="34" charset="0"/>
              </a:rPr>
              <a:t>Identifying an anomaly</a:t>
            </a:r>
          </a:p>
          <a:p>
            <a:pPr lvl="1"/>
            <a:r>
              <a:rPr lang="en-GB" b="1" dirty="0">
                <a:solidFill>
                  <a:srgbClr val="1A1A1A"/>
                </a:solidFill>
                <a:latin typeface="Arial" panose="020B0604020202020204" pitchFamily="34" charset="0"/>
                <a:ea typeface="Times New Roman" panose="02020603050405020304" pitchFamily="18" charset="0"/>
                <a:cs typeface="Arial" panose="020B0604020202020204" pitchFamily="34" charset="0"/>
              </a:rPr>
              <a:t>Iteratively identify a diversity of explanations to explain the anomaly</a:t>
            </a:r>
          </a:p>
          <a:p>
            <a:pPr lvl="1"/>
            <a:r>
              <a:rPr lang="en-GB" b="1" dirty="0">
                <a:solidFill>
                  <a:srgbClr val="1A1A1A"/>
                </a:solidFill>
                <a:latin typeface="Arial" panose="020B0604020202020204" pitchFamily="34" charset="0"/>
                <a:ea typeface="Times New Roman" panose="02020603050405020304" pitchFamily="18" charset="0"/>
                <a:cs typeface="Arial" panose="020B0604020202020204" pitchFamily="34" charset="0"/>
              </a:rPr>
              <a:t>Select among the explanations based on their plausibility </a:t>
            </a:r>
          </a:p>
          <a:p>
            <a:pPr lvl="1"/>
            <a:endParaRPr lang="en-GB" dirty="0">
              <a:solidFill>
                <a:srgbClr val="1A1A1A"/>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GB" sz="1800" dirty="0">
              <a:solidFill>
                <a:srgbClr val="1A1A1A"/>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da-DK" sz="1800" dirty="0">
              <a:solidFill>
                <a:srgbClr val="1A1A1A"/>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951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D008A-58DC-D896-2D39-038016C7FC7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7F9E3B-FF91-7D1E-0830-A73005578988}"/>
              </a:ext>
            </a:extLst>
          </p:cNvPr>
          <p:cNvSpPr txBox="1"/>
          <p:nvPr/>
        </p:nvSpPr>
        <p:spPr>
          <a:xfrm>
            <a:off x="814647" y="349135"/>
            <a:ext cx="6683433" cy="707886"/>
          </a:xfrm>
          <a:prstGeom prst="rect">
            <a:avLst/>
          </a:prstGeom>
          <a:noFill/>
        </p:spPr>
        <p:txBody>
          <a:bodyPr wrap="square" rtlCol="0">
            <a:spAutoFit/>
          </a:bodyPr>
          <a:lstStyle/>
          <a:p>
            <a:r>
              <a:rPr lang="en-US" sz="4000" dirty="0"/>
              <a:t>Abduction</a:t>
            </a:r>
          </a:p>
        </p:txBody>
      </p:sp>
      <p:sp>
        <p:nvSpPr>
          <p:cNvPr id="5" name="Rounded Rectangle 4">
            <a:extLst>
              <a:ext uri="{FF2B5EF4-FFF2-40B4-BE49-F238E27FC236}">
                <a16:creationId xmlns:a16="http://schemas.microsoft.com/office/drawing/2014/main" id="{6208BA07-305B-2502-C9F3-B12EE54A96A4}"/>
              </a:ext>
            </a:extLst>
          </p:cNvPr>
          <p:cNvSpPr/>
          <p:nvPr/>
        </p:nvSpPr>
        <p:spPr>
          <a:xfrm>
            <a:off x="7904480" y="2892191"/>
            <a:ext cx="2621280" cy="772160"/>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Anomaly</a:t>
            </a:r>
          </a:p>
        </p:txBody>
      </p:sp>
    </p:spTree>
    <p:extLst>
      <p:ext uri="{BB962C8B-B14F-4D97-AF65-F5344CB8AC3E}">
        <p14:creationId xmlns:p14="http://schemas.microsoft.com/office/powerpoint/2010/main" val="2218625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E2F04-9F10-7774-154E-E37C318E2A68}"/>
            </a:ext>
          </a:extLst>
        </p:cNvPr>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AF24CE80-C5DB-6704-48C5-E99EF874BE94}"/>
              </a:ext>
            </a:extLst>
          </p:cNvPr>
          <p:cNvCxnSpPr>
            <a:cxnSpLocks/>
          </p:cNvCxnSpPr>
          <p:nvPr/>
        </p:nvCxnSpPr>
        <p:spPr>
          <a:xfrm>
            <a:off x="6011289" y="3295463"/>
            <a:ext cx="163642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EDDC14B-0381-A0E8-E79F-9B71FC98AB8D}"/>
              </a:ext>
            </a:extLst>
          </p:cNvPr>
          <p:cNvSpPr txBox="1"/>
          <p:nvPr/>
        </p:nvSpPr>
        <p:spPr>
          <a:xfrm>
            <a:off x="814647" y="349135"/>
            <a:ext cx="6683433" cy="707886"/>
          </a:xfrm>
          <a:prstGeom prst="rect">
            <a:avLst/>
          </a:prstGeom>
          <a:noFill/>
        </p:spPr>
        <p:txBody>
          <a:bodyPr wrap="square" rtlCol="0">
            <a:spAutoFit/>
          </a:bodyPr>
          <a:lstStyle/>
          <a:p>
            <a:r>
              <a:rPr lang="en-US" sz="4000" dirty="0"/>
              <a:t>Abduction</a:t>
            </a:r>
          </a:p>
        </p:txBody>
      </p:sp>
      <p:sp>
        <p:nvSpPr>
          <p:cNvPr id="3" name="Rounded Rectangle 2">
            <a:extLst>
              <a:ext uri="{FF2B5EF4-FFF2-40B4-BE49-F238E27FC236}">
                <a16:creationId xmlns:a16="http://schemas.microsoft.com/office/drawing/2014/main" id="{BF5C654F-2B8C-F27F-D351-26771EE8CF79}"/>
              </a:ext>
            </a:extLst>
          </p:cNvPr>
          <p:cNvSpPr/>
          <p:nvPr/>
        </p:nvSpPr>
        <p:spPr>
          <a:xfrm>
            <a:off x="7904480" y="2892191"/>
            <a:ext cx="2621280" cy="772160"/>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Anomaly</a:t>
            </a:r>
          </a:p>
        </p:txBody>
      </p:sp>
      <p:sp>
        <p:nvSpPr>
          <p:cNvPr id="5" name="Rounded Rectangle 4">
            <a:extLst>
              <a:ext uri="{FF2B5EF4-FFF2-40B4-BE49-F238E27FC236}">
                <a16:creationId xmlns:a16="http://schemas.microsoft.com/office/drawing/2014/main" id="{5907E785-5CC5-CB9C-2517-2A838E7AF771}"/>
              </a:ext>
            </a:extLst>
          </p:cNvPr>
          <p:cNvSpPr/>
          <p:nvPr/>
        </p:nvSpPr>
        <p:spPr>
          <a:xfrm>
            <a:off x="2893286" y="2950906"/>
            <a:ext cx="2989617" cy="689113"/>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Explanation</a:t>
            </a:r>
          </a:p>
        </p:txBody>
      </p:sp>
    </p:spTree>
    <p:extLst>
      <p:ext uri="{BB962C8B-B14F-4D97-AF65-F5344CB8AC3E}">
        <p14:creationId xmlns:p14="http://schemas.microsoft.com/office/powerpoint/2010/main" val="4056627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DE1E282A-7CC8-6403-26CC-59A8016B0D7A}"/>
              </a:ext>
            </a:extLst>
          </p:cNvPr>
          <p:cNvCxnSpPr>
            <a:cxnSpLocks/>
          </p:cNvCxnSpPr>
          <p:nvPr/>
        </p:nvCxnSpPr>
        <p:spPr>
          <a:xfrm>
            <a:off x="6062749" y="1840264"/>
            <a:ext cx="1734589" cy="12415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92C6C91-1501-3D67-679F-21A449D1EC3B}"/>
              </a:ext>
            </a:extLst>
          </p:cNvPr>
          <p:cNvCxnSpPr>
            <a:cxnSpLocks/>
          </p:cNvCxnSpPr>
          <p:nvPr/>
        </p:nvCxnSpPr>
        <p:spPr>
          <a:xfrm flipV="1">
            <a:off x="6096000" y="3572996"/>
            <a:ext cx="1584960" cy="14078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AADFC03-9DC2-36A1-B219-2917073B46DC}"/>
              </a:ext>
            </a:extLst>
          </p:cNvPr>
          <p:cNvCxnSpPr>
            <a:cxnSpLocks/>
          </p:cNvCxnSpPr>
          <p:nvPr/>
        </p:nvCxnSpPr>
        <p:spPr>
          <a:xfrm>
            <a:off x="6011289" y="3295463"/>
            <a:ext cx="163642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35E1CDE-9B2A-9DD3-7A73-5DE76C4160B1}"/>
              </a:ext>
            </a:extLst>
          </p:cNvPr>
          <p:cNvSpPr txBox="1"/>
          <p:nvPr/>
        </p:nvSpPr>
        <p:spPr>
          <a:xfrm>
            <a:off x="814647" y="349135"/>
            <a:ext cx="6683433" cy="707886"/>
          </a:xfrm>
          <a:prstGeom prst="rect">
            <a:avLst/>
          </a:prstGeom>
          <a:noFill/>
        </p:spPr>
        <p:txBody>
          <a:bodyPr wrap="square" rtlCol="0">
            <a:spAutoFit/>
          </a:bodyPr>
          <a:lstStyle/>
          <a:p>
            <a:r>
              <a:rPr lang="en-US" sz="4000" dirty="0"/>
              <a:t>Abduction</a:t>
            </a:r>
          </a:p>
        </p:txBody>
      </p:sp>
      <p:sp>
        <p:nvSpPr>
          <p:cNvPr id="3" name="Rounded Rectangle 2">
            <a:extLst>
              <a:ext uri="{FF2B5EF4-FFF2-40B4-BE49-F238E27FC236}">
                <a16:creationId xmlns:a16="http://schemas.microsoft.com/office/drawing/2014/main" id="{70691022-035B-642C-C1BF-63050092A617}"/>
              </a:ext>
            </a:extLst>
          </p:cNvPr>
          <p:cNvSpPr/>
          <p:nvPr/>
        </p:nvSpPr>
        <p:spPr>
          <a:xfrm>
            <a:off x="7904480" y="2892191"/>
            <a:ext cx="2621280" cy="772160"/>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Anomaly</a:t>
            </a:r>
          </a:p>
        </p:txBody>
      </p:sp>
      <p:sp>
        <p:nvSpPr>
          <p:cNvPr id="5" name="Rounded Rectangle 4">
            <a:extLst>
              <a:ext uri="{FF2B5EF4-FFF2-40B4-BE49-F238E27FC236}">
                <a16:creationId xmlns:a16="http://schemas.microsoft.com/office/drawing/2014/main" id="{4DA8BA92-7D29-212A-9ABC-692786B66E37}"/>
              </a:ext>
            </a:extLst>
          </p:cNvPr>
          <p:cNvSpPr/>
          <p:nvPr/>
        </p:nvSpPr>
        <p:spPr>
          <a:xfrm>
            <a:off x="2893286" y="2950906"/>
            <a:ext cx="2989617" cy="689113"/>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Explanation</a:t>
            </a:r>
          </a:p>
        </p:txBody>
      </p:sp>
      <p:sp>
        <p:nvSpPr>
          <p:cNvPr id="9" name="Rounded Rectangle 8">
            <a:extLst>
              <a:ext uri="{FF2B5EF4-FFF2-40B4-BE49-F238E27FC236}">
                <a16:creationId xmlns:a16="http://schemas.microsoft.com/office/drawing/2014/main" id="{F37D2592-4C98-9767-6469-D2A6B634E31C}"/>
              </a:ext>
            </a:extLst>
          </p:cNvPr>
          <p:cNvSpPr/>
          <p:nvPr/>
        </p:nvSpPr>
        <p:spPr>
          <a:xfrm>
            <a:off x="2893284" y="1495707"/>
            <a:ext cx="2989617" cy="689113"/>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Explanation</a:t>
            </a:r>
          </a:p>
        </p:txBody>
      </p:sp>
      <p:sp>
        <p:nvSpPr>
          <p:cNvPr id="10" name="Rounded Rectangle 9">
            <a:extLst>
              <a:ext uri="{FF2B5EF4-FFF2-40B4-BE49-F238E27FC236}">
                <a16:creationId xmlns:a16="http://schemas.microsoft.com/office/drawing/2014/main" id="{1BE7E14C-C34D-EB76-D303-20B2D5E8C760}"/>
              </a:ext>
            </a:extLst>
          </p:cNvPr>
          <p:cNvSpPr/>
          <p:nvPr/>
        </p:nvSpPr>
        <p:spPr>
          <a:xfrm>
            <a:off x="2893285" y="4681759"/>
            <a:ext cx="2989617" cy="689113"/>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Explanation</a:t>
            </a:r>
          </a:p>
        </p:txBody>
      </p:sp>
    </p:spTree>
    <p:extLst>
      <p:ext uri="{BB962C8B-B14F-4D97-AF65-F5344CB8AC3E}">
        <p14:creationId xmlns:p14="http://schemas.microsoft.com/office/powerpoint/2010/main" val="1520172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3C1A7-7FA7-EC3B-7F1A-4D2F4BC0A1D4}"/>
            </a:ext>
          </a:extLst>
        </p:cNvPr>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id="{A6DCB3F1-E9A7-C8AA-11E0-A72E84A0D698}"/>
              </a:ext>
            </a:extLst>
          </p:cNvPr>
          <p:cNvCxnSpPr>
            <a:cxnSpLocks/>
          </p:cNvCxnSpPr>
          <p:nvPr/>
        </p:nvCxnSpPr>
        <p:spPr>
          <a:xfrm flipV="1">
            <a:off x="6096000" y="3572996"/>
            <a:ext cx="1584960" cy="14078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1B5B6AF-F619-40B4-869A-CB96C99B6D84}"/>
              </a:ext>
            </a:extLst>
          </p:cNvPr>
          <p:cNvCxnSpPr>
            <a:cxnSpLocks/>
          </p:cNvCxnSpPr>
          <p:nvPr/>
        </p:nvCxnSpPr>
        <p:spPr>
          <a:xfrm>
            <a:off x="6011289" y="3295463"/>
            <a:ext cx="163642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3301229-482F-E2CC-41DE-BB5CE8517B0B}"/>
              </a:ext>
            </a:extLst>
          </p:cNvPr>
          <p:cNvSpPr txBox="1"/>
          <p:nvPr/>
        </p:nvSpPr>
        <p:spPr>
          <a:xfrm>
            <a:off x="814647" y="349135"/>
            <a:ext cx="6683433" cy="707886"/>
          </a:xfrm>
          <a:prstGeom prst="rect">
            <a:avLst/>
          </a:prstGeom>
          <a:noFill/>
        </p:spPr>
        <p:txBody>
          <a:bodyPr wrap="square" rtlCol="0">
            <a:spAutoFit/>
          </a:bodyPr>
          <a:lstStyle/>
          <a:p>
            <a:r>
              <a:rPr lang="en-US" sz="4000" dirty="0"/>
              <a:t>Abduction</a:t>
            </a:r>
          </a:p>
        </p:txBody>
      </p:sp>
      <p:sp>
        <p:nvSpPr>
          <p:cNvPr id="3" name="Rounded Rectangle 2">
            <a:extLst>
              <a:ext uri="{FF2B5EF4-FFF2-40B4-BE49-F238E27FC236}">
                <a16:creationId xmlns:a16="http://schemas.microsoft.com/office/drawing/2014/main" id="{AA710E8E-1309-3164-E353-32EEF1324A28}"/>
              </a:ext>
            </a:extLst>
          </p:cNvPr>
          <p:cNvSpPr/>
          <p:nvPr/>
        </p:nvSpPr>
        <p:spPr>
          <a:xfrm>
            <a:off x="7904480" y="2892191"/>
            <a:ext cx="2621280" cy="772160"/>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Anomaly</a:t>
            </a:r>
          </a:p>
        </p:txBody>
      </p:sp>
      <p:sp>
        <p:nvSpPr>
          <p:cNvPr id="5" name="Rounded Rectangle 4">
            <a:extLst>
              <a:ext uri="{FF2B5EF4-FFF2-40B4-BE49-F238E27FC236}">
                <a16:creationId xmlns:a16="http://schemas.microsoft.com/office/drawing/2014/main" id="{C456FBDE-6AFE-8210-E9A1-1D010A47D6D4}"/>
              </a:ext>
            </a:extLst>
          </p:cNvPr>
          <p:cNvSpPr/>
          <p:nvPr/>
        </p:nvSpPr>
        <p:spPr>
          <a:xfrm>
            <a:off x="2893286" y="2950906"/>
            <a:ext cx="2989617" cy="689113"/>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Explanation</a:t>
            </a:r>
          </a:p>
        </p:txBody>
      </p:sp>
      <p:sp>
        <p:nvSpPr>
          <p:cNvPr id="6" name="Rounded Rectangle 5">
            <a:extLst>
              <a:ext uri="{FF2B5EF4-FFF2-40B4-BE49-F238E27FC236}">
                <a16:creationId xmlns:a16="http://schemas.microsoft.com/office/drawing/2014/main" id="{C872E180-727E-ABCF-4C00-517B48DD336B}"/>
              </a:ext>
            </a:extLst>
          </p:cNvPr>
          <p:cNvSpPr/>
          <p:nvPr/>
        </p:nvSpPr>
        <p:spPr>
          <a:xfrm>
            <a:off x="1790801" y="4483322"/>
            <a:ext cx="4092102" cy="2101164"/>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Explanation</a:t>
            </a:r>
          </a:p>
        </p:txBody>
      </p:sp>
    </p:spTree>
    <p:extLst>
      <p:ext uri="{BB962C8B-B14F-4D97-AF65-F5344CB8AC3E}">
        <p14:creationId xmlns:p14="http://schemas.microsoft.com/office/powerpoint/2010/main" val="1331235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28407-1F64-6C84-55CA-B2B942203A56}"/>
            </a:ext>
          </a:extLst>
        </p:cNvPr>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id="{42981FA0-FDEF-69B0-B22F-43C092D0FFCF}"/>
              </a:ext>
            </a:extLst>
          </p:cNvPr>
          <p:cNvCxnSpPr>
            <a:cxnSpLocks/>
          </p:cNvCxnSpPr>
          <p:nvPr/>
        </p:nvCxnSpPr>
        <p:spPr>
          <a:xfrm flipV="1">
            <a:off x="6096000" y="3572996"/>
            <a:ext cx="1584960" cy="14078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00326E6-F874-ECF0-0F6B-B34563681DB5}"/>
              </a:ext>
            </a:extLst>
          </p:cNvPr>
          <p:cNvSpPr txBox="1"/>
          <p:nvPr/>
        </p:nvSpPr>
        <p:spPr>
          <a:xfrm>
            <a:off x="814647" y="349135"/>
            <a:ext cx="6683433" cy="707886"/>
          </a:xfrm>
          <a:prstGeom prst="rect">
            <a:avLst/>
          </a:prstGeom>
          <a:noFill/>
        </p:spPr>
        <p:txBody>
          <a:bodyPr wrap="square" rtlCol="0">
            <a:spAutoFit/>
          </a:bodyPr>
          <a:lstStyle/>
          <a:p>
            <a:r>
              <a:rPr lang="en-US" sz="4000" dirty="0"/>
              <a:t>Abduction</a:t>
            </a:r>
          </a:p>
        </p:txBody>
      </p:sp>
      <p:sp>
        <p:nvSpPr>
          <p:cNvPr id="3" name="TextBox 2">
            <a:extLst>
              <a:ext uri="{FF2B5EF4-FFF2-40B4-BE49-F238E27FC236}">
                <a16:creationId xmlns:a16="http://schemas.microsoft.com/office/drawing/2014/main" id="{4035C2FF-9966-ECE1-F19E-4EA7CD844822}"/>
              </a:ext>
            </a:extLst>
          </p:cNvPr>
          <p:cNvSpPr txBox="1"/>
          <p:nvPr/>
        </p:nvSpPr>
        <p:spPr>
          <a:xfrm>
            <a:off x="6875813" y="5023262"/>
            <a:ext cx="184731" cy="369332"/>
          </a:xfrm>
          <a:prstGeom prst="rect">
            <a:avLst/>
          </a:prstGeom>
          <a:noFill/>
        </p:spPr>
        <p:txBody>
          <a:bodyPr wrap="none" rtlCol="0">
            <a:spAutoFit/>
          </a:bodyPr>
          <a:lstStyle/>
          <a:p>
            <a:endParaRPr lang="en-US" dirty="0"/>
          </a:p>
        </p:txBody>
      </p:sp>
      <p:sp>
        <p:nvSpPr>
          <p:cNvPr id="5" name="Rounded Rectangle 4">
            <a:extLst>
              <a:ext uri="{FF2B5EF4-FFF2-40B4-BE49-F238E27FC236}">
                <a16:creationId xmlns:a16="http://schemas.microsoft.com/office/drawing/2014/main" id="{C64AAC37-CD99-E372-FAC8-F5B76772CE04}"/>
              </a:ext>
            </a:extLst>
          </p:cNvPr>
          <p:cNvSpPr/>
          <p:nvPr/>
        </p:nvSpPr>
        <p:spPr>
          <a:xfrm>
            <a:off x="7904480" y="2892191"/>
            <a:ext cx="2621280" cy="772160"/>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Anomaly</a:t>
            </a:r>
          </a:p>
        </p:txBody>
      </p:sp>
      <p:sp>
        <p:nvSpPr>
          <p:cNvPr id="6" name="Rounded Rectangle 5">
            <a:extLst>
              <a:ext uri="{FF2B5EF4-FFF2-40B4-BE49-F238E27FC236}">
                <a16:creationId xmlns:a16="http://schemas.microsoft.com/office/drawing/2014/main" id="{EB079940-17BE-1DEB-0BCF-2324A95C8A27}"/>
              </a:ext>
            </a:extLst>
          </p:cNvPr>
          <p:cNvSpPr/>
          <p:nvPr/>
        </p:nvSpPr>
        <p:spPr>
          <a:xfrm>
            <a:off x="1790801" y="4483322"/>
            <a:ext cx="4092102" cy="2101164"/>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Explanation</a:t>
            </a:r>
          </a:p>
        </p:txBody>
      </p:sp>
    </p:spTree>
    <p:extLst>
      <p:ext uri="{BB962C8B-B14F-4D97-AF65-F5344CB8AC3E}">
        <p14:creationId xmlns:p14="http://schemas.microsoft.com/office/powerpoint/2010/main" val="233716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F87EF-2D9B-EEE9-E7C4-2364A25C9228}"/>
              </a:ext>
            </a:extLst>
          </p:cNvPr>
          <p:cNvSpPr>
            <a:spLocks noGrp="1"/>
          </p:cNvSpPr>
          <p:nvPr>
            <p:ph type="title"/>
          </p:nvPr>
        </p:nvSpPr>
        <p:spPr>
          <a:xfrm>
            <a:off x="550718" y="2627258"/>
            <a:ext cx="11090564" cy="1325563"/>
          </a:xfrm>
        </p:spPr>
        <p:txBody>
          <a:bodyPr>
            <a:normAutofit fontScale="90000"/>
          </a:bodyPr>
          <a:lstStyle/>
          <a:p>
            <a:pPr algn="ctr"/>
            <a:r>
              <a:rPr lang="en-US" b="1" dirty="0">
                <a:latin typeface="Arial" panose="020B0604020202020204" pitchFamily="34" charset="0"/>
                <a:cs typeface="Arial" panose="020B0604020202020204" pitchFamily="34" charset="0"/>
              </a:rPr>
              <a:t>Abductive Research with Archival Data</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Which exact moves should we conduct during an abductive analysis? </a:t>
            </a:r>
          </a:p>
        </p:txBody>
      </p:sp>
    </p:spTree>
    <p:extLst>
      <p:ext uri="{BB962C8B-B14F-4D97-AF65-F5344CB8AC3E}">
        <p14:creationId xmlns:p14="http://schemas.microsoft.com/office/powerpoint/2010/main" val="2772261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3CEDB3-4709-7462-8117-98C6A8C9CF89}"/>
              </a:ext>
            </a:extLst>
          </p:cNvPr>
          <p:cNvPicPr>
            <a:picLocks noChangeAspect="1"/>
          </p:cNvPicPr>
          <p:nvPr/>
        </p:nvPicPr>
        <p:blipFill>
          <a:blip r:embed="rId2"/>
          <a:stretch>
            <a:fillRect/>
          </a:stretch>
        </p:blipFill>
        <p:spPr>
          <a:xfrm>
            <a:off x="433042" y="0"/>
            <a:ext cx="5662958" cy="2548331"/>
          </a:xfrm>
          <a:prstGeom prst="rect">
            <a:avLst/>
          </a:prstGeom>
        </p:spPr>
      </p:pic>
      <p:pic>
        <p:nvPicPr>
          <p:cNvPr id="7" name="Picture 6">
            <a:extLst>
              <a:ext uri="{FF2B5EF4-FFF2-40B4-BE49-F238E27FC236}">
                <a16:creationId xmlns:a16="http://schemas.microsoft.com/office/drawing/2014/main" id="{A5CB8AA5-6A60-5F87-8CE5-1955911D149F}"/>
              </a:ext>
            </a:extLst>
          </p:cNvPr>
          <p:cNvPicPr>
            <a:picLocks noChangeAspect="1"/>
          </p:cNvPicPr>
          <p:nvPr/>
        </p:nvPicPr>
        <p:blipFill>
          <a:blip r:embed="rId3"/>
          <a:stretch>
            <a:fillRect/>
          </a:stretch>
        </p:blipFill>
        <p:spPr>
          <a:xfrm>
            <a:off x="7830170" y="175839"/>
            <a:ext cx="4361830" cy="3047428"/>
          </a:xfrm>
          <a:prstGeom prst="rect">
            <a:avLst/>
          </a:prstGeom>
        </p:spPr>
      </p:pic>
      <p:pic>
        <p:nvPicPr>
          <p:cNvPr id="8" name="Picture 7">
            <a:extLst>
              <a:ext uri="{FF2B5EF4-FFF2-40B4-BE49-F238E27FC236}">
                <a16:creationId xmlns:a16="http://schemas.microsoft.com/office/drawing/2014/main" id="{2B97B093-F770-F67F-60AB-9C3580925392}"/>
              </a:ext>
            </a:extLst>
          </p:cNvPr>
          <p:cNvPicPr>
            <a:picLocks noChangeAspect="1"/>
          </p:cNvPicPr>
          <p:nvPr/>
        </p:nvPicPr>
        <p:blipFill>
          <a:blip r:embed="rId4"/>
          <a:stretch>
            <a:fillRect/>
          </a:stretch>
        </p:blipFill>
        <p:spPr>
          <a:xfrm>
            <a:off x="6602412" y="4069831"/>
            <a:ext cx="5726517" cy="2788169"/>
          </a:xfrm>
          <a:prstGeom prst="rect">
            <a:avLst/>
          </a:prstGeom>
        </p:spPr>
      </p:pic>
      <p:pic>
        <p:nvPicPr>
          <p:cNvPr id="6" name="Picture 5">
            <a:extLst>
              <a:ext uri="{FF2B5EF4-FFF2-40B4-BE49-F238E27FC236}">
                <a16:creationId xmlns:a16="http://schemas.microsoft.com/office/drawing/2014/main" id="{20610371-57B2-E604-D4BC-369FE3B4259F}"/>
              </a:ext>
            </a:extLst>
          </p:cNvPr>
          <p:cNvPicPr>
            <a:picLocks noChangeAspect="1"/>
          </p:cNvPicPr>
          <p:nvPr/>
        </p:nvPicPr>
        <p:blipFill>
          <a:blip r:embed="rId5"/>
          <a:stretch>
            <a:fillRect/>
          </a:stretch>
        </p:blipFill>
        <p:spPr>
          <a:xfrm>
            <a:off x="4250409" y="1973778"/>
            <a:ext cx="4099215" cy="2910444"/>
          </a:xfrm>
          <a:prstGeom prst="rect">
            <a:avLst/>
          </a:prstGeom>
        </p:spPr>
      </p:pic>
      <p:pic>
        <p:nvPicPr>
          <p:cNvPr id="4" name="Picture 3">
            <a:extLst>
              <a:ext uri="{FF2B5EF4-FFF2-40B4-BE49-F238E27FC236}">
                <a16:creationId xmlns:a16="http://schemas.microsoft.com/office/drawing/2014/main" id="{C7EA3D60-9769-243A-ABE2-86461C735F25}"/>
              </a:ext>
            </a:extLst>
          </p:cNvPr>
          <p:cNvPicPr>
            <a:picLocks noChangeAspect="1"/>
          </p:cNvPicPr>
          <p:nvPr/>
        </p:nvPicPr>
        <p:blipFill>
          <a:blip r:embed="rId6"/>
          <a:stretch>
            <a:fillRect/>
          </a:stretch>
        </p:blipFill>
        <p:spPr>
          <a:xfrm>
            <a:off x="491013" y="3719456"/>
            <a:ext cx="4999889" cy="2962705"/>
          </a:xfrm>
          <a:prstGeom prst="rect">
            <a:avLst/>
          </a:prstGeom>
        </p:spPr>
      </p:pic>
    </p:spTree>
    <p:extLst>
      <p:ext uri="{BB962C8B-B14F-4D97-AF65-F5344CB8AC3E}">
        <p14:creationId xmlns:p14="http://schemas.microsoft.com/office/powerpoint/2010/main" val="2887398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65E70-0D06-98DE-DCE5-909A86D9E4C5}"/>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6CEBE3BF-9D98-B137-B316-09F5143819C4}"/>
              </a:ext>
            </a:extLst>
          </p:cNvPr>
          <p:cNvSpPr/>
          <p:nvPr/>
        </p:nvSpPr>
        <p:spPr>
          <a:xfrm>
            <a:off x="7591830" y="550686"/>
            <a:ext cx="2015647" cy="573383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9F0EBF8-8C41-AECA-7584-6956DFCEE027}"/>
              </a:ext>
            </a:extLst>
          </p:cNvPr>
          <p:cNvSpPr/>
          <p:nvPr/>
        </p:nvSpPr>
        <p:spPr>
          <a:xfrm>
            <a:off x="1687833" y="550686"/>
            <a:ext cx="2395223" cy="573383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Freeform 27">
            <a:extLst>
              <a:ext uri="{FF2B5EF4-FFF2-40B4-BE49-F238E27FC236}">
                <a16:creationId xmlns:a16="http://schemas.microsoft.com/office/drawing/2014/main" id="{7CF8862F-C32F-37D3-7217-4BD9F0A28E0E}"/>
              </a:ext>
            </a:extLst>
          </p:cNvPr>
          <p:cNvSpPr/>
          <p:nvPr/>
        </p:nvSpPr>
        <p:spPr>
          <a:xfrm flipV="1">
            <a:off x="1533121" y="3637844"/>
            <a:ext cx="8077072" cy="1989969"/>
          </a:xfrm>
          <a:custGeom>
            <a:avLst/>
            <a:gdLst>
              <a:gd name="connsiteX0" fmla="*/ 0 w 7974419"/>
              <a:gd name="connsiteY0" fmla="*/ 0 h 1989969"/>
              <a:gd name="connsiteX1" fmla="*/ 5677786 w 7974419"/>
              <a:gd name="connsiteY1" fmla="*/ 1669311 h 1989969"/>
              <a:gd name="connsiteX2" fmla="*/ 7974419 w 7974419"/>
              <a:gd name="connsiteY2" fmla="*/ 1988288 h 1989969"/>
            </a:gdLst>
            <a:ahLst/>
            <a:cxnLst>
              <a:cxn ang="0">
                <a:pos x="connsiteX0" y="connsiteY0"/>
              </a:cxn>
              <a:cxn ang="0">
                <a:pos x="connsiteX1" y="connsiteY1"/>
              </a:cxn>
              <a:cxn ang="0">
                <a:pos x="connsiteX2" y="connsiteY2"/>
              </a:cxn>
            </a:cxnLst>
            <a:rect l="l" t="t" r="r" b="b"/>
            <a:pathLst>
              <a:path w="7974419" h="1989969">
                <a:moveTo>
                  <a:pt x="0" y="0"/>
                </a:moveTo>
                <a:cubicBezTo>
                  <a:pt x="2174358" y="668965"/>
                  <a:pt x="4348716" y="1337930"/>
                  <a:pt x="5677786" y="1669311"/>
                </a:cubicBezTo>
                <a:cubicBezTo>
                  <a:pt x="7006856" y="2000692"/>
                  <a:pt x="7490637" y="1994490"/>
                  <a:pt x="7974419" y="1988288"/>
                </a:cubicBezTo>
              </a:path>
            </a:pathLst>
          </a:custGeom>
          <a:noFill/>
          <a:ln w="381000">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BF19BB68-964A-7A4B-C561-165AB6DCD3D3}"/>
              </a:ext>
            </a:extLst>
          </p:cNvPr>
          <p:cNvSpPr/>
          <p:nvPr/>
        </p:nvSpPr>
        <p:spPr>
          <a:xfrm>
            <a:off x="10160328" y="417000"/>
            <a:ext cx="1896395" cy="1449261"/>
          </a:xfrm>
          <a:prstGeom prst="roundRect">
            <a:avLst/>
          </a:prstGeom>
          <a:no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4" name="Straight Arrow Connector 23">
            <a:extLst>
              <a:ext uri="{FF2B5EF4-FFF2-40B4-BE49-F238E27FC236}">
                <a16:creationId xmlns:a16="http://schemas.microsoft.com/office/drawing/2014/main" id="{1542BDF3-274C-2B76-F71B-BD09E870C3ED}"/>
              </a:ext>
            </a:extLst>
          </p:cNvPr>
          <p:cNvCxnSpPr>
            <a:cxnSpLocks/>
          </p:cNvCxnSpPr>
          <p:nvPr/>
        </p:nvCxnSpPr>
        <p:spPr>
          <a:xfrm>
            <a:off x="1861179" y="662629"/>
            <a:ext cx="397852" cy="4494802"/>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Text Box 61">
            <a:extLst>
              <a:ext uri="{FF2B5EF4-FFF2-40B4-BE49-F238E27FC236}">
                <a16:creationId xmlns:a16="http://schemas.microsoft.com/office/drawing/2014/main" id="{A4577F6D-35D1-3571-0185-19EF7536A629}"/>
              </a:ext>
            </a:extLst>
          </p:cNvPr>
          <p:cNvSpPr txBox="1">
            <a:spLocks noChangeArrowheads="1"/>
          </p:cNvSpPr>
          <p:nvPr/>
        </p:nvSpPr>
        <p:spPr bwMode="auto">
          <a:xfrm>
            <a:off x="1533120" y="1605005"/>
            <a:ext cx="1009294" cy="965584"/>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1200" b="1" i="1" dirty="0">
              <a:latin typeface="Times New Roman" panose="02020603050405020304" pitchFamily="18"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sz="1200" b="1" i="1" dirty="0">
                <a:latin typeface="Times New Roman" panose="02020603050405020304" pitchFamily="18" charset="0"/>
                <a:ea typeface="Calibri" panose="020F0502020204030204" pitchFamily="34" charset="0"/>
                <a:cs typeface="Times New Roman" panose="02020603050405020304" pitchFamily="18" charset="0"/>
              </a:rPr>
              <a:t>Sampling on a hunch </a:t>
            </a:r>
          </a:p>
          <a:p>
            <a:pPr algn="ctr" eaLnBrk="0" fontAlgn="base" hangingPunct="0">
              <a:spcBef>
                <a:spcPct val="0"/>
              </a:spcBef>
              <a:spcAft>
                <a:spcPct val="0"/>
              </a:spcAft>
            </a:pPr>
            <a:endParaRPr lang="en-US" sz="1200"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Text Box 57">
            <a:extLst>
              <a:ext uri="{FF2B5EF4-FFF2-40B4-BE49-F238E27FC236}">
                <a16:creationId xmlns:a16="http://schemas.microsoft.com/office/drawing/2014/main" id="{5336DEEB-BACD-08F7-236B-B568E332F6BE}"/>
              </a:ext>
            </a:extLst>
          </p:cNvPr>
          <p:cNvSpPr txBox="1">
            <a:spLocks noChangeArrowheads="1"/>
          </p:cNvSpPr>
          <p:nvPr/>
        </p:nvSpPr>
        <p:spPr bwMode="auto">
          <a:xfrm>
            <a:off x="2063417" y="2711114"/>
            <a:ext cx="1260249" cy="67202"/>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ea typeface="Calibri" panose="020F0502020204030204" pitchFamily="34" charset="0"/>
                <a:cs typeface="Times New Roman" panose="02020603050405020304" pitchFamily="18" charset="0"/>
              </a:rPr>
              <a:t> </a:t>
            </a:r>
            <a:r>
              <a:rPr lang="en-US" sz="1200" b="1" i="1" dirty="0">
                <a:latin typeface="Times New Roman" panose="02020603050405020304" pitchFamily="18" charset="0"/>
                <a:ea typeface="Toppan Bunkyu Gothic Regular" panose="020B0400000000000000" pitchFamily="34" charset="-128"/>
                <a:cs typeface="Times New Roman" panose="02020603050405020304" pitchFamily="18" charset="0"/>
              </a:rPr>
              <a:t>Searching for the contours of an anomaly</a:t>
            </a:r>
            <a:r>
              <a:rPr lang="en-US" sz="1200" b="1" dirty="0">
                <a:latin typeface="Times New Roman" panose="02020603050405020304" pitchFamily="18" charset="0"/>
                <a:cs typeface="Times New Roman" panose="02020603050405020304" pitchFamily="18" charset="0"/>
              </a:rPr>
              <a:t> </a:t>
            </a:r>
            <a:endParaRPr lang="en-US" sz="1200" b="1" i="1" dirty="0">
              <a:latin typeface="Times New Roman" panose="02020603050405020304" pitchFamily="18" charset="0"/>
              <a:cs typeface="Times New Roman" panose="02020603050405020304" pitchFamily="18" charset="0"/>
            </a:endParaRPr>
          </a:p>
        </p:txBody>
      </p:sp>
      <p:sp>
        <p:nvSpPr>
          <p:cNvPr id="56" name="Text Box 26">
            <a:extLst>
              <a:ext uri="{FF2B5EF4-FFF2-40B4-BE49-F238E27FC236}">
                <a16:creationId xmlns:a16="http://schemas.microsoft.com/office/drawing/2014/main" id="{C31ED855-C48C-DFDB-5B39-0369484BB333}"/>
              </a:ext>
            </a:extLst>
          </p:cNvPr>
          <p:cNvSpPr txBox="1">
            <a:spLocks noChangeArrowheads="1"/>
          </p:cNvSpPr>
          <p:nvPr/>
        </p:nvSpPr>
        <p:spPr bwMode="auto">
          <a:xfrm>
            <a:off x="1588705" y="5803777"/>
            <a:ext cx="2493558" cy="328842"/>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400" b="1" dirty="0">
                <a:latin typeface="Times New Roman" panose="02020603050405020304" pitchFamily="18" charset="0"/>
                <a:cs typeface="Times New Roman" panose="02020603050405020304" pitchFamily="18" charset="0"/>
              </a:rPr>
              <a:t>Phase 1:  Identifying an anomaly</a:t>
            </a:r>
            <a:endParaRPr lang="en-US" sz="1400" dirty="0">
              <a:latin typeface="Arial" panose="020B0604020202020204" pitchFamily="34" charset="0"/>
            </a:endParaRPr>
          </a:p>
        </p:txBody>
      </p:sp>
      <p:sp>
        <p:nvSpPr>
          <p:cNvPr id="57" name="Text Box 26">
            <a:extLst>
              <a:ext uri="{FF2B5EF4-FFF2-40B4-BE49-F238E27FC236}">
                <a16:creationId xmlns:a16="http://schemas.microsoft.com/office/drawing/2014/main" id="{82ED8AC0-B955-1F97-5668-BEA015FF69BD}"/>
              </a:ext>
            </a:extLst>
          </p:cNvPr>
          <p:cNvSpPr txBox="1">
            <a:spLocks noChangeArrowheads="1"/>
          </p:cNvSpPr>
          <p:nvPr/>
        </p:nvSpPr>
        <p:spPr bwMode="auto">
          <a:xfrm>
            <a:off x="4367112" y="5717958"/>
            <a:ext cx="2939076" cy="594279"/>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400" b="1" dirty="0">
                <a:latin typeface="Times New Roman" panose="02020603050405020304" pitchFamily="18" charset="0"/>
                <a:cs typeface="Times New Roman" panose="02020603050405020304" pitchFamily="18" charset="0"/>
              </a:rPr>
              <a:t>Phase 2: Developing empirical explanations and proto-theory </a:t>
            </a:r>
          </a:p>
        </p:txBody>
      </p:sp>
      <p:cxnSp>
        <p:nvCxnSpPr>
          <p:cNvPr id="81" name="Straight Arrow Connector 80">
            <a:extLst>
              <a:ext uri="{FF2B5EF4-FFF2-40B4-BE49-F238E27FC236}">
                <a16:creationId xmlns:a16="http://schemas.microsoft.com/office/drawing/2014/main" id="{2B23C2EC-15BC-B80E-E803-06E4D022B932}"/>
              </a:ext>
            </a:extLst>
          </p:cNvPr>
          <p:cNvCxnSpPr>
            <a:cxnSpLocks/>
          </p:cNvCxnSpPr>
          <p:nvPr/>
        </p:nvCxnSpPr>
        <p:spPr>
          <a:xfrm flipV="1">
            <a:off x="10335984" y="1143539"/>
            <a:ext cx="495359" cy="8346"/>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83" name="Text Box 36">
            <a:extLst>
              <a:ext uri="{FF2B5EF4-FFF2-40B4-BE49-F238E27FC236}">
                <a16:creationId xmlns:a16="http://schemas.microsoft.com/office/drawing/2014/main" id="{227EC898-085C-4D7D-15E9-EA8F14E8F932}"/>
              </a:ext>
            </a:extLst>
          </p:cNvPr>
          <p:cNvSpPr txBox="1">
            <a:spLocks noChangeArrowheads="1"/>
          </p:cNvSpPr>
          <p:nvPr/>
        </p:nvSpPr>
        <p:spPr bwMode="auto">
          <a:xfrm>
            <a:off x="10750925" y="980714"/>
            <a:ext cx="134640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dirty="0">
                <a:latin typeface="Times New Roman" panose="02020603050405020304" pitchFamily="18" charset="0"/>
                <a:cs typeface="Times New Roman" panose="02020603050405020304" pitchFamily="18" charset="0"/>
              </a:rPr>
              <a:t>Empirical moves</a:t>
            </a:r>
          </a:p>
        </p:txBody>
      </p:sp>
      <p:cxnSp>
        <p:nvCxnSpPr>
          <p:cNvPr id="84" name="Straight Arrow Connector 83">
            <a:extLst>
              <a:ext uri="{FF2B5EF4-FFF2-40B4-BE49-F238E27FC236}">
                <a16:creationId xmlns:a16="http://schemas.microsoft.com/office/drawing/2014/main" id="{88860300-0221-84D8-0B8A-644A0769AF96}"/>
              </a:ext>
            </a:extLst>
          </p:cNvPr>
          <p:cNvCxnSpPr>
            <a:cxnSpLocks/>
          </p:cNvCxnSpPr>
          <p:nvPr/>
        </p:nvCxnSpPr>
        <p:spPr>
          <a:xfrm>
            <a:off x="10326026" y="1658826"/>
            <a:ext cx="495359" cy="0"/>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Text Box 36">
            <a:extLst>
              <a:ext uri="{FF2B5EF4-FFF2-40B4-BE49-F238E27FC236}">
                <a16:creationId xmlns:a16="http://schemas.microsoft.com/office/drawing/2014/main" id="{E7555B8E-7CA2-7BBE-04BE-D0F6C8AFA64C}"/>
              </a:ext>
            </a:extLst>
          </p:cNvPr>
          <p:cNvSpPr txBox="1">
            <a:spLocks noChangeArrowheads="1"/>
          </p:cNvSpPr>
          <p:nvPr/>
        </p:nvSpPr>
        <p:spPr bwMode="auto">
          <a:xfrm>
            <a:off x="10783374" y="1502048"/>
            <a:ext cx="134640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dirty="0">
                <a:latin typeface="Times New Roman" panose="02020603050405020304" pitchFamily="18" charset="0"/>
                <a:cs typeface="Times New Roman" panose="02020603050405020304" pitchFamily="18" charset="0"/>
              </a:rPr>
              <a:t>Theorizing moves</a:t>
            </a:r>
          </a:p>
        </p:txBody>
      </p:sp>
      <p:sp>
        <p:nvSpPr>
          <p:cNvPr id="45" name="Arc 44">
            <a:extLst>
              <a:ext uri="{FF2B5EF4-FFF2-40B4-BE49-F238E27FC236}">
                <a16:creationId xmlns:a16="http://schemas.microsoft.com/office/drawing/2014/main" id="{02D3410E-6E11-61A6-4168-9B54DB73445D}"/>
              </a:ext>
            </a:extLst>
          </p:cNvPr>
          <p:cNvSpPr/>
          <p:nvPr/>
        </p:nvSpPr>
        <p:spPr>
          <a:xfrm flipH="1">
            <a:off x="4424662" y="2073734"/>
            <a:ext cx="1174396" cy="2271029"/>
          </a:xfrm>
          <a:prstGeom prst="arc">
            <a:avLst>
              <a:gd name="adj1" fmla="val 16229568"/>
              <a:gd name="adj2" fmla="val 5482198"/>
            </a:avLst>
          </a:prstGeom>
          <a:ln w="19050">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4" name="Text Box 35">
            <a:extLst>
              <a:ext uri="{FF2B5EF4-FFF2-40B4-BE49-F238E27FC236}">
                <a16:creationId xmlns:a16="http://schemas.microsoft.com/office/drawing/2014/main" id="{6233BF74-0547-9CCB-EFCA-64EEA86D56BA}"/>
              </a:ext>
            </a:extLst>
          </p:cNvPr>
          <p:cNvSpPr txBox="1">
            <a:spLocks noChangeArrowheads="1"/>
          </p:cNvSpPr>
          <p:nvPr/>
        </p:nvSpPr>
        <p:spPr bwMode="auto">
          <a:xfrm>
            <a:off x="2171183" y="4093858"/>
            <a:ext cx="1169611" cy="462291"/>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Source Criticism </a:t>
            </a:r>
          </a:p>
        </p:txBody>
      </p:sp>
      <p:sp>
        <p:nvSpPr>
          <p:cNvPr id="18" name="Text Box 36">
            <a:extLst>
              <a:ext uri="{FF2B5EF4-FFF2-40B4-BE49-F238E27FC236}">
                <a16:creationId xmlns:a16="http://schemas.microsoft.com/office/drawing/2014/main" id="{5E1D9DC3-0589-12A3-6ED7-196A259F26B6}"/>
              </a:ext>
            </a:extLst>
          </p:cNvPr>
          <p:cNvSpPr txBox="1">
            <a:spLocks noChangeArrowheads="1"/>
          </p:cNvSpPr>
          <p:nvPr/>
        </p:nvSpPr>
        <p:spPr bwMode="auto">
          <a:xfrm>
            <a:off x="10728943" y="433301"/>
            <a:ext cx="762136"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dirty="0">
                <a:latin typeface="Times New Roman" panose="02020603050405020304" pitchFamily="18" charset="0"/>
                <a:cs typeface="Times New Roman" panose="02020603050405020304" pitchFamily="18" charset="0"/>
              </a:rPr>
              <a:t>Legend</a:t>
            </a:r>
          </a:p>
        </p:txBody>
      </p:sp>
      <p:sp>
        <p:nvSpPr>
          <p:cNvPr id="37" name="TextBox 36">
            <a:extLst>
              <a:ext uri="{FF2B5EF4-FFF2-40B4-BE49-F238E27FC236}">
                <a16:creationId xmlns:a16="http://schemas.microsoft.com/office/drawing/2014/main" id="{1AFA277E-C19B-39FD-790C-2CB10F8CD84B}"/>
              </a:ext>
            </a:extLst>
          </p:cNvPr>
          <p:cNvSpPr txBox="1"/>
          <p:nvPr/>
        </p:nvSpPr>
        <p:spPr>
          <a:xfrm>
            <a:off x="1579948" y="3080481"/>
            <a:ext cx="184731" cy="369332"/>
          </a:xfrm>
          <a:prstGeom prst="rect">
            <a:avLst/>
          </a:prstGeom>
          <a:noFill/>
        </p:spPr>
        <p:txBody>
          <a:bodyPr wrap="none" rtlCol="0">
            <a:spAutoFit/>
          </a:bodyPr>
          <a:lstStyle/>
          <a:p>
            <a:endParaRPr lang="en-US" dirty="0"/>
          </a:p>
        </p:txBody>
      </p:sp>
      <p:sp>
        <p:nvSpPr>
          <p:cNvPr id="6" name="Arc 5">
            <a:extLst>
              <a:ext uri="{FF2B5EF4-FFF2-40B4-BE49-F238E27FC236}">
                <a16:creationId xmlns:a16="http://schemas.microsoft.com/office/drawing/2014/main" id="{7FD759CA-FB53-579E-8E45-011346004DE5}"/>
              </a:ext>
            </a:extLst>
          </p:cNvPr>
          <p:cNvSpPr/>
          <p:nvPr/>
        </p:nvSpPr>
        <p:spPr>
          <a:xfrm rot="21227157" flipH="1">
            <a:off x="8697199" y="2959226"/>
            <a:ext cx="355611" cy="555423"/>
          </a:xfrm>
          <a:prstGeom prst="arc">
            <a:avLst>
              <a:gd name="adj1" fmla="val 16680370"/>
              <a:gd name="adj2" fmla="val 4155046"/>
            </a:avLst>
          </a:prstGeom>
          <a:ln w="19050">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8" name="Arc 7">
            <a:extLst>
              <a:ext uri="{FF2B5EF4-FFF2-40B4-BE49-F238E27FC236}">
                <a16:creationId xmlns:a16="http://schemas.microsoft.com/office/drawing/2014/main" id="{79367DF0-3FDE-B7AE-2D6F-FE318A78B94E}"/>
              </a:ext>
            </a:extLst>
          </p:cNvPr>
          <p:cNvSpPr/>
          <p:nvPr/>
        </p:nvSpPr>
        <p:spPr>
          <a:xfrm rot="10508196" flipH="1">
            <a:off x="8747200" y="2973780"/>
            <a:ext cx="465689" cy="470936"/>
          </a:xfrm>
          <a:prstGeom prst="arc">
            <a:avLst>
              <a:gd name="adj1" fmla="val 16200000"/>
              <a:gd name="adj2" fmla="val 4919850"/>
            </a:avLst>
          </a:prstGeom>
          <a:ln w="1905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 name="Text Box 28">
            <a:extLst>
              <a:ext uri="{FF2B5EF4-FFF2-40B4-BE49-F238E27FC236}">
                <a16:creationId xmlns:a16="http://schemas.microsoft.com/office/drawing/2014/main" id="{B63BBB96-1AC4-C2E5-6F9E-E7B5450AC6A8}"/>
              </a:ext>
            </a:extLst>
          </p:cNvPr>
          <p:cNvSpPr txBox="1">
            <a:spLocks noChangeArrowheads="1"/>
          </p:cNvSpPr>
          <p:nvPr/>
        </p:nvSpPr>
        <p:spPr bwMode="auto">
          <a:xfrm>
            <a:off x="2712887" y="3474390"/>
            <a:ext cx="1408176" cy="622708"/>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Gaining empirical confidence in the anomaly</a:t>
            </a:r>
            <a:endParaRPr lang="en-US" sz="800" b="1" i="1" dirty="0"/>
          </a:p>
        </p:txBody>
      </p:sp>
      <p:sp>
        <p:nvSpPr>
          <p:cNvPr id="39" name="Text Box 35">
            <a:extLst>
              <a:ext uri="{FF2B5EF4-FFF2-40B4-BE49-F238E27FC236}">
                <a16:creationId xmlns:a16="http://schemas.microsoft.com/office/drawing/2014/main" id="{E5488D1E-2A7F-683E-7D46-94FCD361C29D}"/>
              </a:ext>
            </a:extLst>
          </p:cNvPr>
          <p:cNvSpPr txBox="1">
            <a:spLocks noChangeArrowheads="1"/>
          </p:cNvSpPr>
          <p:nvPr/>
        </p:nvSpPr>
        <p:spPr bwMode="auto">
          <a:xfrm>
            <a:off x="6038557" y="2635717"/>
            <a:ext cx="1072064" cy="510727"/>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Refining proto-theory</a:t>
            </a:r>
          </a:p>
        </p:txBody>
      </p:sp>
      <p:sp>
        <p:nvSpPr>
          <p:cNvPr id="22" name="Text Box 26">
            <a:extLst>
              <a:ext uri="{FF2B5EF4-FFF2-40B4-BE49-F238E27FC236}">
                <a16:creationId xmlns:a16="http://schemas.microsoft.com/office/drawing/2014/main" id="{8CC49E3A-E75D-0F83-F7E7-F153B1E506C9}"/>
              </a:ext>
            </a:extLst>
          </p:cNvPr>
          <p:cNvSpPr txBox="1">
            <a:spLocks noChangeArrowheads="1"/>
          </p:cNvSpPr>
          <p:nvPr/>
        </p:nvSpPr>
        <p:spPr bwMode="auto">
          <a:xfrm>
            <a:off x="7468413" y="5712465"/>
            <a:ext cx="2126640" cy="315335"/>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400" b="1" dirty="0">
                <a:latin typeface="Times New Roman" panose="02020603050405020304" pitchFamily="18" charset="0"/>
                <a:cs typeface="Times New Roman" panose="02020603050405020304" pitchFamily="18" charset="0"/>
              </a:rPr>
              <a:t>Phase 3: Substantiating the novel theory</a:t>
            </a:r>
            <a:endParaRPr lang="en-US" sz="1400" dirty="0">
              <a:latin typeface="Arial" panose="020B0604020202020204" pitchFamily="34" charset="0"/>
            </a:endParaRPr>
          </a:p>
        </p:txBody>
      </p:sp>
      <p:cxnSp>
        <p:nvCxnSpPr>
          <p:cNvPr id="51" name="Straight Arrow Connector 50">
            <a:extLst>
              <a:ext uri="{FF2B5EF4-FFF2-40B4-BE49-F238E27FC236}">
                <a16:creationId xmlns:a16="http://schemas.microsoft.com/office/drawing/2014/main" id="{91C70796-6459-DFC3-AAA7-F799A715F6B4}"/>
              </a:ext>
            </a:extLst>
          </p:cNvPr>
          <p:cNvCxnSpPr>
            <a:cxnSpLocks/>
          </p:cNvCxnSpPr>
          <p:nvPr/>
        </p:nvCxnSpPr>
        <p:spPr>
          <a:xfrm flipV="1">
            <a:off x="2593979" y="1414508"/>
            <a:ext cx="175389" cy="3722276"/>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CC7F0ED-6CE9-9FB6-5D5A-443991BF89B0}"/>
              </a:ext>
            </a:extLst>
          </p:cNvPr>
          <p:cNvCxnSpPr>
            <a:cxnSpLocks/>
          </p:cNvCxnSpPr>
          <p:nvPr/>
        </p:nvCxnSpPr>
        <p:spPr>
          <a:xfrm>
            <a:off x="3218688" y="1525222"/>
            <a:ext cx="474481" cy="3248278"/>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8" name="Text Box 57">
            <a:extLst>
              <a:ext uri="{FF2B5EF4-FFF2-40B4-BE49-F238E27FC236}">
                <a16:creationId xmlns:a16="http://schemas.microsoft.com/office/drawing/2014/main" id="{EED0FB42-63FD-480C-F4DB-8C6279D2635A}"/>
              </a:ext>
            </a:extLst>
          </p:cNvPr>
          <p:cNvSpPr txBox="1">
            <a:spLocks noChangeArrowheads="1"/>
          </p:cNvSpPr>
          <p:nvPr/>
        </p:nvSpPr>
        <p:spPr bwMode="auto">
          <a:xfrm>
            <a:off x="4767815" y="2286339"/>
            <a:ext cx="1474222" cy="510727"/>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Theoretical imagination</a:t>
            </a:r>
          </a:p>
        </p:txBody>
      </p:sp>
      <p:sp>
        <p:nvSpPr>
          <p:cNvPr id="72" name="Text Box 35">
            <a:extLst>
              <a:ext uri="{FF2B5EF4-FFF2-40B4-BE49-F238E27FC236}">
                <a16:creationId xmlns:a16="http://schemas.microsoft.com/office/drawing/2014/main" id="{68F7F534-DE89-F69C-02C3-0AF257BCE3A9}"/>
              </a:ext>
            </a:extLst>
          </p:cNvPr>
          <p:cNvSpPr txBox="1">
            <a:spLocks noChangeArrowheads="1"/>
          </p:cNvSpPr>
          <p:nvPr/>
        </p:nvSpPr>
        <p:spPr bwMode="auto">
          <a:xfrm>
            <a:off x="5360213" y="3209248"/>
            <a:ext cx="1474222" cy="536155"/>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Elaborating empirical explanations</a:t>
            </a:r>
          </a:p>
        </p:txBody>
      </p:sp>
      <p:sp>
        <p:nvSpPr>
          <p:cNvPr id="3" name="Text Box 35">
            <a:extLst>
              <a:ext uri="{FF2B5EF4-FFF2-40B4-BE49-F238E27FC236}">
                <a16:creationId xmlns:a16="http://schemas.microsoft.com/office/drawing/2014/main" id="{74ECEAB8-02F9-9D7C-CA82-99925A56E3A3}"/>
              </a:ext>
            </a:extLst>
          </p:cNvPr>
          <p:cNvSpPr txBox="1">
            <a:spLocks noChangeArrowheads="1"/>
          </p:cNvSpPr>
          <p:nvPr/>
        </p:nvSpPr>
        <p:spPr bwMode="auto">
          <a:xfrm>
            <a:off x="8367290" y="3093002"/>
            <a:ext cx="1240186" cy="393076"/>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Obtaining rigor</a:t>
            </a:r>
          </a:p>
        </p:txBody>
      </p:sp>
      <p:sp>
        <p:nvSpPr>
          <p:cNvPr id="10" name="TextBox 9">
            <a:extLst>
              <a:ext uri="{FF2B5EF4-FFF2-40B4-BE49-F238E27FC236}">
                <a16:creationId xmlns:a16="http://schemas.microsoft.com/office/drawing/2014/main" id="{57BBACD6-72B2-3F81-29ED-DA323A7FADAB}"/>
              </a:ext>
            </a:extLst>
          </p:cNvPr>
          <p:cNvSpPr txBox="1"/>
          <p:nvPr/>
        </p:nvSpPr>
        <p:spPr>
          <a:xfrm>
            <a:off x="12849922" y="4293220"/>
            <a:ext cx="184731" cy="369332"/>
          </a:xfrm>
          <a:prstGeom prst="rect">
            <a:avLst/>
          </a:prstGeom>
          <a:noFill/>
        </p:spPr>
        <p:txBody>
          <a:bodyPr wrap="none" rtlCol="0">
            <a:spAutoFit/>
          </a:bodyPr>
          <a:lstStyle/>
          <a:p>
            <a:endParaRPr lang="en-US" dirty="0"/>
          </a:p>
        </p:txBody>
      </p:sp>
      <p:sp>
        <p:nvSpPr>
          <p:cNvPr id="91" name="Text Box 61">
            <a:extLst>
              <a:ext uri="{FF2B5EF4-FFF2-40B4-BE49-F238E27FC236}">
                <a16:creationId xmlns:a16="http://schemas.microsoft.com/office/drawing/2014/main" id="{CFBB4CAC-8D97-C388-1A91-1CE2CE644354}"/>
              </a:ext>
            </a:extLst>
          </p:cNvPr>
          <p:cNvSpPr txBox="1">
            <a:spLocks noChangeArrowheads="1"/>
          </p:cNvSpPr>
          <p:nvPr/>
        </p:nvSpPr>
        <p:spPr bwMode="auto">
          <a:xfrm rot="20594992">
            <a:off x="1921045" y="4985894"/>
            <a:ext cx="2071819"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Identifying an anomalous observation</a:t>
            </a:r>
          </a:p>
        </p:txBody>
      </p:sp>
      <p:sp>
        <p:nvSpPr>
          <p:cNvPr id="85" name="Text Box 61">
            <a:extLst>
              <a:ext uri="{FF2B5EF4-FFF2-40B4-BE49-F238E27FC236}">
                <a16:creationId xmlns:a16="http://schemas.microsoft.com/office/drawing/2014/main" id="{87E618B4-E41E-52BF-AF00-AE9440476837}"/>
              </a:ext>
            </a:extLst>
          </p:cNvPr>
          <p:cNvSpPr txBox="1">
            <a:spLocks noChangeArrowheads="1"/>
          </p:cNvSpPr>
          <p:nvPr/>
        </p:nvSpPr>
        <p:spPr bwMode="auto">
          <a:xfrm rot="20677139">
            <a:off x="4607121" y="4170889"/>
            <a:ext cx="281073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dirty="0">
                <a:latin typeface="Times New Roman" panose="02020603050405020304" pitchFamily="18" charset="0"/>
                <a:cs typeface="Times New Roman" panose="02020603050405020304" pitchFamily="18" charset="0"/>
              </a:rPr>
              <a:t>Developing empirical explanations</a:t>
            </a:r>
          </a:p>
        </p:txBody>
      </p:sp>
      <p:sp>
        <p:nvSpPr>
          <p:cNvPr id="26" name="Trapezoid 25">
            <a:extLst>
              <a:ext uri="{FF2B5EF4-FFF2-40B4-BE49-F238E27FC236}">
                <a16:creationId xmlns:a16="http://schemas.microsoft.com/office/drawing/2014/main" id="{38A343FB-92B5-05EF-84E7-63127C1B3075}"/>
              </a:ext>
            </a:extLst>
          </p:cNvPr>
          <p:cNvSpPr/>
          <p:nvPr/>
        </p:nvSpPr>
        <p:spPr>
          <a:xfrm rot="16200000">
            <a:off x="8234054" y="3276845"/>
            <a:ext cx="817325" cy="1759606"/>
          </a:xfrm>
          <a:prstGeom prst="trapezoid">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Text Box 61">
            <a:extLst>
              <a:ext uri="{FF2B5EF4-FFF2-40B4-BE49-F238E27FC236}">
                <a16:creationId xmlns:a16="http://schemas.microsoft.com/office/drawing/2014/main" id="{B3178532-90D5-58EE-94E4-8A30564E2062}"/>
              </a:ext>
            </a:extLst>
          </p:cNvPr>
          <p:cNvSpPr txBox="1">
            <a:spLocks noChangeArrowheads="1"/>
          </p:cNvSpPr>
          <p:nvPr/>
        </p:nvSpPr>
        <p:spPr bwMode="auto">
          <a:xfrm rot="21193132">
            <a:off x="7586469" y="3494653"/>
            <a:ext cx="2010879" cy="33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dirty="0">
                <a:latin typeface="Times New Roman" panose="02020603050405020304" pitchFamily="18" charset="0"/>
                <a:cs typeface="Times New Roman" panose="02020603050405020304" pitchFamily="18" charset="0"/>
              </a:rPr>
              <a:t>Enhancing the empirical rigor of the novel theory</a:t>
            </a:r>
          </a:p>
        </p:txBody>
      </p:sp>
      <p:sp>
        <p:nvSpPr>
          <p:cNvPr id="20" name="Freeform 19">
            <a:extLst>
              <a:ext uri="{FF2B5EF4-FFF2-40B4-BE49-F238E27FC236}">
                <a16:creationId xmlns:a16="http://schemas.microsoft.com/office/drawing/2014/main" id="{0BED14F3-B7EC-D6EB-CAD8-089E4060C85D}"/>
              </a:ext>
            </a:extLst>
          </p:cNvPr>
          <p:cNvSpPr/>
          <p:nvPr/>
        </p:nvSpPr>
        <p:spPr>
          <a:xfrm>
            <a:off x="1549718" y="781871"/>
            <a:ext cx="8045335" cy="1989969"/>
          </a:xfrm>
          <a:custGeom>
            <a:avLst/>
            <a:gdLst>
              <a:gd name="connsiteX0" fmla="*/ 0 w 7974419"/>
              <a:gd name="connsiteY0" fmla="*/ 0 h 1989969"/>
              <a:gd name="connsiteX1" fmla="*/ 5677786 w 7974419"/>
              <a:gd name="connsiteY1" fmla="*/ 1669311 h 1989969"/>
              <a:gd name="connsiteX2" fmla="*/ 7974419 w 7974419"/>
              <a:gd name="connsiteY2" fmla="*/ 1988288 h 1989969"/>
            </a:gdLst>
            <a:ahLst/>
            <a:cxnLst>
              <a:cxn ang="0">
                <a:pos x="connsiteX0" y="connsiteY0"/>
              </a:cxn>
              <a:cxn ang="0">
                <a:pos x="connsiteX1" y="connsiteY1"/>
              </a:cxn>
              <a:cxn ang="0">
                <a:pos x="connsiteX2" y="connsiteY2"/>
              </a:cxn>
            </a:cxnLst>
            <a:rect l="l" t="t" r="r" b="b"/>
            <a:pathLst>
              <a:path w="7974419" h="1989969">
                <a:moveTo>
                  <a:pt x="0" y="0"/>
                </a:moveTo>
                <a:cubicBezTo>
                  <a:pt x="2174358" y="668965"/>
                  <a:pt x="4348716" y="1337930"/>
                  <a:pt x="5677786" y="1669311"/>
                </a:cubicBezTo>
                <a:cubicBezTo>
                  <a:pt x="7006856" y="2000692"/>
                  <a:pt x="7490637" y="1994490"/>
                  <a:pt x="7974419" y="1988288"/>
                </a:cubicBezTo>
              </a:path>
            </a:pathLst>
          </a:custGeom>
          <a:noFill/>
          <a:ln w="381000">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A2560BB5-39F9-B966-DC08-EEF34738CF0B}"/>
              </a:ext>
            </a:extLst>
          </p:cNvPr>
          <p:cNvSpPr txBox="1"/>
          <p:nvPr/>
        </p:nvSpPr>
        <p:spPr>
          <a:xfrm rot="859405">
            <a:off x="4704219" y="1858853"/>
            <a:ext cx="2058190" cy="276999"/>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Proto-theory</a:t>
            </a:r>
          </a:p>
        </p:txBody>
      </p:sp>
      <p:sp>
        <p:nvSpPr>
          <p:cNvPr id="2" name="TextBox 1">
            <a:extLst>
              <a:ext uri="{FF2B5EF4-FFF2-40B4-BE49-F238E27FC236}">
                <a16:creationId xmlns:a16="http://schemas.microsoft.com/office/drawing/2014/main" id="{0BE81D18-EC20-E4E0-6285-4637A5A4E6EC}"/>
              </a:ext>
            </a:extLst>
          </p:cNvPr>
          <p:cNvSpPr txBox="1"/>
          <p:nvPr/>
        </p:nvSpPr>
        <p:spPr>
          <a:xfrm>
            <a:off x="8159056" y="2573601"/>
            <a:ext cx="1246766" cy="276358"/>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Novel Theory</a:t>
            </a:r>
          </a:p>
        </p:txBody>
      </p:sp>
      <p:sp>
        <p:nvSpPr>
          <p:cNvPr id="35" name="Arc 34">
            <a:extLst>
              <a:ext uri="{FF2B5EF4-FFF2-40B4-BE49-F238E27FC236}">
                <a16:creationId xmlns:a16="http://schemas.microsoft.com/office/drawing/2014/main" id="{DE819ED2-4695-C45A-7E3B-31AECFAA93E4}"/>
              </a:ext>
            </a:extLst>
          </p:cNvPr>
          <p:cNvSpPr/>
          <p:nvPr/>
        </p:nvSpPr>
        <p:spPr>
          <a:xfrm rot="10508196" flipH="1">
            <a:off x="7043575" y="2713507"/>
            <a:ext cx="611933" cy="1006922"/>
          </a:xfrm>
          <a:prstGeom prst="arc">
            <a:avLst>
              <a:gd name="adj1" fmla="val 16200000"/>
              <a:gd name="adj2" fmla="val 5299307"/>
            </a:avLst>
          </a:prstGeom>
          <a:ln w="1905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6" name="Arc 35">
            <a:extLst>
              <a:ext uri="{FF2B5EF4-FFF2-40B4-BE49-F238E27FC236}">
                <a16:creationId xmlns:a16="http://schemas.microsoft.com/office/drawing/2014/main" id="{987A155E-1422-4E14-C0B4-262A71048754}"/>
              </a:ext>
            </a:extLst>
          </p:cNvPr>
          <p:cNvSpPr/>
          <p:nvPr/>
        </p:nvSpPr>
        <p:spPr>
          <a:xfrm rot="21227157" flipH="1">
            <a:off x="6966700" y="2646238"/>
            <a:ext cx="719203" cy="1095105"/>
          </a:xfrm>
          <a:prstGeom prst="arc">
            <a:avLst>
              <a:gd name="adj1" fmla="val 16680370"/>
              <a:gd name="adj2" fmla="val 4765058"/>
            </a:avLst>
          </a:prstGeom>
          <a:ln w="19050">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 name="Rectangle 4">
            <a:extLst>
              <a:ext uri="{FF2B5EF4-FFF2-40B4-BE49-F238E27FC236}">
                <a16:creationId xmlns:a16="http://schemas.microsoft.com/office/drawing/2014/main" id="{6447748D-87F4-95D1-D6BC-DE3D64661891}"/>
              </a:ext>
            </a:extLst>
          </p:cNvPr>
          <p:cNvSpPr/>
          <p:nvPr/>
        </p:nvSpPr>
        <p:spPr>
          <a:xfrm>
            <a:off x="1261915" y="530209"/>
            <a:ext cx="394019" cy="745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Box 22">
            <a:extLst>
              <a:ext uri="{FF2B5EF4-FFF2-40B4-BE49-F238E27FC236}">
                <a16:creationId xmlns:a16="http://schemas.microsoft.com/office/drawing/2014/main" id="{F7C9B3C0-AEA2-29B1-636F-4C723E1ABC33}"/>
              </a:ext>
            </a:extLst>
          </p:cNvPr>
          <p:cNvSpPr txBox="1">
            <a:spLocks noChangeArrowheads="1"/>
          </p:cNvSpPr>
          <p:nvPr/>
        </p:nvSpPr>
        <p:spPr bwMode="auto">
          <a:xfrm>
            <a:off x="550457" y="588599"/>
            <a:ext cx="982663" cy="349250"/>
          </a:xfrm>
          <a:prstGeom prst="rect">
            <a:avLst/>
          </a:prstGeom>
          <a:noFill/>
          <a:ln>
            <a:noFill/>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Theory building</a:t>
            </a:r>
            <a:endParaRPr lang="en-US" sz="1400" dirty="0">
              <a:latin typeface="Arial" panose="020B0604020202020204" pitchFamily="34" charset="0"/>
            </a:endParaRPr>
          </a:p>
        </p:txBody>
      </p:sp>
      <p:sp>
        <p:nvSpPr>
          <p:cNvPr id="12" name="Rectangle 11">
            <a:extLst>
              <a:ext uri="{FF2B5EF4-FFF2-40B4-BE49-F238E27FC236}">
                <a16:creationId xmlns:a16="http://schemas.microsoft.com/office/drawing/2014/main" id="{5FAE0BC3-748B-7B35-E7A4-E046C0CDA76D}"/>
              </a:ext>
            </a:extLst>
          </p:cNvPr>
          <p:cNvSpPr/>
          <p:nvPr/>
        </p:nvSpPr>
        <p:spPr>
          <a:xfrm>
            <a:off x="1256261" y="5245376"/>
            <a:ext cx="394019" cy="745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Box 26">
            <a:extLst>
              <a:ext uri="{FF2B5EF4-FFF2-40B4-BE49-F238E27FC236}">
                <a16:creationId xmlns:a16="http://schemas.microsoft.com/office/drawing/2014/main" id="{53083DB4-7EC8-CA81-6401-4ECBE15E92B7}"/>
              </a:ext>
            </a:extLst>
          </p:cNvPr>
          <p:cNvSpPr txBox="1">
            <a:spLocks noChangeArrowheads="1"/>
          </p:cNvSpPr>
          <p:nvPr/>
        </p:nvSpPr>
        <p:spPr bwMode="auto">
          <a:xfrm>
            <a:off x="279243" y="5431576"/>
            <a:ext cx="1467387" cy="442912"/>
          </a:xfrm>
          <a:prstGeom prst="rect">
            <a:avLst/>
          </a:prstGeom>
          <a:noFill/>
          <a:ln>
            <a:noFill/>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sz="1400" b="1" dirty="0">
                <a:latin typeface="Times New Roman" panose="02020603050405020304" pitchFamily="18" charset="0"/>
                <a:cs typeface="Times New Roman" panose="02020603050405020304" pitchFamily="18" charset="0"/>
              </a:rPr>
              <a:t>Developing empirical explanations</a:t>
            </a:r>
          </a:p>
        </p:txBody>
      </p:sp>
      <p:sp>
        <p:nvSpPr>
          <p:cNvPr id="41" name="Text Box 35">
            <a:extLst>
              <a:ext uri="{FF2B5EF4-FFF2-40B4-BE49-F238E27FC236}">
                <a16:creationId xmlns:a16="http://schemas.microsoft.com/office/drawing/2014/main" id="{39AA428C-3F20-1019-2D30-486B3DB07748}"/>
              </a:ext>
            </a:extLst>
          </p:cNvPr>
          <p:cNvSpPr txBox="1">
            <a:spLocks noChangeArrowheads="1"/>
          </p:cNvSpPr>
          <p:nvPr/>
        </p:nvSpPr>
        <p:spPr bwMode="auto">
          <a:xfrm>
            <a:off x="7355214" y="1542475"/>
            <a:ext cx="1240186" cy="393076"/>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Relating to existing theory</a:t>
            </a:r>
          </a:p>
        </p:txBody>
      </p:sp>
      <p:sp>
        <p:nvSpPr>
          <p:cNvPr id="43" name="Arc 42">
            <a:extLst>
              <a:ext uri="{FF2B5EF4-FFF2-40B4-BE49-F238E27FC236}">
                <a16:creationId xmlns:a16="http://schemas.microsoft.com/office/drawing/2014/main" id="{64C476DA-EA59-3D1F-7B0B-15D86329814D}"/>
              </a:ext>
            </a:extLst>
          </p:cNvPr>
          <p:cNvSpPr/>
          <p:nvPr/>
        </p:nvSpPr>
        <p:spPr>
          <a:xfrm rot="10508196" flipH="1">
            <a:off x="7803479" y="973103"/>
            <a:ext cx="382002" cy="1470239"/>
          </a:xfrm>
          <a:prstGeom prst="arc">
            <a:avLst>
              <a:gd name="adj1" fmla="val 16200000"/>
              <a:gd name="adj2" fmla="val 4919850"/>
            </a:avLst>
          </a:prstGeom>
          <a:ln w="1905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6" name="Arc 45">
            <a:extLst>
              <a:ext uri="{FF2B5EF4-FFF2-40B4-BE49-F238E27FC236}">
                <a16:creationId xmlns:a16="http://schemas.microsoft.com/office/drawing/2014/main" id="{A64474D4-1746-3BBC-B427-76E2FED45DDB}"/>
              </a:ext>
            </a:extLst>
          </p:cNvPr>
          <p:cNvSpPr/>
          <p:nvPr/>
        </p:nvSpPr>
        <p:spPr>
          <a:xfrm rot="21227157" flipH="1">
            <a:off x="7695271" y="974799"/>
            <a:ext cx="639087" cy="1577222"/>
          </a:xfrm>
          <a:prstGeom prst="arc">
            <a:avLst>
              <a:gd name="adj1" fmla="val 16680370"/>
              <a:gd name="adj2" fmla="val 4155046"/>
            </a:avLst>
          </a:prstGeom>
          <a:ln w="19050">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90" name="Arc 89">
            <a:extLst>
              <a:ext uri="{FF2B5EF4-FFF2-40B4-BE49-F238E27FC236}">
                <a16:creationId xmlns:a16="http://schemas.microsoft.com/office/drawing/2014/main" id="{D7FEB5EF-5535-76E0-4CD0-9CFD23088C88}"/>
              </a:ext>
            </a:extLst>
          </p:cNvPr>
          <p:cNvSpPr/>
          <p:nvPr/>
        </p:nvSpPr>
        <p:spPr>
          <a:xfrm rot="10800000" flipH="1">
            <a:off x="6053304" y="2504175"/>
            <a:ext cx="615182" cy="1481491"/>
          </a:xfrm>
          <a:prstGeom prst="arc">
            <a:avLst>
              <a:gd name="adj1" fmla="val 16200000"/>
              <a:gd name="adj2" fmla="val 5377747"/>
            </a:avLst>
          </a:prstGeom>
          <a:ln w="1905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B9B68319-B828-0CC9-05BB-3D473A6930F5}"/>
              </a:ext>
            </a:extLst>
          </p:cNvPr>
          <p:cNvSpPr/>
          <p:nvPr/>
        </p:nvSpPr>
        <p:spPr>
          <a:xfrm>
            <a:off x="1659536" y="604527"/>
            <a:ext cx="7947940" cy="39539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C73C4E6-61C7-4437-91F9-90432AE7ABEE}"/>
              </a:ext>
            </a:extLst>
          </p:cNvPr>
          <p:cNvSpPr txBox="1"/>
          <p:nvPr/>
        </p:nvSpPr>
        <p:spPr>
          <a:xfrm>
            <a:off x="2240685" y="644272"/>
            <a:ext cx="1350607" cy="276999"/>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Existing Theories </a:t>
            </a:r>
          </a:p>
        </p:txBody>
      </p:sp>
      <p:sp>
        <p:nvSpPr>
          <p:cNvPr id="13" name="Arc 12">
            <a:extLst>
              <a:ext uri="{FF2B5EF4-FFF2-40B4-BE49-F238E27FC236}">
                <a16:creationId xmlns:a16="http://schemas.microsoft.com/office/drawing/2014/main" id="{AEE80A66-431E-BEB5-F9C7-021F1A919E1E}"/>
              </a:ext>
            </a:extLst>
          </p:cNvPr>
          <p:cNvSpPr/>
          <p:nvPr/>
        </p:nvSpPr>
        <p:spPr>
          <a:xfrm flipH="1">
            <a:off x="5781431" y="2398595"/>
            <a:ext cx="804213" cy="1574614"/>
          </a:xfrm>
          <a:prstGeom prst="arc">
            <a:avLst>
              <a:gd name="adj1" fmla="val 15977209"/>
              <a:gd name="adj2" fmla="val 5482198"/>
            </a:avLst>
          </a:prstGeom>
          <a:ln w="19050">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6" name="Arc 15">
            <a:extLst>
              <a:ext uri="{FF2B5EF4-FFF2-40B4-BE49-F238E27FC236}">
                <a16:creationId xmlns:a16="http://schemas.microsoft.com/office/drawing/2014/main" id="{1373CA83-F20A-66B0-6C89-A79F5DE24F6C}"/>
              </a:ext>
            </a:extLst>
          </p:cNvPr>
          <p:cNvSpPr/>
          <p:nvPr/>
        </p:nvSpPr>
        <p:spPr>
          <a:xfrm rot="10800000" flipH="1">
            <a:off x="4644135" y="2116774"/>
            <a:ext cx="1018194" cy="2208228"/>
          </a:xfrm>
          <a:prstGeom prst="arc">
            <a:avLst>
              <a:gd name="adj1" fmla="val 16200000"/>
              <a:gd name="adj2" fmla="val 5719619"/>
            </a:avLst>
          </a:prstGeom>
          <a:ln w="1905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Text Box 57">
            <a:extLst>
              <a:ext uri="{FF2B5EF4-FFF2-40B4-BE49-F238E27FC236}">
                <a16:creationId xmlns:a16="http://schemas.microsoft.com/office/drawing/2014/main" id="{CCAFEE57-EC3A-6398-DEAB-85694CAE0E06}"/>
              </a:ext>
            </a:extLst>
          </p:cNvPr>
          <p:cNvSpPr txBox="1">
            <a:spLocks noChangeArrowheads="1"/>
          </p:cNvSpPr>
          <p:nvPr/>
        </p:nvSpPr>
        <p:spPr bwMode="auto">
          <a:xfrm>
            <a:off x="3714352" y="2594622"/>
            <a:ext cx="1477240" cy="561916"/>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Sampling and searching for explanatory cues</a:t>
            </a:r>
          </a:p>
        </p:txBody>
      </p:sp>
      <p:sp>
        <p:nvSpPr>
          <p:cNvPr id="62" name="Text Box 35">
            <a:extLst>
              <a:ext uri="{FF2B5EF4-FFF2-40B4-BE49-F238E27FC236}">
                <a16:creationId xmlns:a16="http://schemas.microsoft.com/office/drawing/2014/main" id="{90E8FCA3-0888-3438-9892-D9BD904FB6B5}"/>
              </a:ext>
            </a:extLst>
          </p:cNvPr>
          <p:cNvSpPr txBox="1">
            <a:spLocks noChangeArrowheads="1"/>
          </p:cNvSpPr>
          <p:nvPr/>
        </p:nvSpPr>
        <p:spPr bwMode="auto">
          <a:xfrm>
            <a:off x="6742925" y="2881981"/>
            <a:ext cx="1189370" cy="418706"/>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Reaching quasi- convergence</a:t>
            </a:r>
          </a:p>
        </p:txBody>
      </p:sp>
    </p:spTree>
    <p:extLst>
      <p:ext uri="{BB962C8B-B14F-4D97-AF65-F5344CB8AC3E}">
        <p14:creationId xmlns:p14="http://schemas.microsoft.com/office/powerpoint/2010/main" val="1001347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4F718-04FA-12F2-F388-C093536169CC}"/>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06356795-D9DF-22E5-8744-5DAAFA8AEB79}"/>
              </a:ext>
            </a:extLst>
          </p:cNvPr>
          <p:cNvSpPr/>
          <p:nvPr/>
        </p:nvSpPr>
        <p:spPr>
          <a:xfrm>
            <a:off x="7591830" y="550686"/>
            <a:ext cx="2015647" cy="573383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984D9794-7F8F-AD12-2193-D44C9272336B}"/>
              </a:ext>
            </a:extLst>
          </p:cNvPr>
          <p:cNvSpPr/>
          <p:nvPr/>
        </p:nvSpPr>
        <p:spPr>
          <a:xfrm>
            <a:off x="1687833" y="550686"/>
            <a:ext cx="2395223" cy="573383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Freeform 27">
            <a:extLst>
              <a:ext uri="{FF2B5EF4-FFF2-40B4-BE49-F238E27FC236}">
                <a16:creationId xmlns:a16="http://schemas.microsoft.com/office/drawing/2014/main" id="{0FCCAA71-35C3-7A03-878C-A2B8FE109447}"/>
              </a:ext>
            </a:extLst>
          </p:cNvPr>
          <p:cNvSpPr/>
          <p:nvPr/>
        </p:nvSpPr>
        <p:spPr>
          <a:xfrm flipV="1">
            <a:off x="1533121" y="3637844"/>
            <a:ext cx="8077072" cy="1989969"/>
          </a:xfrm>
          <a:custGeom>
            <a:avLst/>
            <a:gdLst>
              <a:gd name="connsiteX0" fmla="*/ 0 w 7974419"/>
              <a:gd name="connsiteY0" fmla="*/ 0 h 1989969"/>
              <a:gd name="connsiteX1" fmla="*/ 5677786 w 7974419"/>
              <a:gd name="connsiteY1" fmla="*/ 1669311 h 1989969"/>
              <a:gd name="connsiteX2" fmla="*/ 7974419 w 7974419"/>
              <a:gd name="connsiteY2" fmla="*/ 1988288 h 1989969"/>
            </a:gdLst>
            <a:ahLst/>
            <a:cxnLst>
              <a:cxn ang="0">
                <a:pos x="connsiteX0" y="connsiteY0"/>
              </a:cxn>
              <a:cxn ang="0">
                <a:pos x="connsiteX1" y="connsiteY1"/>
              </a:cxn>
              <a:cxn ang="0">
                <a:pos x="connsiteX2" y="connsiteY2"/>
              </a:cxn>
            </a:cxnLst>
            <a:rect l="l" t="t" r="r" b="b"/>
            <a:pathLst>
              <a:path w="7974419" h="1989969">
                <a:moveTo>
                  <a:pt x="0" y="0"/>
                </a:moveTo>
                <a:cubicBezTo>
                  <a:pt x="2174358" y="668965"/>
                  <a:pt x="4348716" y="1337930"/>
                  <a:pt x="5677786" y="1669311"/>
                </a:cubicBezTo>
                <a:cubicBezTo>
                  <a:pt x="7006856" y="2000692"/>
                  <a:pt x="7490637" y="1994490"/>
                  <a:pt x="7974419" y="1988288"/>
                </a:cubicBezTo>
              </a:path>
            </a:pathLst>
          </a:custGeom>
          <a:noFill/>
          <a:ln w="381000">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0D61D792-872D-4EA2-CAA7-E8025B11A5C2}"/>
              </a:ext>
            </a:extLst>
          </p:cNvPr>
          <p:cNvSpPr/>
          <p:nvPr/>
        </p:nvSpPr>
        <p:spPr>
          <a:xfrm>
            <a:off x="10160328" y="417000"/>
            <a:ext cx="1896395" cy="1449261"/>
          </a:xfrm>
          <a:prstGeom prst="roundRect">
            <a:avLst/>
          </a:prstGeom>
          <a:no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4" name="Straight Arrow Connector 23">
            <a:extLst>
              <a:ext uri="{FF2B5EF4-FFF2-40B4-BE49-F238E27FC236}">
                <a16:creationId xmlns:a16="http://schemas.microsoft.com/office/drawing/2014/main" id="{21E15730-0C98-AFA5-8300-A872B32B5AEF}"/>
              </a:ext>
            </a:extLst>
          </p:cNvPr>
          <p:cNvCxnSpPr>
            <a:cxnSpLocks/>
          </p:cNvCxnSpPr>
          <p:nvPr/>
        </p:nvCxnSpPr>
        <p:spPr>
          <a:xfrm>
            <a:off x="1861179" y="662629"/>
            <a:ext cx="397852" cy="4494802"/>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Text Box 61">
            <a:extLst>
              <a:ext uri="{FF2B5EF4-FFF2-40B4-BE49-F238E27FC236}">
                <a16:creationId xmlns:a16="http://schemas.microsoft.com/office/drawing/2014/main" id="{7B59659B-655A-07A7-98A3-03225C49E110}"/>
              </a:ext>
            </a:extLst>
          </p:cNvPr>
          <p:cNvSpPr txBox="1">
            <a:spLocks noChangeArrowheads="1"/>
          </p:cNvSpPr>
          <p:nvPr/>
        </p:nvSpPr>
        <p:spPr bwMode="auto">
          <a:xfrm>
            <a:off x="1533120" y="1605005"/>
            <a:ext cx="1009294" cy="965584"/>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1200" b="1" i="1" dirty="0">
              <a:latin typeface="Times New Roman" panose="02020603050405020304" pitchFamily="18"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sz="1200" b="1" i="1" dirty="0">
                <a:latin typeface="Times New Roman" panose="02020603050405020304" pitchFamily="18" charset="0"/>
                <a:ea typeface="Calibri" panose="020F0502020204030204" pitchFamily="34" charset="0"/>
                <a:cs typeface="Times New Roman" panose="02020603050405020304" pitchFamily="18" charset="0"/>
              </a:rPr>
              <a:t>Sampling on a hunch </a:t>
            </a:r>
          </a:p>
          <a:p>
            <a:pPr algn="ctr" eaLnBrk="0" fontAlgn="base" hangingPunct="0">
              <a:spcBef>
                <a:spcPct val="0"/>
              </a:spcBef>
              <a:spcAft>
                <a:spcPct val="0"/>
              </a:spcAft>
            </a:pPr>
            <a:endParaRPr lang="en-US" sz="1200"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Text Box 57">
            <a:extLst>
              <a:ext uri="{FF2B5EF4-FFF2-40B4-BE49-F238E27FC236}">
                <a16:creationId xmlns:a16="http://schemas.microsoft.com/office/drawing/2014/main" id="{664C88F2-D985-702C-DCEB-D26E48F962D3}"/>
              </a:ext>
            </a:extLst>
          </p:cNvPr>
          <p:cNvSpPr txBox="1">
            <a:spLocks noChangeArrowheads="1"/>
          </p:cNvSpPr>
          <p:nvPr/>
        </p:nvSpPr>
        <p:spPr bwMode="auto">
          <a:xfrm>
            <a:off x="2063417" y="2711114"/>
            <a:ext cx="1260249" cy="67202"/>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ea typeface="Calibri" panose="020F0502020204030204" pitchFamily="34" charset="0"/>
                <a:cs typeface="Times New Roman" panose="02020603050405020304" pitchFamily="18" charset="0"/>
              </a:rPr>
              <a:t> </a:t>
            </a:r>
            <a:r>
              <a:rPr lang="en-US" sz="1200" b="1" i="1" dirty="0">
                <a:latin typeface="Times New Roman" panose="02020603050405020304" pitchFamily="18" charset="0"/>
                <a:ea typeface="Toppan Bunkyu Gothic Regular" panose="020B0400000000000000" pitchFamily="34" charset="-128"/>
                <a:cs typeface="Times New Roman" panose="02020603050405020304" pitchFamily="18" charset="0"/>
              </a:rPr>
              <a:t>Searching for the contours of an anomaly</a:t>
            </a:r>
            <a:r>
              <a:rPr lang="en-US" sz="1200" b="1" dirty="0">
                <a:latin typeface="Times New Roman" panose="02020603050405020304" pitchFamily="18" charset="0"/>
                <a:cs typeface="Times New Roman" panose="02020603050405020304" pitchFamily="18" charset="0"/>
              </a:rPr>
              <a:t> </a:t>
            </a:r>
            <a:endParaRPr lang="en-US" sz="1200" b="1" i="1" dirty="0">
              <a:latin typeface="Times New Roman" panose="02020603050405020304" pitchFamily="18" charset="0"/>
              <a:cs typeface="Times New Roman" panose="02020603050405020304" pitchFamily="18" charset="0"/>
            </a:endParaRPr>
          </a:p>
        </p:txBody>
      </p:sp>
      <p:sp>
        <p:nvSpPr>
          <p:cNvPr id="56" name="Text Box 26">
            <a:extLst>
              <a:ext uri="{FF2B5EF4-FFF2-40B4-BE49-F238E27FC236}">
                <a16:creationId xmlns:a16="http://schemas.microsoft.com/office/drawing/2014/main" id="{344CD37C-CCC3-61F6-CB37-D49920FB174E}"/>
              </a:ext>
            </a:extLst>
          </p:cNvPr>
          <p:cNvSpPr txBox="1">
            <a:spLocks noChangeArrowheads="1"/>
          </p:cNvSpPr>
          <p:nvPr/>
        </p:nvSpPr>
        <p:spPr bwMode="auto">
          <a:xfrm>
            <a:off x="1588705" y="5803777"/>
            <a:ext cx="2493558" cy="328842"/>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400" b="1" dirty="0">
                <a:latin typeface="Times New Roman" panose="02020603050405020304" pitchFamily="18" charset="0"/>
                <a:cs typeface="Times New Roman" panose="02020603050405020304" pitchFamily="18" charset="0"/>
              </a:rPr>
              <a:t>Phase 1:  Identifying an anomaly</a:t>
            </a:r>
            <a:endParaRPr lang="en-US" sz="1400" dirty="0">
              <a:latin typeface="Arial" panose="020B0604020202020204" pitchFamily="34" charset="0"/>
            </a:endParaRPr>
          </a:p>
        </p:txBody>
      </p:sp>
      <p:sp>
        <p:nvSpPr>
          <p:cNvPr id="57" name="Text Box 26">
            <a:extLst>
              <a:ext uri="{FF2B5EF4-FFF2-40B4-BE49-F238E27FC236}">
                <a16:creationId xmlns:a16="http://schemas.microsoft.com/office/drawing/2014/main" id="{ED997355-DBA2-4CC5-E374-C61EA7F10BF3}"/>
              </a:ext>
            </a:extLst>
          </p:cNvPr>
          <p:cNvSpPr txBox="1">
            <a:spLocks noChangeArrowheads="1"/>
          </p:cNvSpPr>
          <p:nvPr/>
        </p:nvSpPr>
        <p:spPr bwMode="auto">
          <a:xfrm>
            <a:off x="4367112" y="5717958"/>
            <a:ext cx="2939076" cy="594279"/>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400" b="1" dirty="0">
                <a:latin typeface="Times New Roman" panose="02020603050405020304" pitchFamily="18" charset="0"/>
                <a:cs typeface="Times New Roman" panose="02020603050405020304" pitchFamily="18" charset="0"/>
              </a:rPr>
              <a:t>Phase 2: Developing empirical explanations and proto-theory </a:t>
            </a:r>
          </a:p>
        </p:txBody>
      </p:sp>
      <p:cxnSp>
        <p:nvCxnSpPr>
          <p:cNvPr id="81" name="Straight Arrow Connector 80">
            <a:extLst>
              <a:ext uri="{FF2B5EF4-FFF2-40B4-BE49-F238E27FC236}">
                <a16:creationId xmlns:a16="http://schemas.microsoft.com/office/drawing/2014/main" id="{551C6D38-ADAE-0B09-3BEC-7EB0DB758B1D}"/>
              </a:ext>
            </a:extLst>
          </p:cNvPr>
          <p:cNvCxnSpPr>
            <a:cxnSpLocks/>
          </p:cNvCxnSpPr>
          <p:nvPr/>
        </p:nvCxnSpPr>
        <p:spPr>
          <a:xfrm flipV="1">
            <a:off x="10335984" y="1143539"/>
            <a:ext cx="495359" cy="8346"/>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83" name="Text Box 36">
            <a:extLst>
              <a:ext uri="{FF2B5EF4-FFF2-40B4-BE49-F238E27FC236}">
                <a16:creationId xmlns:a16="http://schemas.microsoft.com/office/drawing/2014/main" id="{09657B8D-1D9B-E80F-A351-D6565D32D892}"/>
              </a:ext>
            </a:extLst>
          </p:cNvPr>
          <p:cNvSpPr txBox="1">
            <a:spLocks noChangeArrowheads="1"/>
          </p:cNvSpPr>
          <p:nvPr/>
        </p:nvSpPr>
        <p:spPr bwMode="auto">
          <a:xfrm>
            <a:off x="10750925" y="980714"/>
            <a:ext cx="134640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dirty="0">
                <a:latin typeface="Times New Roman" panose="02020603050405020304" pitchFamily="18" charset="0"/>
                <a:cs typeface="Times New Roman" panose="02020603050405020304" pitchFamily="18" charset="0"/>
              </a:rPr>
              <a:t>Empirical moves</a:t>
            </a:r>
          </a:p>
        </p:txBody>
      </p:sp>
      <p:cxnSp>
        <p:nvCxnSpPr>
          <p:cNvPr id="84" name="Straight Arrow Connector 83">
            <a:extLst>
              <a:ext uri="{FF2B5EF4-FFF2-40B4-BE49-F238E27FC236}">
                <a16:creationId xmlns:a16="http://schemas.microsoft.com/office/drawing/2014/main" id="{EC00848C-EF2C-79CD-234E-89EBA523FC2E}"/>
              </a:ext>
            </a:extLst>
          </p:cNvPr>
          <p:cNvCxnSpPr>
            <a:cxnSpLocks/>
          </p:cNvCxnSpPr>
          <p:nvPr/>
        </p:nvCxnSpPr>
        <p:spPr>
          <a:xfrm>
            <a:off x="10326026" y="1658826"/>
            <a:ext cx="495359" cy="0"/>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Text Box 36">
            <a:extLst>
              <a:ext uri="{FF2B5EF4-FFF2-40B4-BE49-F238E27FC236}">
                <a16:creationId xmlns:a16="http://schemas.microsoft.com/office/drawing/2014/main" id="{495B4311-074D-FFD1-F71E-DFD1FD5AD081}"/>
              </a:ext>
            </a:extLst>
          </p:cNvPr>
          <p:cNvSpPr txBox="1">
            <a:spLocks noChangeArrowheads="1"/>
          </p:cNvSpPr>
          <p:nvPr/>
        </p:nvSpPr>
        <p:spPr bwMode="auto">
          <a:xfrm>
            <a:off x="10783374" y="1502048"/>
            <a:ext cx="134640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dirty="0">
                <a:latin typeface="Times New Roman" panose="02020603050405020304" pitchFamily="18" charset="0"/>
                <a:cs typeface="Times New Roman" panose="02020603050405020304" pitchFamily="18" charset="0"/>
              </a:rPr>
              <a:t>Theorizing moves</a:t>
            </a:r>
          </a:p>
        </p:txBody>
      </p:sp>
      <p:sp>
        <p:nvSpPr>
          <p:cNvPr id="4" name="Text Box 35">
            <a:extLst>
              <a:ext uri="{FF2B5EF4-FFF2-40B4-BE49-F238E27FC236}">
                <a16:creationId xmlns:a16="http://schemas.microsoft.com/office/drawing/2014/main" id="{DF86740C-B8FE-8F82-9222-6612918D4E2A}"/>
              </a:ext>
            </a:extLst>
          </p:cNvPr>
          <p:cNvSpPr txBox="1">
            <a:spLocks noChangeArrowheads="1"/>
          </p:cNvSpPr>
          <p:nvPr/>
        </p:nvSpPr>
        <p:spPr bwMode="auto">
          <a:xfrm>
            <a:off x="2171183" y="4093858"/>
            <a:ext cx="1169611" cy="462291"/>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Source Criticism </a:t>
            </a:r>
          </a:p>
        </p:txBody>
      </p:sp>
      <p:sp>
        <p:nvSpPr>
          <p:cNvPr id="18" name="Text Box 36">
            <a:extLst>
              <a:ext uri="{FF2B5EF4-FFF2-40B4-BE49-F238E27FC236}">
                <a16:creationId xmlns:a16="http://schemas.microsoft.com/office/drawing/2014/main" id="{E28A0B38-8407-4591-ACBD-B8974A8F1B62}"/>
              </a:ext>
            </a:extLst>
          </p:cNvPr>
          <p:cNvSpPr txBox="1">
            <a:spLocks noChangeArrowheads="1"/>
          </p:cNvSpPr>
          <p:nvPr/>
        </p:nvSpPr>
        <p:spPr bwMode="auto">
          <a:xfrm>
            <a:off x="10728943" y="433301"/>
            <a:ext cx="762136"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dirty="0">
                <a:latin typeface="Times New Roman" panose="02020603050405020304" pitchFamily="18" charset="0"/>
                <a:cs typeface="Times New Roman" panose="02020603050405020304" pitchFamily="18" charset="0"/>
              </a:rPr>
              <a:t>Legend</a:t>
            </a:r>
          </a:p>
        </p:txBody>
      </p:sp>
      <p:sp>
        <p:nvSpPr>
          <p:cNvPr id="37" name="TextBox 36">
            <a:extLst>
              <a:ext uri="{FF2B5EF4-FFF2-40B4-BE49-F238E27FC236}">
                <a16:creationId xmlns:a16="http://schemas.microsoft.com/office/drawing/2014/main" id="{498EDF26-E6C0-9C9B-29AA-6ADAEBB18BC6}"/>
              </a:ext>
            </a:extLst>
          </p:cNvPr>
          <p:cNvSpPr txBox="1"/>
          <p:nvPr/>
        </p:nvSpPr>
        <p:spPr>
          <a:xfrm>
            <a:off x="1579948" y="3080481"/>
            <a:ext cx="184731" cy="369332"/>
          </a:xfrm>
          <a:prstGeom prst="rect">
            <a:avLst/>
          </a:prstGeom>
          <a:noFill/>
        </p:spPr>
        <p:txBody>
          <a:bodyPr wrap="none" rtlCol="0">
            <a:spAutoFit/>
          </a:bodyPr>
          <a:lstStyle/>
          <a:p>
            <a:endParaRPr lang="en-US" dirty="0"/>
          </a:p>
        </p:txBody>
      </p:sp>
      <p:sp>
        <p:nvSpPr>
          <p:cNvPr id="9" name="Text Box 28">
            <a:extLst>
              <a:ext uri="{FF2B5EF4-FFF2-40B4-BE49-F238E27FC236}">
                <a16:creationId xmlns:a16="http://schemas.microsoft.com/office/drawing/2014/main" id="{F042FAAA-8942-2FDD-AC1B-977AE6E9AB8B}"/>
              </a:ext>
            </a:extLst>
          </p:cNvPr>
          <p:cNvSpPr txBox="1">
            <a:spLocks noChangeArrowheads="1"/>
          </p:cNvSpPr>
          <p:nvPr/>
        </p:nvSpPr>
        <p:spPr bwMode="auto">
          <a:xfrm>
            <a:off x="2712887" y="3474390"/>
            <a:ext cx="1408176" cy="622708"/>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Gaining empirical confidence in the anomaly</a:t>
            </a:r>
            <a:endParaRPr lang="en-US" sz="800" b="1" i="1" dirty="0"/>
          </a:p>
        </p:txBody>
      </p:sp>
      <p:sp>
        <p:nvSpPr>
          <p:cNvPr id="22" name="Text Box 26">
            <a:extLst>
              <a:ext uri="{FF2B5EF4-FFF2-40B4-BE49-F238E27FC236}">
                <a16:creationId xmlns:a16="http://schemas.microsoft.com/office/drawing/2014/main" id="{280825D2-44F7-6A19-343D-0D3B05C00D07}"/>
              </a:ext>
            </a:extLst>
          </p:cNvPr>
          <p:cNvSpPr txBox="1">
            <a:spLocks noChangeArrowheads="1"/>
          </p:cNvSpPr>
          <p:nvPr/>
        </p:nvSpPr>
        <p:spPr bwMode="auto">
          <a:xfrm>
            <a:off x="7468413" y="5712465"/>
            <a:ext cx="2126640" cy="315335"/>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400" b="1" dirty="0">
                <a:latin typeface="Times New Roman" panose="02020603050405020304" pitchFamily="18" charset="0"/>
                <a:cs typeface="Times New Roman" panose="02020603050405020304" pitchFamily="18" charset="0"/>
              </a:rPr>
              <a:t>Phase 3: Substantiating the novel theory</a:t>
            </a:r>
            <a:endParaRPr lang="en-US" sz="1400" dirty="0">
              <a:latin typeface="Arial" panose="020B0604020202020204" pitchFamily="34" charset="0"/>
            </a:endParaRPr>
          </a:p>
        </p:txBody>
      </p:sp>
      <p:cxnSp>
        <p:nvCxnSpPr>
          <p:cNvPr id="51" name="Straight Arrow Connector 50">
            <a:extLst>
              <a:ext uri="{FF2B5EF4-FFF2-40B4-BE49-F238E27FC236}">
                <a16:creationId xmlns:a16="http://schemas.microsoft.com/office/drawing/2014/main" id="{8139B23E-EF42-6A88-AEBE-5941D37CD2E2}"/>
              </a:ext>
            </a:extLst>
          </p:cNvPr>
          <p:cNvCxnSpPr>
            <a:cxnSpLocks/>
          </p:cNvCxnSpPr>
          <p:nvPr/>
        </p:nvCxnSpPr>
        <p:spPr>
          <a:xfrm flipV="1">
            <a:off x="2593979" y="1414508"/>
            <a:ext cx="175389" cy="3722276"/>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B8C0C93-4EA0-FB33-AEC5-8295CDA042BB}"/>
              </a:ext>
            </a:extLst>
          </p:cNvPr>
          <p:cNvCxnSpPr>
            <a:cxnSpLocks/>
          </p:cNvCxnSpPr>
          <p:nvPr/>
        </p:nvCxnSpPr>
        <p:spPr>
          <a:xfrm>
            <a:off x="3218688" y="1525222"/>
            <a:ext cx="474481" cy="3248278"/>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13841BD-66D3-7595-60CE-AF25DE7974FA}"/>
              </a:ext>
            </a:extLst>
          </p:cNvPr>
          <p:cNvSpPr txBox="1"/>
          <p:nvPr/>
        </p:nvSpPr>
        <p:spPr>
          <a:xfrm>
            <a:off x="12849922" y="4293220"/>
            <a:ext cx="184731" cy="369332"/>
          </a:xfrm>
          <a:prstGeom prst="rect">
            <a:avLst/>
          </a:prstGeom>
          <a:noFill/>
        </p:spPr>
        <p:txBody>
          <a:bodyPr wrap="none" rtlCol="0">
            <a:spAutoFit/>
          </a:bodyPr>
          <a:lstStyle/>
          <a:p>
            <a:endParaRPr lang="en-US" dirty="0"/>
          </a:p>
        </p:txBody>
      </p:sp>
      <p:sp>
        <p:nvSpPr>
          <p:cNvPr id="91" name="Text Box 61">
            <a:extLst>
              <a:ext uri="{FF2B5EF4-FFF2-40B4-BE49-F238E27FC236}">
                <a16:creationId xmlns:a16="http://schemas.microsoft.com/office/drawing/2014/main" id="{3A71BC7D-052B-7A6C-49B5-626EB2E20860}"/>
              </a:ext>
            </a:extLst>
          </p:cNvPr>
          <p:cNvSpPr txBox="1">
            <a:spLocks noChangeArrowheads="1"/>
          </p:cNvSpPr>
          <p:nvPr/>
        </p:nvSpPr>
        <p:spPr bwMode="auto">
          <a:xfrm rot="20594992">
            <a:off x="1921045" y="4985894"/>
            <a:ext cx="2071819"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Identifying an anomalous observation</a:t>
            </a:r>
          </a:p>
        </p:txBody>
      </p:sp>
      <p:sp>
        <p:nvSpPr>
          <p:cNvPr id="85" name="Text Box 61">
            <a:extLst>
              <a:ext uri="{FF2B5EF4-FFF2-40B4-BE49-F238E27FC236}">
                <a16:creationId xmlns:a16="http://schemas.microsoft.com/office/drawing/2014/main" id="{2A7B055E-DC36-71BC-A3F4-D19CFE6FB60C}"/>
              </a:ext>
            </a:extLst>
          </p:cNvPr>
          <p:cNvSpPr txBox="1">
            <a:spLocks noChangeArrowheads="1"/>
          </p:cNvSpPr>
          <p:nvPr/>
        </p:nvSpPr>
        <p:spPr bwMode="auto">
          <a:xfrm rot="20677139">
            <a:off x="4607121" y="4170889"/>
            <a:ext cx="281073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dirty="0">
                <a:latin typeface="Times New Roman" panose="02020603050405020304" pitchFamily="18" charset="0"/>
                <a:cs typeface="Times New Roman" panose="02020603050405020304" pitchFamily="18" charset="0"/>
              </a:rPr>
              <a:t>Developing empirical explanations</a:t>
            </a:r>
          </a:p>
        </p:txBody>
      </p:sp>
      <p:sp>
        <p:nvSpPr>
          <p:cNvPr id="26" name="Trapezoid 25">
            <a:extLst>
              <a:ext uri="{FF2B5EF4-FFF2-40B4-BE49-F238E27FC236}">
                <a16:creationId xmlns:a16="http://schemas.microsoft.com/office/drawing/2014/main" id="{29D3B972-5088-B77D-7128-81C1C6BCE182}"/>
              </a:ext>
            </a:extLst>
          </p:cNvPr>
          <p:cNvSpPr/>
          <p:nvPr/>
        </p:nvSpPr>
        <p:spPr>
          <a:xfrm rot="16200000">
            <a:off x="8234054" y="3276845"/>
            <a:ext cx="817325" cy="1759606"/>
          </a:xfrm>
          <a:prstGeom prst="trapezoid">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Text Box 61">
            <a:extLst>
              <a:ext uri="{FF2B5EF4-FFF2-40B4-BE49-F238E27FC236}">
                <a16:creationId xmlns:a16="http://schemas.microsoft.com/office/drawing/2014/main" id="{131002AD-6AA4-86DC-FFD0-33A5213C6580}"/>
              </a:ext>
            </a:extLst>
          </p:cNvPr>
          <p:cNvSpPr txBox="1">
            <a:spLocks noChangeArrowheads="1"/>
          </p:cNvSpPr>
          <p:nvPr/>
        </p:nvSpPr>
        <p:spPr bwMode="auto">
          <a:xfrm rot="21193132">
            <a:off x="7586469" y="3494653"/>
            <a:ext cx="2010879" cy="33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dirty="0">
                <a:latin typeface="Times New Roman" panose="02020603050405020304" pitchFamily="18" charset="0"/>
                <a:cs typeface="Times New Roman" panose="02020603050405020304" pitchFamily="18" charset="0"/>
              </a:rPr>
              <a:t>Enhancing the empirical rigor of the novel theory</a:t>
            </a:r>
          </a:p>
        </p:txBody>
      </p:sp>
      <p:sp>
        <p:nvSpPr>
          <p:cNvPr id="20" name="Freeform 19">
            <a:extLst>
              <a:ext uri="{FF2B5EF4-FFF2-40B4-BE49-F238E27FC236}">
                <a16:creationId xmlns:a16="http://schemas.microsoft.com/office/drawing/2014/main" id="{102154B0-293A-29B3-4E7B-0A049F4D916B}"/>
              </a:ext>
            </a:extLst>
          </p:cNvPr>
          <p:cNvSpPr/>
          <p:nvPr/>
        </p:nvSpPr>
        <p:spPr>
          <a:xfrm>
            <a:off x="1549718" y="781871"/>
            <a:ext cx="8045335" cy="1989969"/>
          </a:xfrm>
          <a:custGeom>
            <a:avLst/>
            <a:gdLst>
              <a:gd name="connsiteX0" fmla="*/ 0 w 7974419"/>
              <a:gd name="connsiteY0" fmla="*/ 0 h 1989969"/>
              <a:gd name="connsiteX1" fmla="*/ 5677786 w 7974419"/>
              <a:gd name="connsiteY1" fmla="*/ 1669311 h 1989969"/>
              <a:gd name="connsiteX2" fmla="*/ 7974419 w 7974419"/>
              <a:gd name="connsiteY2" fmla="*/ 1988288 h 1989969"/>
            </a:gdLst>
            <a:ahLst/>
            <a:cxnLst>
              <a:cxn ang="0">
                <a:pos x="connsiteX0" y="connsiteY0"/>
              </a:cxn>
              <a:cxn ang="0">
                <a:pos x="connsiteX1" y="connsiteY1"/>
              </a:cxn>
              <a:cxn ang="0">
                <a:pos x="connsiteX2" y="connsiteY2"/>
              </a:cxn>
            </a:cxnLst>
            <a:rect l="l" t="t" r="r" b="b"/>
            <a:pathLst>
              <a:path w="7974419" h="1989969">
                <a:moveTo>
                  <a:pt x="0" y="0"/>
                </a:moveTo>
                <a:cubicBezTo>
                  <a:pt x="2174358" y="668965"/>
                  <a:pt x="4348716" y="1337930"/>
                  <a:pt x="5677786" y="1669311"/>
                </a:cubicBezTo>
                <a:cubicBezTo>
                  <a:pt x="7006856" y="2000692"/>
                  <a:pt x="7490637" y="1994490"/>
                  <a:pt x="7974419" y="1988288"/>
                </a:cubicBezTo>
              </a:path>
            </a:pathLst>
          </a:custGeom>
          <a:noFill/>
          <a:ln w="381000">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D77B374E-4482-C76F-1BC9-793D3F330710}"/>
              </a:ext>
            </a:extLst>
          </p:cNvPr>
          <p:cNvSpPr txBox="1"/>
          <p:nvPr/>
        </p:nvSpPr>
        <p:spPr>
          <a:xfrm rot="859405">
            <a:off x="4704219" y="1858853"/>
            <a:ext cx="2058190" cy="276999"/>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Proto-theory</a:t>
            </a:r>
          </a:p>
        </p:txBody>
      </p:sp>
      <p:sp>
        <p:nvSpPr>
          <p:cNvPr id="2" name="TextBox 1">
            <a:extLst>
              <a:ext uri="{FF2B5EF4-FFF2-40B4-BE49-F238E27FC236}">
                <a16:creationId xmlns:a16="http://schemas.microsoft.com/office/drawing/2014/main" id="{813497C4-5A77-1DEB-F3AB-41BEFAC60987}"/>
              </a:ext>
            </a:extLst>
          </p:cNvPr>
          <p:cNvSpPr txBox="1"/>
          <p:nvPr/>
        </p:nvSpPr>
        <p:spPr>
          <a:xfrm>
            <a:off x="8159056" y="2573601"/>
            <a:ext cx="1246766" cy="276358"/>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Novel Theory</a:t>
            </a:r>
          </a:p>
        </p:txBody>
      </p:sp>
      <p:sp>
        <p:nvSpPr>
          <p:cNvPr id="5" name="Rectangle 4">
            <a:extLst>
              <a:ext uri="{FF2B5EF4-FFF2-40B4-BE49-F238E27FC236}">
                <a16:creationId xmlns:a16="http://schemas.microsoft.com/office/drawing/2014/main" id="{EAB4CD86-7C80-2209-F44D-CDD5AE94545D}"/>
              </a:ext>
            </a:extLst>
          </p:cNvPr>
          <p:cNvSpPr/>
          <p:nvPr/>
        </p:nvSpPr>
        <p:spPr>
          <a:xfrm>
            <a:off x="1261915" y="530209"/>
            <a:ext cx="394019" cy="745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Box 22">
            <a:extLst>
              <a:ext uri="{FF2B5EF4-FFF2-40B4-BE49-F238E27FC236}">
                <a16:creationId xmlns:a16="http://schemas.microsoft.com/office/drawing/2014/main" id="{70F7938B-DDD9-788C-35DE-195B1B91E2A4}"/>
              </a:ext>
            </a:extLst>
          </p:cNvPr>
          <p:cNvSpPr txBox="1">
            <a:spLocks noChangeArrowheads="1"/>
          </p:cNvSpPr>
          <p:nvPr/>
        </p:nvSpPr>
        <p:spPr bwMode="auto">
          <a:xfrm>
            <a:off x="550457" y="588599"/>
            <a:ext cx="982663" cy="349250"/>
          </a:xfrm>
          <a:prstGeom prst="rect">
            <a:avLst/>
          </a:prstGeom>
          <a:noFill/>
          <a:ln>
            <a:noFill/>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Theory building</a:t>
            </a:r>
            <a:endParaRPr lang="en-US" sz="1400" dirty="0">
              <a:latin typeface="Arial" panose="020B0604020202020204" pitchFamily="34" charset="0"/>
            </a:endParaRPr>
          </a:p>
        </p:txBody>
      </p:sp>
      <p:sp>
        <p:nvSpPr>
          <p:cNvPr id="12" name="Rectangle 11">
            <a:extLst>
              <a:ext uri="{FF2B5EF4-FFF2-40B4-BE49-F238E27FC236}">
                <a16:creationId xmlns:a16="http://schemas.microsoft.com/office/drawing/2014/main" id="{1732E289-AE94-467E-5A2B-AC443BAE5249}"/>
              </a:ext>
            </a:extLst>
          </p:cNvPr>
          <p:cNvSpPr/>
          <p:nvPr/>
        </p:nvSpPr>
        <p:spPr>
          <a:xfrm>
            <a:off x="1256261" y="5245376"/>
            <a:ext cx="394019" cy="745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Box 26">
            <a:extLst>
              <a:ext uri="{FF2B5EF4-FFF2-40B4-BE49-F238E27FC236}">
                <a16:creationId xmlns:a16="http://schemas.microsoft.com/office/drawing/2014/main" id="{CA6DDD56-79EE-5297-AD7D-3B8ECFCF2C28}"/>
              </a:ext>
            </a:extLst>
          </p:cNvPr>
          <p:cNvSpPr txBox="1">
            <a:spLocks noChangeArrowheads="1"/>
          </p:cNvSpPr>
          <p:nvPr/>
        </p:nvSpPr>
        <p:spPr bwMode="auto">
          <a:xfrm>
            <a:off x="279243" y="5431576"/>
            <a:ext cx="1467387" cy="442912"/>
          </a:xfrm>
          <a:prstGeom prst="rect">
            <a:avLst/>
          </a:prstGeom>
          <a:noFill/>
          <a:ln>
            <a:noFill/>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sz="1400" b="1" dirty="0">
                <a:latin typeface="Times New Roman" panose="02020603050405020304" pitchFamily="18" charset="0"/>
                <a:cs typeface="Times New Roman" panose="02020603050405020304" pitchFamily="18" charset="0"/>
              </a:rPr>
              <a:t>Developing empirical explanations</a:t>
            </a:r>
          </a:p>
        </p:txBody>
      </p:sp>
      <p:sp>
        <p:nvSpPr>
          <p:cNvPr id="47" name="Rectangle 46">
            <a:extLst>
              <a:ext uri="{FF2B5EF4-FFF2-40B4-BE49-F238E27FC236}">
                <a16:creationId xmlns:a16="http://schemas.microsoft.com/office/drawing/2014/main" id="{CEFDF77D-4983-3C6D-7A9D-8DF7A1F7FD6B}"/>
              </a:ext>
            </a:extLst>
          </p:cNvPr>
          <p:cNvSpPr/>
          <p:nvPr/>
        </p:nvSpPr>
        <p:spPr>
          <a:xfrm>
            <a:off x="1659536" y="604527"/>
            <a:ext cx="7947940" cy="39539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C1A7184-DBAF-D54A-6293-06DC4ED937CA}"/>
              </a:ext>
            </a:extLst>
          </p:cNvPr>
          <p:cNvSpPr txBox="1"/>
          <p:nvPr/>
        </p:nvSpPr>
        <p:spPr>
          <a:xfrm>
            <a:off x="2240685" y="644272"/>
            <a:ext cx="1350607" cy="276999"/>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Existing Theories </a:t>
            </a:r>
          </a:p>
        </p:txBody>
      </p:sp>
    </p:spTree>
    <p:extLst>
      <p:ext uri="{BB962C8B-B14F-4D97-AF65-F5344CB8AC3E}">
        <p14:creationId xmlns:p14="http://schemas.microsoft.com/office/powerpoint/2010/main" val="1782488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8223E-1155-4BA7-2641-F2C65EE1C623}"/>
              </a:ext>
            </a:extLst>
          </p:cNvPr>
          <p:cNvSpPr>
            <a:spLocks noGrp="1"/>
          </p:cNvSpPr>
          <p:nvPr>
            <p:ph type="title"/>
          </p:nvPr>
        </p:nvSpPr>
        <p:spPr/>
        <p:txBody>
          <a:bodyPr/>
          <a:lstStyle/>
          <a:p>
            <a:r>
              <a:rPr lang="en-US" sz="4400" b="1" dirty="0">
                <a:latin typeface="Arial" panose="020B0604020202020204" pitchFamily="34" charset="0"/>
                <a:ea typeface="Calibri" panose="020F0502020204030204" pitchFamily="34" charset="0"/>
                <a:cs typeface="Arial" panose="020B0604020202020204" pitchFamily="34" charset="0"/>
              </a:rPr>
              <a:t>Sampling on a hunch </a:t>
            </a:r>
            <a:endParaRPr lang="da-DK" dirty="0">
              <a:latin typeface="Arial" panose="020B0604020202020204" pitchFamily="34" charset="0"/>
              <a:cs typeface="Arial" panose="020B0604020202020204" pitchFamily="34" charset="0"/>
            </a:endParaRPr>
          </a:p>
        </p:txBody>
      </p:sp>
      <p:sp>
        <p:nvSpPr>
          <p:cNvPr id="3" name="Pladsholder til indhold 2">
            <a:extLst>
              <a:ext uri="{FF2B5EF4-FFF2-40B4-BE49-F238E27FC236}">
                <a16:creationId xmlns:a16="http://schemas.microsoft.com/office/drawing/2014/main" id="{A8A099A7-8C35-EA34-FCC1-CE9CD37BD63E}"/>
              </a:ext>
            </a:extLst>
          </p:cNvPr>
          <p:cNvSpPr>
            <a:spLocks noGrp="1"/>
          </p:cNvSpPr>
          <p:nvPr>
            <p:ph idx="1"/>
          </p:nvPr>
        </p:nvSpPr>
        <p:spPr>
          <a:xfrm>
            <a:off x="838200" y="1266301"/>
            <a:ext cx="10515600" cy="4621295"/>
          </a:xfrm>
        </p:spPr>
        <p:txBody>
          <a:bodyPr>
            <a:normAutofit lnSpcReduction="10000"/>
          </a:bodyPr>
          <a:lstStyle/>
          <a:p>
            <a:pPr marL="0" indent="0">
              <a:buNone/>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To identify the anomaly, scholars </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scan through the data to find something puzzling, surprising, or contradictory (Locke et al., 2008). </a:t>
            </a:r>
          </a:p>
          <a:p>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F</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ollowing an abductive logic, researchers draw on secondary data and quick scans of texts, to identify signs that some data sources contain information that is inconsistent with existing theory. </a:t>
            </a:r>
          </a:p>
          <a:p>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By initially only engaging superficially with the data, this approach overcomes the challenges of protraction and incompatibility (see Table 2).</a:t>
            </a:r>
          </a:p>
          <a:p>
            <a:r>
              <a:rPr lang="da-DK" sz="2200" b="1" dirty="0" err="1">
                <a:latin typeface="Arial" panose="020B0604020202020204" pitchFamily="34" charset="0"/>
                <a:ea typeface="Calibri" panose="020F0502020204030204" pitchFamily="34" charset="0"/>
                <a:cs typeface="Arial" panose="020B0604020202020204" pitchFamily="34" charset="0"/>
              </a:rPr>
              <a:t>Example</a:t>
            </a:r>
            <a:r>
              <a:rPr lang="da-DK" sz="2200" b="1" dirty="0">
                <a:latin typeface="Arial" panose="020B0604020202020204" pitchFamily="34" charset="0"/>
                <a:ea typeface="Calibri" panose="020F0502020204030204" pitchFamily="34" charset="0"/>
                <a:cs typeface="Arial" panose="020B0604020202020204" pitchFamily="34" charset="0"/>
              </a:rPr>
              <a:t>: </a:t>
            </a:r>
            <a:r>
              <a:rPr lang="en-US" sz="2200" dirty="0">
                <a:effectLst/>
                <a:latin typeface="Arial" panose="020B0604020202020204" pitchFamily="34" charset="0"/>
                <a:ea typeface="Calibri" panose="020F0502020204030204" pitchFamily="34" charset="0"/>
                <a:cs typeface="Arial" panose="020B0604020202020204" pitchFamily="34" charset="0"/>
              </a:rPr>
              <a:t>Hampel and Tracey (2017), who collected a trove of archival data on Thomas Cook’s travel agency from 1841-1914. After the authors immersed themselves in the historical context, they were “struck” by the contradiction between Thomas Cook’s complete shedding of its stigma while existing theory stated that stigma is sticky. The authors then “refocused [their] data collection and analysis on this puzzle” and shifted their sources from “historical scholarship to original (press) records” (p 2180). </a:t>
            </a:r>
            <a:endParaRPr lang="da-DK" sz="2200" dirty="0">
              <a:effectLst/>
              <a:latin typeface="Arial" panose="020B0604020202020204" pitchFamily="34" charset="0"/>
              <a:ea typeface="Calibri" panose="020F0502020204030204" pitchFamily="34" charset="0"/>
              <a:cs typeface="Arial" panose="020B0604020202020204" pitchFamily="34" charset="0"/>
            </a:endParaRPr>
          </a:p>
          <a:p>
            <a:endParaRPr lang="da-DK" dirty="0"/>
          </a:p>
        </p:txBody>
      </p:sp>
    </p:spTree>
    <p:extLst>
      <p:ext uri="{BB962C8B-B14F-4D97-AF65-F5344CB8AC3E}">
        <p14:creationId xmlns:p14="http://schemas.microsoft.com/office/powerpoint/2010/main" val="215465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82F0E5-AEBC-6EE8-DCE8-5EDD06FD5A20}"/>
              </a:ext>
            </a:extLst>
          </p:cNvPr>
          <p:cNvSpPr>
            <a:spLocks noGrp="1"/>
          </p:cNvSpPr>
          <p:nvPr>
            <p:ph type="title"/>
          </p:nvPr>
        </p:nvSpPr>
        <p:spPr/>
        <p:txBody>
          <a:bodyPr/>
          <a:lstStyle/>
          <a:p>
            <a:r>
              <a:rPr lang="en-US" sz="4400" b="1" dirty="0">
                <a:latin typeface="Arial" panose="020B0604020202020204" pitchFamily="34" charset="0"/>
                <a:cs typeface="Arial" panose="020B0604020202020204" pitchFamily="34" charset="0"/>
              </a:rPr>
              <a:t>Source Criticism </a:t>
            </a:r>
            <a:endParaRPr lang="da-DK" dirty="0">
              <a:latin typeface="Arial" panose="020B0604020202020204" pitchFamily="34" charset="0"/>
              <a:cs typeface="Arial" panose="020B0604020202020204" pitchFamily="34" charset="0"/>
            </a:endParaRPr>
          </a:p>
        </p:txBody>
      </p:sp>
      <p:sp>
        <p:nvSpPr>
          <p:cNvPr id="3" name="Pladsholder til indhold 2">
            <a:extLst>
              <a:ext uri="{FF2B5EF4-FFF2-40B4-BE49-F238E27FC236}">
                <a16:creationId xmlns:a16="http://schemas.microsoft.com/office/drawing/2014/main" id="{8AA68036-4E1C-DD9A-37D9-922EB242F9CD}"/>
              </a:ext>
            </a:extLst>
          </p:cNvPr>
          <p:cNvSpPr>
            <a:spLocks noGrp="1"/>
          </p:cNvSpPr>
          <p:nvPr>
            <p:ph idx="1"/>
          </p:nvPr>
        </p:nvSpPr>
        <p:spPr>
          <a:xfrm>
            <a:off x="687730" y="1501534"/>
            <a:ext cx="10515600" cy="4351338"/>
          </a:xfrm>
        </p:spPr>
        <p:txBody>
          <a:bodyPr>
            <a:noAutofit/>
          </a:bodyPr>
          <a:lstStyle/>
          <a:p>
            <a:r>
              <a:rPr lang="en-US" sz="2200" dirty="0">
                <a:latin typeface="Arial" panose="020B0604020202020204" pitchFamily="34" charset="0"/>
                <a:ea typeface="Calibri" panose="020F0502020204030204" pitchFamily="34" charset="0"/>
                <a:cs typeface="Arial" panose="020B0604020202020204" pitchFamily="34" charset="0"/>
              </a:rPr>
              <a:t>R</a:t>
            </a:r>
            <a:r>
              <a:rPr lang="en-US" sz="2200" dirty="0">
                <a:effectLst/>
                <a:latin typeface="Arial" panose="020B0604020202020204" pitchFamily="34" charset="0"/>
                <a:ea typeface="Calibri" panose="020F0502020204030204" pitchFamily="34" charset="0"/>
                <a:cs typeface="Arial" panose="020B0604020202020204" pitchFamily="34" charset="0"/>
              </a:rPr>
              <a:t>esearchers interpret the content of a source in light of its genre, author, time, and societal and cultural context </a:t>
            </a:r>
            <a:r>
              <a:rPr lang="da-DK" sz="2200" dirty="0">
                <a:effectLst/>
                <a:latin typeface="Arial" panose="020B0604020202020204" pitchFamily="34" charset="0"/>
                <a:ea typeface="Calibri" panose="020F0502020204030204" pitchFamily="34" charset="0"/>
                <a:cs typeface="Arial" panose="020B0604020202020204" pitchFamily="34" charset="0"/>
              </a:rPr>
              <a:t>(Heller, 2023; </a:t>
            </a:r>
            <a:r>
              <a:rPr lang="da-DK" sz="2200" dirty="0" err="1">
                <a:effectLst/>
                <a:latin typeface="Arial" panose="020B0604020202020204" pitchFamily="34" charset="0"/>
                <a:ea typeface="Calibri" panose="020F0502020204030204" pitchFamily="34" charset="0"/>
                <a:cs typeface="Arial" panose="020B0604020202020204" pitchFamily="34" charset="0"/>
              </a:rPr>
              <a:t>Kipping</a:t>
            </a:r>
            <a:r>
              <a:rPr lang="da-DK" sz="2200" dirty="0">
                <a:effectLst/>
                <a:latin typeface="Arial" panose="020B0604020202020204" pitchFamily="34" charset="0"/>
                <a:ea typeface="Calibri" panose="020F0502020204030204" pitchFamily="34" charset="0"/>
                <a:cs typeface="Arial" panose="020B0604020202020204" pitchFamily="34" charset="0"/>
              </a:rPr>
              <a:t> et al., 2014; </a:t>
            </a:r>
            <a:r>
              <a:rPr lang="da-DK" sz="2200" dirty="0" err="1">
                <a:effectLst/>
                <a:latin typeface="Arial" panose="020B0604020202020204" pitchFamily="34" charset="0"/>
                <a:ea typeface="Calibri" panose="020F0502020204030204" pitchFamily="34" charset="0"/>
                <a:cs typeface="Arial" panose="020B0604020202020204" pitchFamily="34" charset="0"/>
              </a:rPr>
              <a:t>Pillai</a:t>
            </a:r>
            <a:r>
              <a:rPr lang="da-DK" sz="2200" dirty="0">
                <a:effectLst/>
                <a:latin typeface="Arial" panose="020B0604020202020204" pitchFamily="34" charset="0"/>
                <a:ea typeface="Calibri" panose="020F0502020204030204" pitchFamily="34" charset="0"/>
                <a:cs typeface="Arial" panose="020B0604020202020204" pitchFamily="34" charset="0"/>
              </a:rPr>
              <a:t> et al., 2024; Skinner, 2002; </a:t>
            </a:r>
            <a:r>
              <a:rPr lang="da-DK" sz="2200" dirty="0" err="1">
                <a:effectLst/>
                <a:latin typeface="Arial" panose="020B0604020202020204" pitchFamily="34" charset="0"/>
                <a:ea typeface="Calibri" panose="020F0502020204030204" pitchFamily="34" charset="0"/>
                <a:cs typeface="Arial" panose="020B0604020202020204" pitchFamily="34" charset="0"/>
              </a:rPr>
              <a:t>Wadhwani</a:t>
            </a:r>
            <a:r>
              <a:rPr lang="da-DK" sz="2200" dirty="0">
                <a:effectLst/>
                <a:latin typeface="Arial" panose="020B0604020202020204" pitchFamily="34" charset="0"/>
                <a:ea typeface="Calibri" panose="020F0502020204030204" pitchFamily="34" charset="0"/>
                <a:cs typeface="Arial" panose="020B0604020202020204" pitchFamily="34" charset="0"/>
              </a:rPr>
              <a:t> &amp; Decker, 2017). </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The goal of source criticism is to achieve a contextualized understanding of each source before making theoretical inferences form it. </a:t>
            </a:r>
          </a:p>
          <a:p>
            <a:r>
              <a:rPr lang="en-US" sz="2200" dirty="0">
                <a:effectLst/>
                <a:latin typeface="Arial" panose="020B0604020202020204" pitchFamily="34" charset="0"/>
                <a:ea typeface="Calibri" panose="020F0502020204030204" pitchFamily="34" charset="0"/>
                <a:cs typeface="Arial" panose="020B0604020202020204" pitchFamily="34" charset="0"/>
              </a:rPr>
              <a:t>Source criticism enables intertextuality, or relating texts to each other, by interpreting the data in light of its context, which expands data interpretation beyond the mere content of the text (Heller, 2023). </a:t>
            </a:r>
          </a:p>
          <a:p>
            <a:r>
              <a:rPr lang="en-US" sz="2200" b="1" dirty="0">
                <a:effectLst/>
                <a:latin typeface="Arial" panose="020B0604020202020204" pitchFamily="34" charset="0"/>
                <a:ea typeface="Calibri" panose="020F0502020204030204" pitchFamily="34" charset="0"/>
                <a:cs typeface="Arial" panose="020B0604020202020204" pitchFamily="34" charset="0"/>
              </a:rPr>
              <a:t>Example: </a:t>
            </a:r>
            <a:r>
              <a:rPr lang="en-US" sz="2200" dirty="0">
                <a:effectLst/>
                <a:latin typeface="Arial" panose="020B0604020202020204" pitchFamily="34" charset="0"/>
                <a:ea typeface="Calibri" panose="020F0502020204030204" pitchFamily="34" charset="0"/>
                <a:cs typeface="Arial" panose="020B0604020202020204" pitchFamily="34" charset="0"/>
              </a:rPr>
              <a:t>Anteby and Molnar (2012) used source criticism to trace the “rhetorical history” of company bulletin boards across time. Their analysis situated the content of the bulletin boards within the broader historical moments in the French aerospace industry. Source criticism pointed to the company’s intentions: their deliberate choice to include or omit certain events to “</a:t>
            </a:r>
            <a:r>
              <a:rPr lang="en-US" sz="2200" dirty="0" err="1">
                <a:effectLst/>
                <a:latin typeface="Arial" panose="020B0604020202020204" pitchFamily="34" charset="0"/>
                <a:ea typeface="Calibri" panose="020F0502020204030204" pitchFamily="34" charset="0"/>
                <a:cs typeface="Arial" panose="020B0604020202020204" pitchFamily="34" charset="0"/>
              </a:rPr>
              <a:t>provid</a:t>
            </a:r>
            <a:r>
              <a:rPr lang="en-US" sz="2200" dirty="0">
                <a:effectLst/>
                <a:latin typeface="Arial" panose="020B0604020202020204" pitchFamily="34" charset="0"/>
                <a:ea typeface="Calibri" panose="020F0502020204030204" pitchFamily="34" charset="0"/>
                <a:cs typeface="Arial" panose="020B0604020202020204" pitchFamily="34" charset="0"/>
              </a:rPr>
              <a:t>[e] meaning for members and </a:t>
            </a:r>
            <a:r>
              <a:rPr lang="en-US" sz="2200" dirty="0" err="1">
                <a:effectLst/>
                <a:latin typeface="Arial" panose="020B0604020202020204" pitchFamily="34" charset="0"/>
                <a:ea typeface="Calibri" panose="020F0502020204030204" pitchFamily="34" charset="0"/>
                <a:cs typeface="Arial" panose="020B0604020202020204" pitchFamily="34" charset="0"/>
              </a:rPr>
              <a:t>reinforc</a:t>
            </a:r>
            <a:r>
              <a:rPr lang="en-US" sz="2200" dirty="0">
                <a:effectLst/>
                <a:latin typeface="Arial" panose="020B0604020202020204" pitchFamily="34" charset="0"/>
                <a:ea typeface="Calibri" panose="020F0502020204030204" pitchFamily="34" charset="0"/>
                <a:cs typeface="Arial" panose="020B0604020202020204" pitchFamily="34" charset="0"/>
              </a:rPr>
              <a:t>[e] social identity” (p 515). </a:t>
            </a:r>
            <a:endParaRPr lang="da-D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1053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BE45F-BC61-437B-FC79-D26FF8422A1D}"/>
              </a:ext>
            </a:extLst>
          </p:cNvPr>
          <p:cNvSpPr>
            <a:spLocks noGrp="1"/>
          </p:cNvSpPr>
          <p:nvPr>
            <p:ph type="title"/>
          </p:nvPr>
        </p:nvSpPr>
        <p:spPr>
          <a:xfrm>
            <a:off x="197922" y="139494"/>
            <a:ext cx="11796156" cy="1325563"/>
          </a:xfrm>
        </p:spPr>
        <p:txBody>
          <a:bodyPr/>
          <a:lstStyle/>
          <a:p>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a:latin typeface="Arial" panose="020B0604020202020204" pitchFamily="34" charset="0"/>
                <a:ea typeface="Toppan Bunkyu Gothic Regular" panose="020B0400000000000000" pitchFamily="34" charset="-128"/>
                <a:cs typeface="Arial" panose="020B0604020202020204" pitchFamily="34" charset="0"/>
              </a:rPr>
              <a:t>Searching for the contours of an anomaly</a:t>
            </a:r>
            <a:r>
              <a:rPr lang="en-US" sz="4400" b="1" dirty="0">
                <a:latin typeface="Arial" panose="020B0604020202020204" pitchFamily="34" charset="0"/>
                <a:cs typeface="Arial" panose="020B0604020202020204" pitchFamily="34" charset="0"/>
              </a:rPr>
              <a:t> </a:t>
            </a:r>
            <a:endParaRPr lang="da-DK" dirty="0">
              <a:latin typeface="Arial" panose="020B0604020202020204" pitchFamily="34" charset="0"/>
              <a:cs typeface="Arial" panose="020B0604020202020204" pitchFamily="34" charset="0"/>
            </a:endParaRPr>
          </a:p>
        </p:txBody>
      </p:sp>
      <p:sp>
        <p:nvSpPr>
          <p:cNvPr id="3" name="Pladsholder til indhold 2">
            <a:extLst>
              <a:ext uri="{FF2B5EF4-FFF2-40B4-BE49-F238E27FC236}">
                <a16:creationId xmlns:a16="http://schemas.microsoft.com/office/drawing/2014/main" id="{BBE65E02-3A24-DF43-C056-781F161AB139}"/>
              </a:ext>
            </a:extLst>
          </p:cNvPr>
          <p:cNvSpPr>
            <a:spLocks noGrp="1"/>
          </p:cNvSpPr>
          <p:nvPr>
            <p:ph idx="1"/>
          </p:nvPr>
        </p:nvSpPr>
        <p:spPr/>
        <p:txBody>
          <a:bodyPr>
            <a:normAutofit lnSpcReduction="10000"/>
          </a:bodyPr>
          <a:lstStyle/>
          <a:p>
            <a:r>
              <a:rPr lang="en-US" sz="2200" i="1" dirty="0">
                <a:effectLst/>
                <a:latin typeface="Arial" panose="020B0604020202020204" pitchFamily="34" charset="0"/>
                <a:ea typeface="Calibri" panose="020F0502020204030204" pitchFamily="34" charset="0"/>
                <a:cs typeface="Arial" panose="020B0604020202020204" pitchFamily="34" charset="0"/>
              </a:rPr>
              <a:t>Searching for the contours of an anomaly </a:t>
            </a:r>
            <a:r>
              <a:rPr lang="en-US" sz="2200" dirty="0">
                <a:effectLst/>
                <a:latin typeface="Arial" panose="020B0604020202020204" pitchFamily="34" charset="0"/>
                <a:ea typeface="Calibri" panose="020F0502020204030204" pitchFamily="34" charset="0"/>
                <a:cs typeface="Arial" panose="020B0604020202020204" pitchFamily="34" charset="0"/>
              </a:rPr>
              <a:t>involves actively and creatively diving into the data to identify potential anomalies, while simultaneously comparing these to existing theories </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(Timmermans &amp;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Tavory</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2012). </a:t>
            </a:r>
          </a:p>
          <a:p>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scanning should not be exhaustive, but actively guided and sporadic</a:t>
            </a:r>
          </a:p>
          <a:p>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Using existing theories as a sounding board for the initial analysis overcomes the guidance challenge of how to start examining the data. </a:t>
            </a:r>
            <a:endParaRPr lang="en-US" sz="2200" dirty="0">
              <a:latin typeface="Arial" panose="020B0604020202020204" pitchFamily="34" charset="0"/>
              <a:ea typeface="Calibri" panose="020F0502020204030204" pitchFamily="34" charset="0"/>
              <a:cs typeface="Arial" panose="020B0604020202020204" pitchFamily="34" charset="0"/>
            </a:endParaRPr>
          </a:p>
          <a:p>
            <a:r>
              <a:rPr lang="en-US" sz="2200" b="1" dirty="0">
                <a:latin typeface="Arial" panose="020B0604020202020204" pitchFamily="34" charset="0"/>
                <a:ea typeface="Calibri" panose="020F0502020204030204" pitchFamily="34" charset="0"/>
                <a:cs typeface="Arial" panose="020B0604020202020204" pitchFamily="34" charset="0"/>
              </a:rPr>
              <a:t>Example: </a:t>
            </a:r>
            <a:r>
              <a:rPr lang="en-US" sz="2200" dirty="0">
                <a:latin typeface="Arial" panose="020B0604020202020204" pitchFamily="34" charset="0"/>
                <a:ea typeface="Calibri" panose="020F0502020204030204" pitchFamily="34" charset="0"/>
                <a:cs typeface="Arial" panose="020B0604020202020204" pitchFamily="34" charset="0"/>
              </a:rPr>
              <a:t>i</a:t>
            </a:r>
            <a:r>
              <a:rPr lang="en-US" sz="2200" dirty="0">
                <a:effectLst/>
                <a:latin typeface="Arial" panose="020B0604020202020204" pitchFamily="34" charset="0"/>
                <a:ea typeface="Calibri" panose="020F0502020204030204" pitchFamily="34" charset="0"/>
                <a:cs typeface="Arial" panose="020B0604020202020204" pitchFamily="34" charset="0"/>
              </a:rPr>
              <a:t>n his study of Swiss watches, </a:t>
            </a:r>
            <a:r>
              <a:rPr lang="en-US" sz="2200" b="1" dirty="0">
                <a:effectLst/>
                <a:latin typeface="Arial" panose="020B0604020202020204" pitchFamily="34" charset="0"/>
                <a:ea typeface="Calibri" panose="020F0502020204030204" pitchFamily="34" charset="0"/>
                <a:cs typeface="Arial" panose="020B0604020202020204" pitchFamily="34" charset="0"/>
              </a:rPr>
              <a:t>Raffaelli (2019) </a:t>
            </a:r>
            <a:r>
              <a:rPr lang="en-US" sz="2200" dirty="0">
                <a:effectLst/>
                <a:latin typeface="Arial" panose="020B0604020202020204" pitchFamily="34" charset="0"/>
                <a:ea typeface="Calibri" panose="020F0502020204030204" pitchFamily="34" charset="0"/>
                <a:cs typeface="Arial" panose="020B0604020202020204" pitchFamily="34" charset="0"/>
              </a:rPr>
              <a:t>started with the seeming theoretical contradiction that Swiss watches re-emerged after being outcompeted by digital watches, whereas existing theory would have predicted that Swiss watches would have either been fully replaced by the new technology or retreated to a niche market. He first "reconstructed the historical evolution of Swiss watchmaking to delineate substantive market demand shifts" (p 582) to identify critical periods of technology replacement and re-emergence.</a:t>
            </a:r>
            <a:endParaRPr lang="da-DK" sz="2200" dirty="0">
              <a:effectLst/>
              <a:latin typeface="Arial" panose="020B0604020202020204" pitchFamily="34" charset="0"/>
              <a:ea typeface="Calibri" panose="020F0502020204030204" pitchFamily="34" charset="0"/>
              <a:cs typeface="Arial" panose="020B0604020202020204" pitchFamily="34" charset="0"/>
            </a:endParaRPr>
          </a:p>
          <a:p>
            <a:endParaRPr lang="da-DK" dirty="0"/>
          </a:p>
        </p:txBody>
      </p:sp>
    </p:spTree>
    <p:extLst>
      <p:ext uri="{BB962C8B-B14F-4D97-AF65-F5344CB8AC3E}">
        <p14:creationId xmlns:p14="http://schemas.microsoft.com/office/powerpoint/2010/main" val="735926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ECBAC6-AFA7-FA9A-CD01-6507FBF9CA8E}"/>
              </a:ext>
            </a:extLst>
          </p:cNvPr>
          <p:cNvSpPr>
            <a:spLocks noGrp="1"/>
          </p:cNvSpPr>
          <p:nvPr>
            <p:ph type="title"/>
          </p:nvPr>
        </p:nvSpPr>
        <p:spPr/>
        <p:txBody>
          <a:bodyPr>
            <a:normAutofit/>
          </a:bodyPr>
          <a:lstStyle/>
          <a:p>
            <a:r>
              <a:rPr lang="en-US" sz="4400" b="1" dirty="0">
                <a:latin typeface="Arial" panose="020B0604020202020204" pitchFamily="34" charset="0"/>
                <a:cs typeface="Arial" panose="020B0604020202020204" pitchFamily="34" charset="0"/>
              </a:rPr>
              <a:t>Gaining empirical confidence in the anomaly</a:t>
            </a:r>
            <a:endParaRPr lang="da-DK" dirty="0">
              <a:latin typeface="Arial" panose="020B0604020202020204" pitchFamily="34" charset="0"/>
              <a:cs typeface="Arial" panose="020B0604020202020204" pitchFamily="34" charset="0"/>
            </a:endParaRPr>
          </a:p>
        </p:txBody>
      </p:sp>
      <p:sp>
        <p:nvSpPr>
          <p:cNvPr id="3" name="Pladsholder til indhold 2">
            <a:extLst>
              <a:ext uri="{FF2B5EF4-FFF2-40B4-BE49-F238E27FC236}">
                <a16:creationId xmlns:a16="http://schemas.microsoft.com/office/drawing/2014/main" id="{A6B538C4-407D-9A57-A705-A88798BC2E74}"/>
              </a:ext>
            </a:extLst>
          </p:cNvPr>
          <p:cNvSpPr>
            <a:spLocks noGrp="1"/>
          </p:cNvSpPr>
          <p:nvPr>
            <p:ph idx="1"/>
          </p:nvPr>
        </p:nvSpPr>
        <p:spPr>
          <a:xfrm>
            <a:off x="838200" y="1355422"/>
            <a:ext cx="10515600" cy="4351338"/>
          </a:xfrm>
        </p:spPr>
        <p:txBody>
          <a:bodyPr>
            <a:noAutofit/>
          </a:bodyPr>
          <a:lstStyle/>
          <a:p>
            <a:endParaRPr lang="en-US" sz="2000" dirty="0">
              <a:effectLst/>
              <a:latin typeface="Arial" panose="020B0604020202020204" pitchFamily="34" charset="0"/>
              <a:ea typeface="Calibri" panose="020F0502020204030204" pitchFamily="34" charset="0"/>
              <a:cs typeface="Arial" panose="020B0604020202020204" pitchFamily="34" charset="0"/>
            </a:endParaRPr>
          </a:p>
          <a:p>
            <a:r>
              <a:rPr lang="en-US" sz="2200" i="1" dirty="0">
                <a:effectLst/>
                <a:latin typeface="Arial" panose="020B0604020202020204" pitchFamily="34" charset="0"/>
                <a:ea typeface="Calibri" panose="020F0502020204030204" pitchFamily="34" charset="0"/>
                <a:cs typeface="Arial" panose="020B0604020202020204" pitchFamily="34" charset="0"/>
              </a:rPr>
              <a:t>Gaining empirical confidence in the anomaly </a:t>
            </a:r>
            <a:r>
              <a:rPr lang="en-US" sz="2200" dirty="0">
                <a:effectLst/>
                <a:latin typeface="Arial" panose="020B0604020202020204" pitchFamily="34" charset="0"/>
                <a:ea typeface="Calibri" panose="020F0502020204030204" pitchFamily="34" charset="0"/>
                <a:cs typeface="Arial" panose="020B0604020202020204" pitchFamily="34" charset="0"/>
              </a:rPr>
              <a:t>requires the researchers to expand on the sample to gain confidence in the empirical foundation of the anomaly (Sætre &amp; Van de Ven, 2021). </a:t>
            </a:r>
            <a:endParaRPr lang="en-US" sz="2200" dirty="0">
              <a:latin typeface="Arial" panose="020B0604020202020204" pitchFamily="34" charset="0"/>
              <a:ea typeface="Calibri" panose="020F050202020403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Researchers need to sample on the construct of theoretical interest (Eisenhardt, 1989; Glaser &amp; Strauss, 2017), </a:t>
            </a:r>
          </a:p>
          <a:p>
            <a:r>
              <a:rPr lang="en-US" sz="2200" dirty="0">
                <a:latin typeface="Arial" panose="020B0604020202020204" pitchFamily="34" charset="0"/>
                <a:ea typeface="Calibri" panose="020F0502020204030204" pitchFamily="34" charset="0"/>
                <a:cs typeface="Arial" panose="020B0604020202020204" pitchFamily="34" charset="0"/>
              </a:rPr>
              <a:t>However, </a:t>
            </a:r>
            <a:r>
              <a:rPr lang="en-US" sz="2200" dirty="0">
                <a:effectLst/>
                <a:latin typeface="Arial" panose="020B0604020202020204" pitchFamily="34" charset="0"/>
                <a:ea typeface="Calibri" panose="020F0502020204030204" pitchFamily="34" charset="0"/>
                <a:cs typeface="Arial" panose="020B0604020202020204" pitchFamily="34" charset="0"/>
              </a:rPr>
              <a:t>f the dataset is abundant, the data can be further reduced by taking a </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stratified sample, where researchers create representative sub-samples along dimensions of theoretical interest (Trost, 1986). </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r>
              <a:rPr lang="en-US" sz="2200" b="1" dirty="0">
                <a:latin typeface="Arial" panose="020B0604020202020204" pitchFamily="34" charset="0"/>
                <a:ea typeface="Calibri" panose="020F0502020204030204" pitchFamily="34" charset="0"/>
                <a:cs typeface="Arial" panose="020B0604020202020204" pitchFamily="34" charset="0"/>
              </a:rPr>
              <a:t>Example: </a:t>
            </a:r>
            <a:r>
              <a:rPr lang="en-US" sz="2200" dirty="0">
                <a:latin typeface="Arial" panose="020B0604020202020204" pitchFamily="34" charset="0"/>
                <a:ea typeface="Calibri" panose="020F0502020204030204" pitchFamily="34" charset="0"/>
                <a:cs typeface="Arial" panose="020B0604020202020204" pitchFamily="34" charset="0"/>
              </a:rPr>
              <a:t>W</a:t>
            </a:r>
            <a:r>
              <a:rPr lang="en-US" sz="2200" dirty="0">
                <a:effectLst/>
                <a:latin typeface="Arial" panose="020B0604020202020204" pitchFamily="34" charset="0"/>
                <a:ea typeface="Calibri" panose="020F0502020204030204" pitchFamily="34" charset="0"/>
                <a:cs typeface="Arial" panose="020B0604020202020204" pitchFamily="34" charset="0"/>
              </a:rPr>
              <a:t>hen </a:t>
            </a:r>
            <a:r>
              <a:rPr lang="en-US" sz="2200" b="1" dirty="0">
                <a:effectLst/>
                <a:latin typeface="Arial" panose="020B0604020202020204" pitchFamily="34" charset="0"/>
                <a:ea typeface="Calibri" panose="020F0502020204030204" pitchFamily="34" charset="0"/>
                <a:cs typeface="Arial" panose="020B0604020202020204" pitchFamily="34" charset="0"/>
              </a:rPr>
              <a:t>Carton (2018) </a:t>
            </a:r>
            <a:r>
              <a:rPr lang="en-US" sz="2200" dirty="0">
                <a:effectLst/>
                <a:latin typeface="Arial" panose="020B0604020202020204" pitchFamily="34" charset="0"/>
                <a:ea typeface="Calibri" panose="020F0502020204030204" pitchFamily="34" charset="0"/>
                <a:cs typeface="Arial" panose="020B0604020202020204" pitchFamily="34" charset="0"/>
              </a:rPr>
              <a:t>studied how NASA leaders during the 1960s inspired meaningfulness everyday, he “realized that it was impossible to sample exhaustively the hundreds of thousands of pages of archived records and hundreds of video clips and books” (p 330). He therefore generated a theoretical sub-sample by searching the corpus for keywords extracted both from his sources and the literature. </a:t>
            </a:r>
            <a:endParaRPr lang="da-D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5456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BABD8-1112-5DF6-0DB4-A3BC076C0E75}"/>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C5B15CC7-68CC-4180-0DE4-BC974AE0973C}"/>
              </a:ext>
            </a:extLst>
          </p:cNvPr>
          <p:cNvSpPr/>
          <p:nvPr/>
        </p:nvSpPr>
        <p:spPr>
          <a:xfrm>
            <a:off x="7591830" y="550686"/>
            <a:ext cx="2015647" cy="573383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121BE15-DFF1-BFFF-1B60-26C68E3A58F4}"/>
              </a:ext>
            </a:extLst>
          </p:cNvPr>
          <p:cNvSpPr/>
          <p:nvPr/>
        </p:nvSpPr>
        <p:spPr>
          <a:xfrm>
            <a:off x="1687833" y="550686"/>
            <a:ext cx="2395223" cy="573383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Freeform 27">
            <a:extLst>
              <a:ext uri="{FF2B5EF4-FFF2-40B4-BE49-F238E27FC236}">
                <a16:creationId xmlns:a16="http://schemas.microsoft.com/office/drawing/2014/main" id="{EBC9E864-A5DD-9D73-DE49-5546FCAB066E}"/>
              </a:ext>
            </a:extLst>
          </p:cNvPr>
          <p:cNvSpPr/>
          <p:nvPr/>
        </p:nvSpPr>
        <p:spPr>
          <a:xfrm flipV="1">
            <a:off x="1533121" y="3637844"/>
            <a:ext cx="8077072" cy="1989969"/>
          </a:xfrm>
          <a:custGeom>
            <a:avLst/>
            <a:gdLst>
              <a:gd name="connsiteX0" fmla="*/ 0 w 7974419"/>
              <a:gd name="connsiteY0" fmla="*/ 0 h 1989969"/>
              <a:gd name="connsiteX1" fmla="*/ 5677786 w 7974419"/>
              <a:gd name="connsiteY1" fmla="*/ 1669311 h 1989969"/>
              <a:gd name="connsiteX2" fmla="*/ 7974419 w 7974419"/>
              <a:gd name="connsiteY2" fmla="*/ 1988288 h 1989969"/>
            </a:gdLst>
            <a:ahLst/>
            <a:cxnLst>
              <a:cxn ang="0">
                <a:pos x="connsiteX0" y="connsiteY0"/>
              </a:cxn>
              <a:cxn ang="0">
                <a:pos x="connsiteX1" y="connsiteY1"/>
              </a:cxn>
              <a:cxn ang="0">
                <a:pos x="connsiteX2" y="connsiteY2"/>
              </a:cxn>
            </a:cxnLst>
            <a:rect l="l" t="t" r="r" b="b"/>
            <a:pathLst>
              <a:path w="7974419" h="1989969">
                <a:moveTo>
                  <a:pt x="0" y="0"/>
                </a:moveTo>
                <a:cubicBezTo>
                  <a:pt x="2174358" y="668965"/>
                  <a:pt x="4348716" y="1337930"/>
                  <a:pt x="5677786" y="1669311"/>
                </a:cubicBezTo>
                <a:cubicBezTo>
                  <a:pt x="7006856" y="2000692"/>
                  <a:pt x="7490637" y="1994490"/>
                  <a:pt x="7974419" y="1988288"/>
                </a:cubicBezTo>
              </a:path>
            </a:pathLst>
          </a:custGeom>
          <a:noFill/>
          <a:ln w="381000">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C4705420-832C-1A36-4B28-EA6E798BE546}"/>
              </a:ext>
            </a:extLst>
          </p:cNvPr>
          <p:cNvSpPr/>
          <p:nvPr/>
        </p:nvSpPr>
        <p:spPr>
          <a:xfrm>
            <a:off x="10160328" y="417000"/>
            <a:ext cx="1896395" cy="1449261"/>
          </a:xfrm>
          <a:prstGeom prst="roundRect">
            <a:avLst/>
          </a:prstGeom>
          <a:no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4" name="Straight Arrow Connector 23">
            <a:extLst>
              <a:ext uri="{FF2B5EF4-FFF2-40B4-BE49-F238E27FC236}">
                <a16:creationId xmlns:a16="http://schemas.microsoft.com/office/drawing/2014/main" id="{B3B356B3-C185-B0B4-B5D0-83C0DB288904}"/>
              </a:ext>
            </a:extLst>
          </p:cNvPr>
          <p:cNvCxnSpPr>
            <a:cxnSpLocks/>
          </p:cNvCxnSpPr>
          <p:nvPr/>
        </p:nvCxnSpPr>
        <p:spPr>
          <a:xfrm>
            <a:off x="1861179" y="662629"/>
            <a:ext cx="397852" cy="4494802"/>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Text Box 61">
            <a:extLst>
              <a:ext uri="{FF2B5EF4-FFF2-40B4-BE49-F238E27FC236}">
                <a16:creationId xmlns:a16="http://schemas.microsoft.com/office/drawing/2014/main" id="{49ACAF01-2218-2764-DE45-23BDFF664168}"/>
              </a:ext>
            </a:extLst>
          </p:cNvPr>
          <p:cNvSpPr txBox="1">
            <a:spLocks noChangeArrowheads="1"/>
          </p:cNvSpPr>
          <p:nvPr/>
        </p:nvSpPr>
        <p:spPr bwMode="auto">
          <a:xfrm>
            <a:off x="1533120" y="1605005"/>
            <a:ext cx="1009294" cy="965584"/>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1200" b="1" i="1" dirty="0">
              <a:latin typeface="Times New Roman" panose="02020603050405020304" pitchFamily="18"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sz="1200" b="1" i="1" dirty="0">
                <a:latin typeface="Times New Roman" panose="02020603050405020304" pitchFamily="18" charset="0"/>
                <a:ea typeface="Calibri" panose="020F0502020204030204" pitchFamily="34" charset="0"/>
                <a:cs typeface="Times New Roman" panose="02020603050405020304" pitchFamily="18" charset="0"/>
              </a:rPr>
              <a:t>Sampling on a hunch </a:t>
            </a:r>
          </a:p>
          <a:p>
            <a:pPr algn="ctr" eaLnBrk="0" fontAlgn="base" hangingPunct="0">
              <a:spcBef>
                <a:spcPct val="0"/>
              </a:spcBef>
              <a:spcAft>
                <a:spcPct val="0"/>
              </a:spcAft>
            </a:pPr>
            <a:endParaRPr lang="en-US" sz="1200"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Text Box 57">
            <a:extLst>
              <a:ext uri="{FF2B5EF4-FFF2-40B4-BE49-F238E27FC236}">
                <a16:creationId xmlns:a16="http://schemas.microsoft.com/office/drawing/2014/main" id="{3C019182-EA65-BD50-B29D-69771AD3F490}"/>
              </a:ext>
            </a:extLst>
          </p:cNvPr>
          <p:cNvSpPr txBox="1">
            <a:spLocks noChangeArrowheads="1"/>
          </p:cNvSpPr>
          <p:nvPr/>
        </p:nvSpPr>
        <p:spPr bwMode="auto">
          <a:xfrm>
            <a:off x="2063417" y="2711114"/>
            <a:ext cx="1260249" cy="67202"/>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ea typeface="Calibri" panose="020F0502020204030204" pitchFamily="34" charset="0"/>
                <a:cs typeface="Times New Roman" panose="02020603050405020304" pitchFamily="18" charset="0"/>
              </a:rPr>
              <a:t> </a:t>
            </a:r>
            <a:r>
              <a:rPr lang="en-US" sz="1200" b="1" i="1" dirty="0">
                <a:latin typeface="Times New Roman" panose="02020603050405020304" pitchFamily="18" charset="0"/>
                <a:ea typeface="Toppan Bunkyu Gothic Regular" panose="020B0400000000000000" pitchFamily="34" charset="-128"/>
                <a:cs typeface="Times New Roman" panose="02020603050405020304" pitchFamily="18" charset="0"/>
              </a:rPr>
              <a:t>Searching for the contours of an anomaly</a:t>
            </a:r>
            <a:r>
              <a:rPr lang="en-US" sz="1200" b="1" dirty="0">
                <a:latin typeface="Times New Roman" panose="02020603050405020304" pitchFamily="18" charset="0"/>
                <a:cs typeface="Times New Roman" panose="02020603050405020304" pitchFamily="18" charset="0"/>
              </a:rPr>
              <a:t> </a:t>
            </a:r>
            <a:endParaRPr lang="en-US" sz="1200" b="1" i="1" dirty="0">
              <a:latin typeface="Times New Roman" panose="02020603050405020304" pitchFamily="18" charset="0"/>
              <a:cs typeface="Times New Roman" panose="02020603050405020304" pitchFamily="18" charset="0"/>
            </a:endParaRPr>
          </a:p>
        </p:txBody>
      </p:sp>
      <p:sp>
        <p:nvSpPr>
          <p:cNvPr id="56" name="Text Box 26">
            <a:extLst>
              <a:ext uri="{FF2B5EF4-FFF2-40B4-BE49-F238E27FC236}">
                <a16:creationId xmlns:a16="http://schemas.microsoft.com/office/drawing/2014/main" id="{11826AAF-B6DF-6E51-96A0-96F3FA2A2F6C}"/>
              </a:ext>
            </a:extLst>
          </p:cNvPr>
          <p:cNvSpPr txBox="1">
            <a:spLocks noChangeArrowheads="1"/>
          </p:cNvSpPr>
          <p:nvPr/>
        </p:nvSpPr>
        <p:spPr bwMode="auto">
          <a:xfrm>
            <a:off x="1588705" y="5803777"/>
            <a:ext cx="2493558" cy="328842"/>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400" b="1" dirty="0">
                <a:latin typeface="Times New Roman" panose="02020603050405020304" pitchFamily="18" charset="0"/>
                <a:cs typeface="Times New Roman" panose="02020603050405020304" pitchFamily="18" charset="0"/>
              </a:rPr>
              <a:t>Phase 1:  Identifying an anomaly</a:t>
            </a:r>
            <a:endParaRPr lang="en-US" sz="1400" dirty="0">
              <a:latin typeface="Arial" panose="020B0604020202020204" pitchFamily="34" charset="0"/>
            </a:endParaRPr>
          </a:p>
        </p:txBody>
      </p:sp>
      <p:sp>
        <p:nvSpPr>
          <p:cNvPr id="57" name="Text Box 26">
            <a:extLst>
              <a:ext uri="{FF2B5EF4-FFF2-40B4-BE49-F238E27FC236}">
                <a16:creationId xmlns:a16="http://schemas.microsoft.com/office/drawing/2014/main" id="{D5B1FAB2-F5ED-D286-FE8B-1AA960586814}"/>
              </a:ext>
            </a:extLst>
          </p:cNvPr>
          <p:cNvSpPr txBox="1">
            <a:spLocks noChangeArrowheads="1"/>
          </p:cNvSpPr>
          <p:nvPr/>
        </p:nvSpPr>
        <p:spPr bwMode="auto">
          <a:xfrm>
            <a:off x="4367112" y="5717958"/>
            <a:ext cx="2939076" cy="594279"/>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400" b="1" dirty="0">
                <a:latin typeface="Times New Roman" panose="02020603050405020304" pitchFamily="18" charset="0"/>
                <a:cs typeface="Times New Roman" panose="02020603050405020304" pitchFamily="18" charset="0"/>
              </a:rPr>
              <a:t>Phase 2: Developing empirical explanations and proto-theory </a:t>
            </a:r>
          </a:p>
        </p:txBody>
      </p:sp>
      <p:cxnSp>
        <p:nvCxnSpPr>
          <p:cNvPr id="81" name="Straight Arrow Connector 80">
            <a:extLst>
              <a:ext uri="{FF2B5EF4-FFF2-40B4-BE49-F238E27FC236}">
                <a16:creationId xmlns:a16="http://schemas.microsoft.com/office/drawing/2014/main" id="{9D09A119-4A44-EFDC-C078-4AE0B9C6CA93}"/>
              </a:ext>
            </a:extLst>
          </p:cNvPr>
          <p:cNvCxnSpPr>
            <a:cxnSpLocks/>
          </p:cNvCxnSpPr>
          <p:nvPr/>
        </p:nvCxnSpPr>
        <p:spPr>
          <a:xfrm flipV="1">
            <a:off x="10335984" y="1143539"/>
            <a:ext cx="495359" cy="8346"/>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83" name="Text Box 36">
            <a:extLst>
              <a:ext uri="{FF2B5EF4-FFF2-40B4-BE49-F238E27FC236}">
                <a16:creationId xmlns:a16="http://schemas.microsoft.com/office/drawing/2014/main" id="{0FA98CCC-89BB-9D19-6ECB-5A75DD5D6A5A}"/>
              </a:ext>
            </a:extLst>
          </p:cNvPr>
          <p:cNvSpPr txBox="1">
            <a:spLocks noChangeArrowheads="1"/>
          </p:cNvSpPr>
          <p:nvPr/>
        </p:nvSpPr>
        <p:spPr bwMode="auto">
          <a:xfrm>
            <a:off x="10750925" y="980714"/>
            <a:ext cx="134640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dirty="0">
                <a:latin typeface="Times New Roman" panose="02020603050405020304" pitchFamily="18" charset="0"/>
                <a:cs typeface="Times New Roman" panose="02020603050405020304" pitchFamily="18" charset="0"/>
              </a:rPr>
              <a:t>Empirical moves</a:t>
            </a:r>
          </a:p>
        </p:txBody>
      </p:sp>
      <p:cxnSp>
        <p:nvCxnSpPr>
          <p:cNvPr id="84" name="Straight Arrow Connector 83">
            <a:extLst>
              <a:ext uri="{FF2B5EF4-FFF2-40B4-BE49-F238E27FC236}">
                <a16:creationId xmlns:a16="http://schemas.microsoft.com/office/drawing/2014/main" id="{B0C5F94A-E014-E40B-3AF9-2D6BA82CEC48}"/>
              </a:ext>
            </a:extLst>
          </p:cNvPr>
          <p:cNvCxnSpPr>
            <a:cxnSpLocks/>
          </p:cNvCxnSpPr>
          <p:nvPr/>
        </p:nvCxnSpPr>
        <p:spPr>
          <a:xfrm>
            <a:off x="10326026" y="1658826"/>
            <a:ext cx="495359" cy="0"/>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Text Box 36">
            <a:extLst>
              <a:ext uri="{FF2B5EF4-FFF2-40B4-BE49-F238E27FC236}">
                <a16:creationId xmlns:a16="http://schemas.microsoft.com/office/drawing/2014/main" id="{4354A188-0A59-ABB4-8C74-33AE71BD2A8D}"/>
              </a:ext>
            </a:extLst>
          </p:cNvPr>
          <p:cNvSpPr txBox="1">
            <a:spLocks noChangeArrowheads="1"/>
          </p:cNvSpPr>
          <p:nvPr/>
        </p:nvSpPr>
        <p:spPr bwMode="auto">
          <a:xfrm>
            <a:off x="10783374" y="1502048"/>
            <a:ext cx="134640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dirty="0">
                <a:latin typeface="Times New Roman" panose="02020603050405020304" pitchFamily="18" charset="0"/>
                <a:cs typeface="Times New Roman" panose="02020603050405020304" pitchFamily="18" charset="0"/>
              </a:rPr>
              <a:t>Theorizing moves</a:t>
            </a:r>
          </a:p>
        </p:txBody>
      </p:sp>
      <p:sp>
        <p:nvSpPr>
          <p:cNvPr id="45" name="Arc 44">
            <a:extLst>
              <a:ext uri="{FF2B5EF4-FFF2-40B4-BE49-F238E27FC236}">
                <a16:creationId xmlns:a16="http://schemas.microsoft.com/office/drawing/2014/main" id="{5612E015-051D-4612-8AE9-A3AEC6358A1D}"/>
              </a:ext>
            </a:extLst>
          </p:cNvPr>
          <p:cNvSpPr/>
          <p:nvPr/>
        </p:nvSpPr>
        <p:spPr>
          <a:xfrm flipH="1">
            <a:off x="4424662" y="2073734"/>
            <a:ext cx="1174396" cy="2271029"/>
          </a:xfrm>
          <a:prstGeom prst="arc">
            <a:avLst>
              <a:gd name="adj1" fmla="val 16229568"/>
              <a:gd name="adj2" fmla="val 5482198"/>
            </a:avLst>
          </a:prstGeom>
          <a:ln w="19050">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4" name="Text Box 35">
            <a:extLst>
              <a:ext uri="{FF2B5EF4-FFF2-40B4-BE49-F238E27FC236}">
                <a16:creationId xmlns:a16="http://schemas.microsoft.com/office/drawing/2014/main" id="{E09C4377-B555-D704-11AC-1F445B838787}"/>
              </a:ext>
            </a:extLst>
          </p:cNvPr>
          <p:cNvSpPr txBox="1">
            <a:spLocks noChangeArrowheads="1"/>
          </p:cNvSpPr>
          <p:nvPr/>
        </p:nvSpPr>
        <p:spPr bwMode="auto">
          <a:xfrm>
            <a:off x="2171183" y="4093858"/>
            <a:ext cx="1169611" cy="462291"/>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Source Criticism </a:t>
            </a:r>
          </a:p>
        </p:txBody>
      </p:sp>
      <p:sp>
        <p:nvSpPr>
          <p:cNvPr id="18" name="Text Box 36">
            <a:extLst>
              <a:ext uri="{FF2B5EF4-FFF2-40B4-BE49-F238E27FC236}">
                <a16:creationId xmlns:a16="http://schemas.microsoft.com/office/drawing/2014/main" id="{E0BB78C9-B26F-C120-4945-4CA8996E5E8B}"/>
              </a:ext>
            </a:extLst>
          </p:cNvPr>
          <p:cNvSpPr txBox="1">
            <a:spLocks noChangeArrowheads="1"/>
          </p:cNvSpPr>
          <p:nvPr/>
        </p:nvSpPr>
        <p:spPr bwMode="auto">
          <a:xfrm>
            <a:off x="10728943" y="433301"/>
            <a:ext cx="762136"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dirty="0">
                <a:latin typeface="Times New Roman" panose="02020603050405020304" pitchFamily="18" charset="0"/>
                <a:cs typeface="Times New Roman" panose="02020603050405020304" pitchFamily="18" charset="0"/>
              </a:rPr>
              <a:t>Legend</a:t>
            </a:r>
          </a:p>
        </p:txBody>
      </p:sp>
      <p:sp>
        <p:nvSpPr>
          <p:cNvPr id="37" name="TextBox 36">
            <a:extLst>
              <a:ext uri="{FF2B5EF4-FFF2-40B4-BE49-F238E27FC236}">
                <a16:creationId xmlns:a16="http://schemas.microsoft.com/office/drawing/2014/main" id="{EB8A1F3C-F0BD-0EDF-DBA4-68C0C68AAD7A}"/>
              </a:ext>
            </a:extLst>
          </p:cNvPr>
          <p:cNvSpPr txBox="1"/>
          <p:nvPr/>
        </p:nvSpPr>
        <p:spPr>
          <a:xfrm>
            <a:off x="1579948" y="3080481"/>
            <a:ext cx="184731" cy="369332"/>
          </a:xfrm>
          <a:prstGeom prst="rect">
            <a:avLst/>
          </a:prstGeom>
          <a:noFill/>
        </p:spPr>
        <p:txBody>
          <a:bodyPr wrap="none" rtlCol="0">
            <a:spAutoFit/>
          </a:bodyPr>
          <a:lstStyle/>
          <a:p>
            <a:endParaRPr lang="en-US" dirty="0"/>
          </a:p>
        </p:txBody>
      </p:sp>
      <p:sp>
        <p:nvSpPr>
          <p:cNvPr id="9" name="Text Box 28">
            <a:extLst>
              <a:ext uri="{FF2B5EF4-FFF2-40B4-BE49-F238E27FC236}">
                <a16:creationId xmlns:a16="http://schemas.microsoft.com/office/drawing/2014/main" id="{3D9A38DC-B84D-69F3-72E5-3E5860DE0222}"/>
              </a:ext>
            </a:extLst>
          </p:cNvPr>
          <p:cNvSpPr txBox="1">
            <a:spLocks noChangeArrowheads="1"/>
          </p:cNvSpPr>
          <p:nvPr/>
        </p:nvSpPr>
        <p:spPr bwMode="auto">
          <a:xfrm>
            <a:off x="2712887" y="3474390"/>
            <a:ext cx="1408176" cy="622708"/>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Gaining empirical confidence in the anomaly</a:t>
            </a:r>
            <a:endParaRPr lang="en-US" sz="800" b="1" i="1" dirty="0"/>
          </a:p>
        </p:txBody>
      </p:sp>
      <p:sp>
        <p:nvSpPr>
          <p:cNvPr id="39" name="Text Box 35">
            <a:extLst>
              <a:ext uri="{FF2B5EF4-FFF2-40B4-BE49-F238E27FC236}">
                <a16:creationId xmlns:a16="http://schemas.microsoft.com/office/drawing/2014/main" id="{C52C301B-92A6-6195-E6FC-8C1725AF5754}"/>
              </a:ext>
            </a:extLst>
          </p:cNvPr>
          <p:cNvSpPr txBox="1">
            <a:spLocks noChangeArrowheads="1"/>
          </p:cNvSpPr>
          <p:nvPr/>
        </p:nvSpPr>
        <p:spPr bwMode="auto">
          <a:xfrm>
            <a:off x="6038557" y="2635717"/>
            <a:ext cx="1072064" cy="510727"/>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Refining proto-theory</a:t>
            </a:r>
          </a:p>
        </p:txBody>
      </p:sp>
      <p:sp>
        <p:nvSpPr>
          <p:cNvPr id="22" name="Text Box 26">
            <a:extLst>
              <a:ext uri="{FF2B5EF4-FFF2-40B4-BE49-F238E27FC236}">
                <a16:creationId xmlns:a16="http://schemas.microsoft.com/office/drawing/2014/main" id="{4B9595EF-7DB8-8F3D-18C1-840E66777590}"/>
              </a:ext>
            </a:extLst>
          </p:cNvPr>
          <p:cNvSpPr txBox="1">
            <a:spLocks noChangeArrowheads="1"/>
          </p:cNvSpPr>
          <p:nvPr/>
        </p:nvSpPr>
        <p:spPr bwMode="auto">
          <a:xfrm>
            <a:off x="7468413" y="5712465"/>
            <a:ext cx="2126640" cy="315335"/>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400" b="1" dirty="0">
                <a:latin typeface="Times New Roman" panose="02020603050405020304" pitchFamily="18" charset="0"/>
                <a:cs typeface="Times New Roman" panose="02020603050405020304" pitchFamily="18" charset="0"/>
              </a:rPr>
              <a:t>Phase 3: Substantiating the novel theory</a:t>
            </a:r>
            <a:endParaRPr lang="en-US" sz="1400" dirty="0">
              <a:latin typeface="Arial" panose="020B0604020202020204" pitchFamily="34" charset="0"/>
            </a:endParaRPr>
          </a:p>
        </p:txBody>
      </p:sp>
      <p:cxnSp>
        <p:nvCxnSpPr>
          <p:cNvPr id="51" name="Straight Arrow Connector 50">
            <a:extLst>
              <a:ext uri="{FF2B5EF4-FFF2-40B4-BE49-F238E27FC236}">
                <a16:creationId xmlns:a16="http://schemas.microsoft.com/office/drawing/2014/main" id="{6A9D66C0-FAAC-64CD-0D35-BA4A80B1124A}"/>
              </a:ext>
            </a:extLst>
          </p:cNvPr>
          <p:cNvCxnSpPr>
            <a:cxnSpLocks/>
          </p:cNvCxnSpPr>
          <p:nvPr/>
        </p:nvCxnSpPr>
        <p:spPr>
          <a:xfrm flipV="1">
            <a:off x="2593979" y="1414508"/>
            <a:ext cx="175389" cy="3722276"/>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01A3DCD-C9CB-101C-86C4-D4DA6E8DE4F1}"/>
              </a:ext>
            </a:extLst>
          </p:cNvPr>
          <p:cNvCxnSpPr>
            <a:cxnSpLocks/>
          </p:cNvCxnSpPr>
          <p:nvPr/>
        </p:nvCxnSpPr>
        <p:spPr>
          <a:xfrm>
            <a:off x="3218688" y="1525222"/>
            <a:ext cx="474481" cy="3248278"/>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8" name="Text Box 57">
            <a:extLst>
              <a:ext uri="{FF2B5EF4-FFF2-40B4-BE49-F238E27FC236}">
                <a16:creationId xmlns:a16="http://schemas.microsoft.com/office/drawing/2014/main" id="{04C21AE1-102C-EB15-1A00-926F5CF4115C}"/>
              </a:ext>
            </a:extLst>
          </p:cNvPr>
          <p:cNvSpPr txBox="1">
            <a:spLocks noChangeArrowheads="1"/>
          </p:cNvSpPr>
          <p:nvPr/>
        </p:nvSpPr>
        <p:spPr bwMode="auto">
          <a:xfrm>
            <a:off x="4767815" y="2286339"/>
            <a:ext cx="1474222" cy="510727"/>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Theoretical imagination</a:t>
            </a:r>
          </a:p>
        </p:txBody>
      </p:sp>
      <p:sp>
        <p:nvSpPr>
          <p:cNvPr id="72" name="Text Box 35">
            <a:extLst>
              <a:ext uri="{FF2B5EF4-FFF2-40B4-BE49-F238E27FC236}">
                <a16:creationId xmlns:a16="http://schemas.microsoft.com/office/drawing/2014/main" id="{846141C2-4659-3E1C-E03C-ABE3C8444E9E}"/>
              </a:ext>
            </a:extLst>
          </p:cNvPr>
          <p:cNvSpPr txBox="1">
            <a:spLocks noChangeArrowheads="1"/>
          </p:cNvSpPr>
          <p:nvPr/>
        </p:nvSpPr>
        <p:spPr bwMode="auto">
          <a:xfrm>
            <a:off x="5360213" y="3209248"/>
            <a:ext cx="1474222" cy="536155"/>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Elaborating empirical explanations</a:t>
            </a:r>
          </a:p>
        </p:txBody>
      </p:sp>
      <p:sp>
        <p:nvSpPr>
          <p:cNvPr id="10" name="TextBox 9">
            <a:extLst>
              <a:ext uri="{FF2B5EF4-FFF2-40B4-BE49-F238E27FC236}">
                <a16:creationId xmlns:a16="http://schemas.microsoft.com/office/drawing/2014/main" id="{45D8AFF2-5362-1AFF-1750-EA176E6A9444}"/>
              </a:ext>
            </a:extLst>
          </p:cNvPr>
          <p:cNvSpPr txBox="1"/>
          <p:nvPr/>
        </p:nvSpPr>
        <p:spPr>
          <a:xfrm>
            <a:off x="12849922" y="4293220"/>
            <a:ext cx="184731" cy="369332"/>
          </a:xfrm>
          <a:prstGeom prst="rect">
            <a:avLst/>
          </a:prstGeom>
          <a:noFill/>
        </p:spPr>
        <p:txBody>
          <a:bodyPr wrap="none" rtlCol="0">
            <a:spAutoFit/>
          </a:bodyPr>
          <a:lstStyle/>
          <a:p>
            <a:endParaRPr lang="en-US" dirty="0"/>
          </a:p>
        </p:txBody>
      </p:sp>
      <p:sp>
        <p:nvSpPr>
          <p:cNvPr id="91" name="Text Box 61">
            <a:extLst>
              <a:ext uri="{FF2B5EF4-FFF2-40B4-BE49-F238E27FC236}">
                <a16:creationId xmlns:a16="http://schemas.microsoft.com/office/drawing/2014/main" id="{51E75B8B-CC09-71C5-5320-7606B7F8493A}"/>
              </a:ext>
            </a:extLst>
          </p:cNvPr>
          <p:cNvSpPr txBox="1">
            <a:spLocks noChangeArrowheads="1"/>
          </p:cNvSpPr>
          <p:nvPr/>
        </p:nvSpPr>
        <p:spPr bwMode="auto">
          <a:xfrm rot="20594992">
            <a:off x="1921045" y="4985894"/>
            <a:ext cx="2071819"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Identifying an anomalous observation</a:t>
            </a:r>
          </a:p>
        </p:txBody>
      </p:sp>
      <p:sp>
        <p:nvSpPr>
          <p:cNvPr id="85" name="Text Box 61">
            <a:extLst>
              <a:ext uri="{FF2B5EF4-FFF2-40B4-BE49-F238E27FC236}">
                <a16:creationId xmlns:a16="http://schemas.microsoft.com/office/drawing/2014/main" id="{F9A068A4-5CF7-4072-2020-20FF8AC8CA0E}"/>
              </a:ext>
            </a:extLst>
          </p:cNvPr>
          <p:cNvSpPr txBox="1">
            <a:spLocks noChangeArrowheads="1"/>
          </p:cNvSpPr>
          <p:nvPr/>
        </p:nvSpPr>
        <p:spPr bwMode="auto">
          <a:xfrm rot="20677139">
            <a:off x="4607121" y="4170889"/>
            <a:ext cx="281073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dirty="0">
                <a:latin typeface="Times New Roman" panose="02020603050405020304" pitchFamily="18" charset="0"/>
                <a:cs typeface="Times New Roman" panose="02020603050405020304" pitchFamily="18" charset="0"/>
              </a:rPr>
              <a:t>Developing empirical explanations</a:t>
            </a:r>
          </a:p>
        </p:txBody>
      </p:sp>
      <p:sp>
        <p:nvSpPr>
          <p:cNvPr id="26" name="Trapezoid 25">
            <a:extLst>
              <a:ext uri="{FF2B5EF4-FFF2-40B4-BE49-F238E27FC236}">
                <a16:creationId xmlns:a16="http://schemas.microsoft.com/office/drawing/2014/main" id="{B02EF444-E593-4F83-3FB6-C46B66AB7B4B}"/>
              </a:ext>
            </a:extLst>
          </p:cNvPr>
          <p:cNvSpPr/>
          <p:nvPr/>
        </p:nvSpPr>
        <p:spPr>
          <a:xfrm rot="16200000">
            <a:off x="8234054" y="3276845"/>
            <a:ext cx="817325" cy="1759606"/>
          </a:xfrm>
          <a:prstGeom prst="trapezoid">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Text Box 61">
            <a:extLst>
              <a:ext uri="{FF2B5EF4-FFF2-40B4-BE49-F238E27FC236}">
                <a16:creationId xmlns:a16="http://schemas.microsoft.com/office/drawing/2014/main" id="{97414365-A418-1DDA-0B70-374395E5425C}"/>
              </a:ext>
            </a:extLst>
          </p:cNvPr>
          <p:cNvSpPr txBox="1">
            <a:spLocks noChangeArrowheads="1"/>
          </p:cNvSpPr>
          <p:nvPr/>
        </p:nvSpPr>
        <p:spPr bwMode="auto">
          <a:xfrm rot="21193132">
            <a:off x="7586469" y="3494653"/>
            <a:ext cx="2010879" cy="33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dirty="0">
                <a:latin typeface="Times New Roman" panose="02020603050405020304" pitchFamily="18" charset="0"/>
                <a:cs typeface="Times New Roman" panose="02020603050405020304" pitchFamily="18" charset="0"/>
              </a:rPr>
              <a:t>Enhancing the empirical rigor of the novel theory</a:t>
            </a:r>
          </a:p>
        </p:txBody>
      </p:sp>
      <p:sp>
        <p:nvSpPr>
          <p:cNvPr id="20" name="Freeform 19">
            <a:extLst>
              <a:ext uri="{FF2B5EF4-FFF2-40B4-BE49-F238E27FC236}">
                <a16:creationId xmlns:a16="http://schemas.microsoft.com/office/drawing/2014/main" id="{90CDFA18-7EA6-F750-93DC-FBE0515C3CD2}"/>
              </a:ext>
            </a:extLst>
          </p:cNvPr>
          <p:cNvSpPr/>
          <p:nvPr/>
        </p:nvSpPr>
        <p:spPr>
          <a:xfrm>
            <a:off x="1549718" y="781871"/>
            <a:ext cx="8045335" cy="1989969"/>
          </a:xfrm>
          <a:custGeom>
            <a:avLst/>
            <a:gdLst>
              <a:gd name="connsiteX0" fmla="*/ 0 w 7974419"/>
              <a:gd name="connsiteY0" fmla="*/ 0 h 1989969"/>
              <a:gd name="connsiteX1" fmla="*/ 5677786 w 7974419"/>
              <a:gd name="connsiteY1" fmla="*/ 1669311 h 1989969"/>
              <a:gd name="connsiteX2" fmla="*/ 7974419 w 7974419"/>
              <a:gd name="connsiteY2" fmla="*/ 1988288 h 1989969"/>
            </a:gdLst>
            <a:ahLst/>
            <a:cxnLst>
              <a:cxn ang="0">
                <a:pos x="connsiteX0" y="connsiteY0"/>
              </a:cxn>
              <a:cxn ang="0">
                <a:pos x="connsiteX1" y="connsiteY1"/>
              </a:cxn>
              <a:cxn ang="0">
                <a:pos x="connsiteX2" y="connsiteY2"/>
              </a:cxn>
            </a:cxnLst>
            <a:rect l="l" t="t" r="r" b="b"/>
            <a:pathLst>
              <a:path w="7974419" h="1989969">
                <a:moveTo>
                  <a:pt x="0" y="0"/>
                </a:moveTo>
                <a:cubicBezTo>
                  <a:pt x="2174358" y="668965"/>
                  <a:pt x="4348716" y="1337930"/>
                  <a:pt x="5677786" y="1669311"/>
                </a:cubicBezTo>
                <a:cubicBezTo>
                  <a:pt x="7006856" y="2000692"/>
                  <a:pt x="7490637" y="1994490"/>
                  <a:pt x="7974419" y="1988288"/>
                </a:cubicBezTo>
              </a:path>
            </a:pathLst>
          </a:custGeom>
          <a:noFill/>
          <a:ln w="381000">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D6672073-0A48-0248-1C98-4C9AE058C873}"/>
              </a:ext>
            </a:extLst>
          </p:cNvPr>
          <p:cNvSpPr txBox="1"/>
          <p:nvPr/>
        </p:nvSpPr>
        <p:spPr>
          <a:xfrm rot="859405">
            <a:off x="4704219" y="1858853"/>
            <a:ext cx="2058190" cy="276999"/>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Proto-theory</a:t>
            </a:r>
          </a:p>
        </p:txBody>
      </p:sp>
      <p:sp>
        <p:nvSpPr>
          <p:cNvPr id="2" name="TextBox 1">
            <a:extLst>
              <a:ext uri="{FF2B5EF4-FFF2-40B4-BE49-F238E27FC236}">
                <a16:creationId xmlns:a16="http://schemas.microsoft.com/office/drawing/2014/main" id="{AD77A446-DB47-B414-9027-5D8E8D06477C}"/>
              </a:ext>
            </a:extLst>
          </p:cNvPr>
          <p:cNvSpPr txBox="1"/>
          <p:nvPr/>
        </p:nvSpPr>
        <p:spPr>
          <a:xfrm>
            <a:off x="8159056" y="2573601"/>
            <a:ext cx="1246766" cy="276358"/>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Novel Theory</a:t>
            </a:r>
          </a:p>
        </p:txBody>
      </p:sp>
      <p:sp>
        <p:nvSpPr>
          <p:cNvPr id="35" name="Arc 34">
            <a:extLst>
              <a:ext uri="{FF2B5EF4-FFF2-40B4-BE49-F238E27FC236}">
                <a16:creationId xmlns:a16="http://schemas.microsoft.com/office/drawing/2014/main" id="{975226CF-4FF9-3EE6-5680-38FE2BDF4D3A}"/>
              </a:ext>
            </a:extLst>
          </p:cNvPr>
          <p:cNvSpPr/>
          <p:nvPr/>
        </p:nvSpPr>
        <p:spPr>
          <a:xfrm rot="10508196" flipH="1">
            <a:off x="7043575" y="2713507"/>
            <a:ext cx="611933" cy="1006922"/>
          </a:xfrm>
          <a:prstGeom prst="arc">
            <a:avLst>
              <a:gd name="adj1" fmla="val 16200000"/>
              <a:gd name="adj2" fmla="val 5299307"/>
            </a:avLst>
          </a:prstGeom>
          <a:ln w="1905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6" name="Arc 35">
            <a:extLst>
              <a:ext uri="{FF2B5EF4-FFF2-40B4-BE49-F238E27FC236}">
                <a16:creationId xmlns:a16="http://schemas.microsoft.com/office/drawing/2014/main" id="{BF92D6FB-5D21-BFA0-9CD5-CEA182435A6C}"/>
              </a:ext>
            </a:extLst>
          </p:cNvPr>
          <p:cNvSpPr/>
          <p:nvPr/>
        </p:nvSpPr>
        <p:spPr>
          <a:xfrm rot="21227157" flipH="1">
            <a:off x="6966700" y="2646238"/>
            <a:ext cx="719203" cy="1095105"/>
          </a:xfrm>
          <a:prstGeom prst="arc">
            <a:avLst>
              <a:gd name="adj1" fmla="val 16680370"/>
              <a:gd name="adj2" fmla="val 4765058"/>
            </a:avLst>
          </a:prstGeom>
          <a:ln w="19050">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 name="Rectangle 4">
            <a:extLst>
              <a:ext uri="{FF2B5EF4-FFF2-40B4-BE49-F238E27FC236}">
                <a16:creationId xmlns:a16="http://schemas.microsoft.com/office/drawing/2014/main" id="{9E3F166B-25AF-BAA6-C0F5-81F1A0E83875}"/>
              </a:ext>
            </a:extLst>
          </p:cNvPr>
          <p:cNvSpPr/>
          <p:nvPr/>
        </p:nvSpPr>
        <p:spPr>
          <a:xfrm>
            <a:off x="1261915" y="530209"/>
            <a:ext cx="394019" cy="745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Box 22">
            <a:extLst>
              <a:ext uri="{FF2B5EF4-FFF2-40B4-BE49-F238E27FC236}">
                <a16:creationId xmlns:a16="http://schemas.microsoft.com/office/drawing/2014/main" id="{4E53A6A8-9CCF-13B7-B3F3-C26133429D00}"/>
              </a:ext>
            </a:extLst>
          </p:cNvPr>
          <p:cNvSpPr txBox="1">
            <a:spLocks noChangeArrowheads="1"/>
          </p:cNvSpPr>
          <p:nvPr/>
        </p:nvSpPr>
        <p:spPr bwMode="auto">
          <a:xfrm>
            <a:off x="550457" y="588599"/>
            <a:ext cx="982663" cy="349250"/>
          </a:xfrm>
          <a:prstGeom prst="rect">
            <a:avLst/>
          </a:prstGeom>
          <a:noFill/>
          <a:ln>
            <a:noFill/>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Theory building</a:t>
            </a:r>
            <a:endParaRPr lang="en-US" sz="1400" dirty="0">
              <a:latin typeface="Arial" panose="020B0604020202020204" pitchFamily="34" charset="0"/>
            </a:endParaRPr>
          </a:p>
        </p:txBody>
      </p:sp>
      <p:sp>
        <p:nvSpPr>
          <p:cNvPr id="12" name="Rectangle 11">
            <a:extLst>
              <a:ext uri="{FF2B5EF4-FFF2-40B4-BE49-F238E27FC236}">
                <a16:creationId xmlns:a16="http://schemas.microsoft.com/office/drawing/2014/main" id="{73B61A98-1FE3-14F0-4C5E-8409875FA892}"/>
              </a:ext>
            </a:extLst>
          </p:cNvPr>
          <p:cNvSpPr/>
          <p:nvPr/>
        </p:nvSpPr>
        <p:spPr>
          <a:xfrm>
            <a:off x="1256261" y="5245376"/>
            <a:ext cx="394019" cy="745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Box 26">
            <a:extLst>
              <a:ext uri="{FF2B5EF4-FFF2-40B4-BE49-F238E27FC236}">
                <a16:creationId xmlns:a16="http://schemas.microsoft.com/office/drawing/2014/main" id="{BA163725-767C-F303-4FA4-06F6FB17B307}"/>
              </a:ext>
            </a:extLst>
          </p:cNvPr>
          <p:cNvSpPr txBox="1">
            <a:spLocks noChangeArrowheads="1"/>
          </p:cNvSpPr>
          <p:nvPr/>
        </p:nvSpPr>
        <p:spPr bwMode="auto">
          <a:xfrm>
            <a:off x="279243" y="5431576"/>
            <a:ext cx="1467387" cy="442912"/>
          </a:xfrm>
          <a:prstGeom prst="rect">
            <a:avLst/>
          </a:prstGeom>
          <a:noFill/>
          <a:ln>
            <a:noFill/>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sz="1400" b="1" dirty="0">
                <a:latin typeface="Times New Roman" panose="02020603050405020304" pitchFamily="18" charset="0"/>
                <a:cs typeface="Times New Roman" panose="02020603050405020304" pitchFamily="18" charset="0"/>
              </a:rPr>
              <a:t>Developing empirical explanations</a:t>
            </a:r>
          </a:p>
        </p:txBody>
      </p:sp>
      <p:sp>
        <p:nvSpPr>
          <p:cNvPr id="90" name="Arc 89">
            <a:extLst>
              <a:ext uri="{FF2B5EF4-FFF2-40B4-BE49-F238E27FC236}">
                <a16:creationId xmlns:a16="http://schemas.microsoft.com/office/drawing/2014/main" id="{E30BC66B-D6E9-A6D6-ECE2-E926F2A7A6C8}"/>
              </a:ext>
            </a:extLst>
          </p:cNvPr>
          <p:cNvSpPr/>
          <p:nvPr/>
        </p:nvSpPr>
        <p:spPr>
          <a:xfrm rot="10800000" flipH="1">
            <a:off x="6053304" y="2504175"/>
            <a:ext cx="615182" cy="1481491"/>
          </a:xfrm>
          <a:prstGeom prst="arc">
            <a:avLst>
              <a:gd name="adj1" fmla="val 16200000"/>
              <a:gd name="adj2" fmla="val 5377747"/>
            </a:avLst>
          </a:prstGeom>
          <a:ln w="1905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8B4F850-10F6-FE14-1745-C740ABF8BAD7}"/>
              </a:ext>
            </a:extLst>
          </p:cNvPr>
          <p:cNvSpPr/>
          <p:nvPr/>
        </p:nvSpPr>
        <p:spPr>
          <a:xfrm>
            <a:off x="1659536" y="604527"/>
            <a:ext cx="7947940" cy="39539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724E38A-6474-EF23-8162-7F98E39E1B1C}"/>
              </a:ext>
            </a:extLst>
          </p:cNvPr>
          <p:cNvSpPr txBox="1"/>
          <p:nvPr/>
        </p:nvSpPr>
        <p:spPr>
          <a:xfrm>
            <a:off x="2240685" y="644272"/>
            <a:ext cx="1350607" cy="276999"/>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Existing Theories </a:t>
            </a:r>
          </a:p>
        </p:txBody>
      </p:sp>
      <p:sp>
        <p:nvSpPr>
          <p:cNvPr id="13" name="Arc 12">
            <a:extLst>
              <a:ext uri="{FF2B5EF4-FFF2-40B4-BE49-F238E27FC236}">
                <a16:creationId xmlns:a16="http://schemas.microsoft.com/office/drawing/2014/main" id="{B63B1397-7040-6B45-0334-7DA83D06F65D}"/>
              </a:ext>
            </a:extLst>
          </p:cNvPr>
          <p:cNvSpPr/>
          <p:nvPr/>
        </p:nvSpPr>
        <p:spPr>
          <a:xfrm flipH="1">
            <a:off x="5781431" y="2398595"/>
            <a:ext cx="804213" cy="1574614"/>
          </a:xfrm>
          <a:prstGeom prst="arc">
            <a:avLst>
              <a:gd name="adj1" fmla="val 15977209"/>
              <a:gd name="adj2" fmla="val 5482198"/>
            </a:avLst>
          </a:prstGeom>
          <a:ln w="19050">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6" name="Arc 15">
            <a:extLst>
              <a:ext uri="{FF2B5EF4-FFF2-40B4-BE49-F238E27FC236}">
                <a16:creationId xmlns:a16="http://schemas.microsoft.com/office/drawing/2014/main" id="{AABA4BE2-324B-40CB-8EF6-3B5872D80C56}"/>
              </a:ext>
            </a:extLst>
          </p:cNvPr>
          <p:cNvSpPr/>
          <p:nvPr/>
        </p:nvSpPr>
        <p:spPr>
          <a:xfrm rot="10800000" flipH="1">
            <a:off x="4644135" y="2116774"/>
            <a:ext cx="1018194" cy="2208228"/>
          </a:xfrm>
          <a:prstGeom prst="arc">
            <a:avLst>
              <a:gd name="adj1" fmla="val 16200000"/>
              <a:gd name="adj2" fmla="val 5719619"/>
            </a:avLst>
          </a:prstGeom>
          <a:ln w="1905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Text Box 57">
            <a:extLst>
              <a:ext uri="{FF2B5EF4-FFF2-40B4-BE49-F238E27FC236}">
                <a16:creationId xmlns:a16="http://schemas.microsoft.com/office/drawing/2014/main" id="{05656DB0-1C37-F816-519E-A60487881302}"/>
              </a:ext>
            </a:extLst>
          </p:cNvPr>
          <p:cNvSpPr txBox="1">
            <a:spLocks noChangeArrowheads="1"/>
          </p:cNvSpPr>
          <p:nvPr/>
        </p:nvSpPr>
        <p:spPr bwMode="auto">
          <a:xfrm>
            <a:off x="3714352" y="2594622"/>
            <a:ext cx="1477240" cy="561916"/>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Sampling and searching for explanatory cues</a:t>
            </a:r>
          </a:p>
        </p:txBody>
      </p:sp>
      <p:sp>
        <p:nvSpPr>
          <p:cNvPr id="62" name="Text Box 35">
            <a:extLst>
              <a:ext uri="{FF2B5EF4-FFF2-40B4-BE49-F238E27FC236}">
                <a16:creationId xmlns:a16="http://schemas.microsoft.com/office/drawing/2014/main" id="{80AA3ED7-5FA4-DC78-3BB8-49F315F9EDBA}"/>
              </a:ext>
            </a:extLst>
          </p:cNvPr>
          <p:cNvSpPr txBox="1">
            <a:spLocks noChangeArrowheads="1"/>
          </p:cNvSpPr>
          <p:nvPr/>
        </p:nvSpPr>
        <p:spPr bwMode="auto">
          <a:xfrm>
            <a:off x="6742925" y="2881981"/>
            <a:ext cx="1189370" cy="418706"/>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Reaching quasi- convergence</a:t>
            </a:r>
          </a:p>
        </p:txBody>
      </p:sp>
    </p:spTree>
    <p:extLst>
      <p:ext uri="{BB962C8B-B14F-4D97-AF65-F5344CB8AC3E}">
        <p14:creationId xmlns:p14="http://schemas.microsoft.com/office/powerpoint/2010/main" val="3622158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C96929-3EFD-0FD6-7D7D-06FAA0593AB3}"/>
              </a:ext>
            </a:extLst>
          </p:cNvPr>
          <p:cNvSpPr>
            <a:spLocks noGrp="1"/>
          </p:cNvSpPr>
          <p:nvPr>
            <p:ph type="title"/>
          </p:nvPr>
        </p:nvSpPr>
        <p:spPr>
          <a:xfrm>
            <a:off x="335666" y="0"/>
            <a:ext cx="12560731" cy="1325563"/>
          </a:xfrm>
        </p:spPr>
        <p:txBody>
          <a:bodyPr>
            <a:normAutofit/>
          </a:bodyPr>
          <a:lstStyle/>
          <a:p>
            <a:r>
              <a:rPr lang="en-US" sz="4400" dirty="0">
                <a:latin typeface="Times New Roman" panose="02020603050405020304" pitchFamily="18" charset="0"/>
                <a:cs typeface="Times New Roman" panose="02020603050405020304" pitchFamily="18" charset="0"/>
              </a:rPr>
              <a:t> </a:t>
            </a:r>
            <a:r>
              <a:rPr lang="en-US" sz="4000" b="1" dirty="0">
                <a:latin typeface="Arial" panose="020B0604020202020204" pitchFamily="34" charset="0"/>
                <a:cs typeface="Arial" panose="020B0604020202020204" pitchFamily="34" charset="0"/>
              </a:rPr>
              <a:t>Sampling and searching for explanatory cues</a:t>
            </a:r>
            <a:endParaRPr lang="da-DK" sz="4000" dirty="0">
              <a:latin typeface="Arial" panose="020B0604020202020204" pitchFamily="34" charset="0"/>
              <a:cs typeface="Arial" panose="020B0604020202020204" pitchFamily="34" charset="0"/>
            </a:endParaRPr>
          </a:p>
        </p:txBody>
      </p:sp>
      <p:sp>
        <p:nvSpPr>
          <p:cNvPr id="3" name="Pladsholder til indhold 2">
            <a:extLst>
              <a:ext uri="{FF2B5EF4-FFF2-40B4-BE49-F238E27FC236}">
                <a16:creationId xmlns:a16="http://schemas.microsoft.com/office/drawing/2014/main" id="{A1C3829B-A50A-375C-184A-B409495E6EB6}"/>
              </a:ext>
            </a:extLst>
          </p:cNvPr>
          <p:cNvSpPr>
            <a:spLocks noGrp="1"/>
          </p:cNvSpPr>
          <p:nvPr>
            <p:ph idx="1"/>
          </p:nvPr>
        </p:nvSpPr>
        <p:spPr>
          <a:xfrm>
            <a:off x="699304" y="1408936"/>
            <a:ext cx="10515600" cy="4351338"/>
          </a:xfrm>
        </p:spPr>
        <p:txBody>
          <a:bodyPr>
            <a:noAutofit/>
          </a:bodyPr>
          <a:lstStyle/>
          <a:p>
            <a:endParaRPr lang="en-US" sz="2000" dirty="0">
              <a:effectLst/>
              <a:latin typeface="Arial" panose="020B0604020202020204" pitchFamily="34" charset="0"/>
              <a:ea typeface="Calibri" panose="020F050202020403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To </a:t>
            </a:r>
            <a:r>
              <a:rPr lang="en-US" sz="2200" i="1" dirty="0">
                <a:latin typeface="Arial" panose="020B0604020202020204" pitchFamily="34" charset="0"/>
                <a:ea typeface="Calibri" panose="020F0502020204030204" pitchFamily="34" charset="0"/>
                <a:cs typeface="Arial" panose="020B0604020202020204" pitchFamily="34" charset="0"/>
              </a:rPr>
              <a:t>sample and search for explanatory ques,</a:t>
            </a:r>
            <a:r>
              <a:rPr lang="en-US" sz="2200" dirty="0">
                <a:effectLst/>
                <a:latin typeface="Arial" panose="020B0604020202020204" pitchFamily="34" charset="0"/>
                <a:ea typeface="Calibri" panose="020F0502020204030204" pitchFamily="34" charset="0"/>
                <a:cs typeface="Arial" panose="020B0604020202020204" pitchFamily="34" charset="0"/>
              </a:rPr>
              <a:t> researchers need to identify data, which might shed inspire the generation of potential explanations. </a:t>
            </a:r>
          </a:p>
          <a:p>
            <a:r>
              <a:rPr lang="en-US" sz="2200" dirty="0">
                <a:effectLst/>
                <a:latin typeface="Arial" panose="020B0604020202020204" pitchFamily="34" charset="0"/>
                <a:ea typeface="Calibri" panose="020F0502020204030204" pitchFamily="34" charset="0"/>
                <a:cs typeface="Arial" panose="020B0604020202020204" pitchFamily="34" charset="0"/>
              </a:rPr>
              <a:t>Researchers can follow inter-textual links (Kahl &amp; Grodal, 2016) or search through the data using a set of keywords related to potential explanations (Carton, 2018; </a:t>
            </a:r>
            <a:r>
              <a:rPr lang="en-US" sz="2200" dirty="0" err="1">
                <a:effectLst/>
                <a:latin typeface="Arial" panose="020B0604020202020204" pitchFamily="34" charset="0"/>
                <a:ea typeface="Calibri" panose="020F0502020204030204" pitchFamily="34" charset="0"/>
                <a:cs typeface="Arial" panose="020B0604020202020204" pitchFamily="34" charset="0"/>
              </a:rPr>
              <a:t>Croidieu</a:t>
            </a:r>
            <a:r>
              <a:rPr lang="en-US" sz="2200" dirty="0">
                <a:effectLst/>
                <a:latin typeface="Arial" panose="020B0604020202020204" pitchFamily="34" charset="0"/>
                <a:ea typeface="Calibri" panose="020F0502020204030204" pitchFamily="34" charset="0"/>
                <a:cs typeface="Arial" panose="020B0604020202020204" pitchFamily="34" charset="0"/>
              </a:rPr>
              <a:t> &amp; Kim, 2018; Hsu &amp; Grodal, 2021). </a:t>
            </a:r>
          </a:p>
          <a:p>
            <a:r>
              <a:rPr lang="en-US" sz="2200" b="1" dirty="0">
                <a:latin typeface="Arial" panose="020B0604020202020204" pitchFamily="34" charset="0"/>
                <a:ea typeface="Calibri" panose="020F0502020204030204" pitchFamily="34" charset="0"/>
                <a:cs typeface="Arial" panose="020B0604020202020204" pitchFamily="34" charset="0"/>
              </a:rPr>
              <a:t>E</a:t>
            </a:r>
            <a:r>
              <a:rPr lang="en-US" sz="2200" b="1" dirty="0">
                <a:effectLst/>
                <a:latin typeface="Arial" panose="020B0604020202020204" pitchFamily="34" charset="0"/>
                <a:ea typeface="Calibri" panose="020F0502020204030204" pitchFamily="34" charset="0"/>
                <a:cs typeface="Arial" panose="020B0604020202020204" pitchFamily="34" charset="0"/>
              </a:rPr>
              <a:t>xample</a:t>
            </a:r>
            <a:r>
              <a:rPr lang="en-US" sz="2200" dirty="0">
                <a:latin typeface="Arial" panose="020B0604020202020204" pitchFamily="34" charset="0"/>
                <a:ea typeface="Calibri" panose="020F0502020204030204" pitchFamily="34" charset="0"/>
                <a:cs typeface="Arial" panose="020B0604020202020204" pitchFamily="34" charset="0"/>
              </a:rPr>
              <a:t>:</a:t>
            </a:r>
            <a:r>
              <a:rPr lang="en-US" sz="2200" dirty="0">
                <a:effectLst/>
                <a:latin typeface="Arial" panose="020B0604020202020204" pitchFamily="34" charset="0"/>
                <a:ea typeface="Calibri" panose="020F0502020204030204" pitchFamily="34" charset="0"/>
                <a:cs typeface="Arial" panose="020B0604020202020204" pitchFamily="34" charset="0"/>
              </a:rPr>
              <a:t> </a:t>
            </a:r>
            <a:r>
              <a:rPr lang="en-US" sz="2200" b="1" dirty="0">
                <a:effectLst/>
                <a:latin typeface="Arial" panose="020B0604020202020204" pitchFamily="34" charset="0"/>
                <a:ea typeface="Calibri" panose="020F0502020204030204" pitchFamily="34" charset="0"/>
                <a:cs typeface="Arial" panose="020B0604020202020204" pitchFamily="34" charset="0"/>
              </a:rPr>
              <a:t>Laamanen, Lamberg and Vaara (2016) </a:t>
            </a:r>
            <a:r>
              <a:rPr lang="en-US" sz="2200" dirty="0">
                <a:effectLst/>
                <a:latin typeface="Arial" panose="020B0604020202020204" pitchFamily="34" charset="0"/>
                <a:ea typeface="Calibri" panose="020F0502020204030204" pitchFamily="34" charset="0"/>
                <a:cs typeface="Arial" panose="020B0604020202020204" pitchFamily="34" charset="0"/>
              </a:rPr>
              <a:t>noticed that stakeholder groups within Nokia had divergent interpretations of Nokia’s rise and fall. To develop a sample which could explain this contradictory anomaly, they searched for “attributions of success and failure ... to decide which text segments to include in our database” (p 7). Developing this new data sample on attributions, helped them explain how different stakeholder groups framed success or failure differently, and the consequences this had for their discursive strategy. </a:t>
            </a:r>
            <a:endParaRPr lang="da-D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809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9B9D3A-CDCB-18A2-2B70-73C5346C76BE}"/>
              </a:ext>
            </a:extLst>
          </p:cNvPr>
          <p:cNvSpPr>
            <a:spLocks noGrp="1"/>
          </p:cNvSpPr>
          <p:nvPr>
            <p:ph type="title"/>
          </p:nvPr>
        </p:nvSpPr>
        <p:spPr/>
        <p:txBody>
          <a:bodyPr/>
          <a:lstStyle/>
          <a:p>
            <a:r>
              <a:rPr lang="en-US" sz="4400" b="1" dirty="0">
                <a:latin typeface="Arial" panose="020B0604020202020204" pitchFamily="34" charset="0"/>
                <a:cs typeface="Arial" panose="020B0604020202020204" pitchFamily="34" charset="0"/>
              </a:rPr>
              <a:t>Theoretical imagination</a:t>
            </a:r>
            <a:endParaRPr lang="da-DK" dirty="0">
              <a:latin typeface="Arial" panose="020B0604020202020204" pitchFamily="34" charset="0"/>
              <a:cs typeface="Arial" panose="020B0604020202020204" pitchFamily="34" charset="0"/>
            </a:endParaRPr>
          </a:p>
        </p:txBody>
      </p:sp>
      <p:sp>
        <p:nvSpPr>
          <p:cNvPr id="3" name="Pladsholder til indhold 2">
            <a:extLst>
              <a:ext uri="{FF2B5EF4-FFF2-40B4-BE49-F238E27FC236}">
                <a16:creationId xmlns:a16="http://schemas.microsoft.com/office/drawing/2014/main" id="{517FA549-0CE9-143C-9023-3E8589C025DF}"/>
              </a:ext>
            </a:extLst>
          </p:cNvPr>
          <p:cNvSpPr>
            <a:spLocks noGrp="1"/>
          </p:cNvSpPr>
          <p:nvPr>
            <p:ph idx="1"/>
          </p:nvPr>
        </p:nvSpPr>
        <p:spPr/>
        <p:txBody>
          <a:bodyPr>
            <a:normAutofit/>
          </a:bodyPr>
          <a:lstStyle/>
          <a:p>
            <a:r>
              <a:rPr lang="en-US" sz="2200" dirty="0">
                <a:latin typeface="Arial" panose="020B0604020202020204" pitchFamily="34" charset="0"/>
                <a:ea typeface="Calibri" panose="020F0502020204030204" pitchFamily="34" charset="0"/>
                <a:cs typeface="Arial" panose="020B0604020202020204" pitchFamily="34" charset="0"/>
              </a:rPr>
              <a:t>I</a:t>
            </a:r>
            <a:r>
              <a:rPr lang="en-US" sz="2200" dirty="0">
                <a:effectLst/>
                <a:latin typeface="Arial" panose="020B0604020202020204" pitchFamily="34" charset="0"/>
                <a:ea typeface="Calibri" panose="020F0502020204030204" pitchFamily="34" charset="0"/>
                <a:cs typeface="Arial" panose="020B0604020202020204" pitchFamily="34" charset="0"/>
              </a:rPr>
              <a:t>magining potential theoretical explanations to the anomaly, based on empirical ques, (Pillai et al., 2024). </a:t>
            </a:r>
          </a:p>
          <a:p>
            <a:r>
              <a:rPr lang="en-US" sz="2200" dirty="0">
                <a:effectLst/>
                <a:latin typeface="Arial" panose="020B0604020202020204" pitchFamily="34" charset="0"/>
                <a:ea typeface="Calibri" panose="020F0502020204030204" pitchFamily="34" charset="0"/>
                <a:cs typeface="Arial" panose="020B0604020202020204" pitchFamily="34" charset="0"/>
              </a:rPr>
              <a:t>A generative, creative, imaginary exercise rather than meticulous, systematic coding (Sætre &amp; Van de Ven, 2021).</a:t>
            </a:r>
            <a:endParaRPr lang="en-US" sz="2200" dirty="0">
              <a:latin typeface="Arial" panose="020B0604020202020204" pitchFamily="34" charset="0"/>
              <a:ea typeface="Calibri" panose="020F0502020204030204" pitchFamily="34" charset="0"/>
              <a:cs typeface="Arial" panose="020B0604020202020204" pitchFamily="34" charset="0"/>
            </a:endParaRPr>
          </a:p>
          <a:p>
            <a:r>
              <a:rPr lang="en-US" sz="2200" b="1" dirty="0">
                <a:latin typeface="Arial" panose="020B0604020202020204" pitchFamily="34" charset="0"/>
                <a:ea typeface="Calibri" panose="020F0502020204030204" pitchFamily="34" charset="0"/>
                <a:cs typeface="Arial" panose="020B0604020202020204" pitchFamily="34" charset="0"/>
              </a:rPr>
              <a:t>Example: </a:t>
            </a:r>
            <a:r>
              <a:rPr lang="en-US" sz="2200" b="1" dirty="0">
                <a:effectLst/>
                <a:latin typeface="Arial" panose="020B0604020202020204" pitchFamily="34" charset="0"/>
                <a:ea typeface="Calibri" panose="020F0502020204030204" pitchFamily="34" charset="0"/>
                <a:cs typeface="Arial" panose="020B0604020202020204" pitchFamily="34" charset="0"/>
              </a:rPr>
              <a:t>Weick (1993; 1996) </a:t>
            </a:r>
            <a:r>
              <a:rPr lang="en-US" sz="2200" dirty="0">
                <a:effectLst/>
                <a:latin typeface="Arial" panose="020B0604020202020204" pitchFamily="34" charset="0"/>
                <a:ea typeface="Calibri" panose="020F0502020204030204" pitchFamily="34" charset="0"/>
                <a:cs typeface="Arial" panose="020B0604020202020204" pitchFamily="34" charset="0"/>
              </a:rPr>
              <a:t>translates the literal phenomenon of "dropping tools" in a wildfire into an allegory about how organizational scholars cling to intellectual tools and identity, despite being threatened by changing conditions. He developed these explanations without exhaustive coding of all data, but rather through creative interpretation of salient cues. </a:t>
            </a:r>
            <a:endParaRPr lang="da-D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431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D1657-0237-3C15-80FD-8048840FAD25}"/>
              </a:ext>
            </a:extLst>
          </p:cNvPr>
          <p:cNvSpPr>
            <a:spLocks noGrp="1"/>
          </p:cNvSpPr>
          <p:nvPr>
            <p:ph type="title"/>
          </p:nvPr>
        </p:nvSpPr>
        <p:spPr/>
        <p:txBody>
          <a:bodyPr/>
          <a:lstStyle/>
          <a:p>
            <a:r>
              <a:rPr lang="en-US" sz="4400" b="1" dirty="0">
                <a:latin typeface="Arial" panose="020B0604020202020204" pitchFamily="34" charset="0"/>
                <a:cs typeface="Arial" panose="020B0604020202020204" pitchFamily="34" charset="0"/>
              </a:rPr>
              <a:t>Elaborating empirical explanations</a:t>
            </a:r>
            <a:endParaRPr lang="da-DK" dirty="0">
              <a:latin typeface="Arial" panose="020B0604020202020204" pitchFamily="34" charset="0"/>
              <a:cs typeface="Arial" panose="020B0604020202020204" pitchFamily="34" charset="0"/>
            </a:endParaRPr>
          </a:p>
        </p:txBody>
      </p:sp>
      <p:sp>
        <p:nvSpPr>
          <p:cNvPr id="3" name="Pladsholder til indhold 2">
            <a:extLst>
              <a:ext uri="{FF2B5EF4-FFF2-40B4-BE49-F238E27FC236}">
                <a16:creationId xmlns:a16="http://schemas.microsoft.com/office/drawing/2014/main" id="{1CDA6599-DC53-4682-B635-421060E54F69}"/>
              </a:ext>
            </a:extLst>
          </p:cNvPr>
          <p:cNvSpPr>
            <a:spLocks noGrp="1"/>
          </p:cNvSpPr>
          <p:nvPr>
            <p:ph idx="1"/>
          </p:nvPr>
        </p:nvSpPr>
        <p:spPr/>
        <p:txBody>
          <a:bodyPr/>
          <a:lstStyle/>
          <a:p>
            <a:r>
              <a:rPr lang="en-US" sz="2200" dirty="0">
                <a:effectLst/>
                <a:latin typeface="Arial" panose="020B0604020202020204" pitchFamily="34" charset="0"/>
                <a:ea typeface="Calibri" panose="020F0502020204030204" pitchFamily="34" charset="0"/>
                <a:cs typeface="Arial" panose="020B0604020202020204" pitchFamily="34" charset="0"/>
              </a:rPr>
              <a:t>Generating an empirical account for the occurrence of the anomalous observation as it is manifest within research setting (Pillai et al., 2024; Weick, 1989)</a:t>
            </a:r>
          </a:p>
          <a:p>
            <a:r>
              <a:rPr lang="en-US" sz="2200" dirty="0">
                <a:latin typeface="Arial" panose="020B0604020202020204" pitchFamily="34" charset="0"/>
                <a:ea typeface="Calibri" panose="020F0502020204030204" pitchFamily="34" charset="0"/>
                <a:cs typeface="Arial" panose="020B0604020202020204" pitchFamily="34" charset="0"/>
              </a:rPr>
              <a:t>The goal is empirical accuracy rather than generality and simplicity (</a:t>
            </a:r>
            <a:r>
              <a:rPr lang="en-US" sz="2200" dirty="0">
                <a:effectLst/>
                <a:latin typeface="Arial" panose="020B0604020202020204" pitchFamily="34" charset="0"/>
                <a:ea typeface="Calibri" panose="020F0502020204030204" pitchFamily="34" charset="0"/>
                <a:cs typeface="Arial" panose="020B0604020202020204" pitchFamily="34" charset="0"/>
              </a:rPr>
              <a:t>Pillai et al., 2024</a:t>
            </a:r>
            <a:r>
              <a:rPr lang="en-US" sz="2200" dirty="0">
                <a:latin typeface="Arial" panose="020B0604020202020204" pitchFamily="34" charset="0"/>
                <a:ea typeface="Calibri" panose="020F0502020204030204" pitchFamily="34" charset="0"/>
                <a:cs typeface="Arial" panose="020B0604020202020204" pitchFamily="34" charset="0"/>
              </a:rPr>
              <a:t>)</a:t>
            </a:r>
          </a:p>
          <a:p>
            <a:r>
              <a:rPr lang="en-US" sz="2200" dirty="0">
                <a:latin typeface="Arial" panose="020B0604020202020204" pitchFamily="34" charset="0"/>
                <a:ea typeface="Calibri" panose="020F0502020204030204" pitchFamily="34" charset="0"/>
                <a:cs typeface="Arial" panose="020B0604020202020204" pitchFamily="34" charset="0"/>
              </a:rPr>
              <a:t>The structure of the empirical explanation should mirror the researchers’ selected style of theorizing (</a:t>
            </a:r>
            <a:r>
              <a:rPr lang="en-US" sz="2200" dirty="0">
                <a:effectLst/>
                <a:latin typeface="Arial" panose="020B0604020202020204" pitchFamily="34" charset="0"/>
                <a:ea typeface="Calibri" panose="020F0502020204030204" pitchFamily="34" charset="0"/>
                <a:cs typeface="Arial" panose="020B0604020202020204" pitchFamily="34" charset="0"/>
              </a:rPr>
              <a:t>Cornelissen, 2017)</a:t>
            </a:r>
            <a:r>
              <a:rPr lang="da-DK" sz="2200" dirty="0">
                <a:effectLst/>
                <a:latin typeface="Arial" panose="020B0604020202020204" pitchFamily="34" charset="0"/>
                <a:cs typeface="Arial" panose="020B0604020202020204" pitchFamily="34" charset="0"/>
              </a:rPr>
              <a:t> </a:t>
            </a:r>
            <a:endParaRPr lang="en-US" sz="2200" dirty="0">
              <a:latin typeface="Arial" panose="020B0604020202020204" pitchFamily="34" charset="0"/>
              <a:ea typeface="Calibri" panose="020F0502020204030204" pitchFamily="34" charset="0"/>
              <a:cs typeface="Arial" panose="020B0604020202020204" pitchFamily="34" charset="0"/>
            </a:endParaRPr>
          </a:p>
          <a:p>
            <a:r>
              <a:rPr lang="en-US" sz="2200" b="1" dirty="0">
                <a:latin typeface="Arial" panose="020B0604020202020204" pitchFamily="34" charset="0"/>
                <a:ea typeface="Calibri" panose="020F0502020204030204" pitchFamily="34" charset="0"/>
                <a:cs typeface="Arial" panose="020B0604020202020204" pitchFamily="34" charset="0"/>
              </a:rPr>
              <a:t>E</a:t>
            </a:r>
            <a:r>
              <a:rPr lang="en-US" sz="2200" b="1" dirty="0">
                <a:effectLst/>
                <a:latin typeface="Arial" panose="020B0604020202020204" pitchFamily="34" charset="0"/>
                <a:ea typeface="Calibri" panose="020F0502020204030204" pitchFamily="34" charset="0"/>
                <a:cs typeface="Arial" panose="020B0604020202020204" pitchFamily="34" charset="0"/>
              </a:rPr>
              <a:t>xample</a:t>
            </a:r>
            <a:r>
              <a:rPr lang="en-US" sz="2200" b="1" dirty="0">
                <a:latin typeface="Arial" panose="020B0604020202020204" pitchFamily="34" charset="0"/>
                <a:ea typeface="Calibri" panose="020F0502020204030204" pitchFamily="34" charset="0"/>
                <a:cs typeface="Arial" panose="020B0604020202020204" pitchFamily="34" charset="0"/>
              </a:rPr>
              <a:t>:</a:t>
            </a:r>
            <a:r>
              <a:rPr lang="en-US" sz="2200" b="1" dirty="0">
                <a:effectLst/>
                <a:latin typeface="Arial" panose="020B0604020202020204" pitchFamily="34" charset="0"/>
                <a:ea typeface="Calibri" panose="020F0502020204030204" pitchFamily="34" charset="0"/>
                <a:cs typeface="Arial" panose="020B0604020202020204" pitchFamily="34" charset="0"/>
              </a:rPr>
              <a:t> Gao and McDonald (2022) </a:t>
            </a:r>
            <a:r>
              <a:rPr lang="en-US" sz="2200" dirty="0">
                <a:effectLst/>
                <a:latin typeface="Arial" panose="020B0604020202020204" pitchFamily="34" charset="0"/>
                <a:ea typeface="Calibri" panose="020F0502020204030204" pitchFamily="34" charset="0"/>
                <a:cs typeface="Arial" panose="020B0604020202020204" pitchFamily="34" charset="0"/>
              </a:rPr>
              <a:t>created 100+ page chronological narratives of each case integrating both multiple archival sources and interview data. In this way, researchers can begin answering their research questions while remaining grounded in empirical explanations.</a:t>
            </a:r>
            <a:endParaRPr lang="da-DK" sz="2200" dirty="0">
              <a:effectLst/>
              <a:latin typeface="Arial" panose="020B0604020202020204" pitchFamily="34" charset="0"/>
              <a:ea typeface="Calibri" panose="020F0502020204030204" pitchFamily="34" charset="0"/>
              <a:cs typeface="Arial" panose="020B0604020202020204" pitchFamily="34" charset="0"/>
            </a:endParaRPr>
          </a:p>
          <a:p>
            <a:endParaRPr lang="da-DK" dirty="0"/>
          </a:p>
        </p:txBody>
      </p:sp>
    </p:spTree>
    <p:extLst>
      <p:ext uri="{BB962C8B-B14F-4D97-AF65-F5344CB8AC3E}">
        <p14:creationId xmlns:p14="http://schemas.microsoft.com/office/powerpoint/2010/main" val="4157256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B5A0F-D182-D301-B906-475188DD911A}"/>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Induction</a:t>
            </a:r>
          </a:p>
        </p:txBody>
      </p:sp>
      <p:sp>
        <p:nvSpPr>
          <p:cNvPr id="3" name="Content Placeholder 2">
            <a:extLst>
              <a:ext uri="{FF2B5EF4-FFF2-40B4-BE49-F238E27FC236}">
                <a16:creationId xmlns:a16="http://schemas.microsoft.com/office/drawing/2014/main" id="{A129CD43-E5D5-2C22-D8CD-6AEEC32D8813}"/>
              </a:ext>
            </a:extLst>
          </p:cNvPr>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Most qualitative researchers refer to their style of theorizing as ”inductive” (Eisenhardt, 1989)</a:t>
            </a:r>
          </a:p>
          <a:p>
            <a:r>
              <a:rPr lang="en-US" dirty="0">
                <a:latin typeface="Arial" panose="020B0604020202020204" pitchFamily="34" charset="0"/>
                <a:cs typeface="Arial" panose="020B0604020202020204" pitchFamily="34" charset="0"/>
              </a:rPr>
              <a:t>This has become a taken-for-granted expression, which was initiated by the founders of grounded theory (Glaser and Strauss, 1967)</a:t>
            </a:r>
          </a:p>
          <a:p>
            <a:r>
              <a:rPr lang="en-US" dirty="0">
                <a:latin typeface="Arial" panose="020B0604020202020204" pitchFamily="34" charset="0"/>
                <a:cs typeface="Arial" panose="020B0604020202020204" pitchFamily="34" charset="0"/>
              </a:rPr>
              <a:t>When the word was created, it was meant as a contrast to ”deduction” and the quantitative testing of hypotheses, which was the dominant research paradigm at the time</a:t>
            </a:r>
          </a:p>
          <a:p>
            <a:r>
              <a:rPr lang="en-US" dirty="0">
                <a:latin typeface="Arial" panose="020B0604020202020204" pitchFamily="34" charset="0"/>
                <a:cs typeface="Arial" panose="020B0604020202020204" pitchFamily="34" charset="0"/>
              </a:rPr>
              <a:t>In management induction is often used to refer to the creation of categories through aggregation of empirical observations (</a:t>
            </a:r>
            <a:r>
              <a:rPr lang="en-US" dirty="0" err="1">
                <a:latin typeface="Arial" panose="020B0604020202020204" pitchFamily="34" charset="0"/>
                <a:cs typeface="Arial" panose="020B0604020202020204" pitchFamily="34" charset="0"/>
              </a:rPr>
              <a:t>Ketokivi</a:t>
            </a:r>
            <a:r>
              <a:rPr lang="en-US" dirty="0">
                <a:latin typeface="Arial" panose="020B0604020202020204" pitchFamily="34" charset="0"/>
                <a:cs typeface="Arial" panose="020B0604020202020204" pitchFamily="34" charset="0"/>
              </a:rPr>
              <a:t> &amp; Mantere, 2010) </a:t>
            </a:r>
          </a:p>
        </p:txBody>
      </p:sp>
    </p:spTree>
    <p:extLst>
      <p:ext uri="{BB962C8B-B14F-4D97-AF65-F5344CB8AC3E}">
        <p14:creationId xmlns:p14="http://schemas.microsoft.com/office/powerpoint/2010/main" val="971782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10BEE-1155-0D5D-59D7-FE594F1D8EA6}"/>
              </a:ext>
            </a:extLst>
          </p:cNvPr>
          <p:cNvSpPr>
            <a:spLocks noGrp="1"/>
          </p:cNvSpPr>
          <p:nvPr>
            <p:ph type="title"/>
          </p:nvPr>
        </p:nvSpPr>
        <p:spPr/>
        <p:txBody>
          <a:bodyPr/>
          <a:lstStyle/>
          <a:p>
            <a:r>
              <a:rPr lang="en-US" sz="4400" b="1" dirty="0">
                <a:latin typeface="Arial" panose="020B0604020202020204" pitchFamily="34" charset="0"/>
                <a:cs typeface="Arial" panose="020B0604020202020204" pitchFamily="34" charset="0"/>
              </a:rPr>
              <a:t>Refining proto-theory</a:t>
            </a:r>
            <a:endParaRPr lang="da-DK" dirty="0">
              <a:latin typeface="Arial" panose="020B0604020202020204" pitchFamily="34" charset="0"/>
              <a:cs typeface="Arial" panose="020B0604020202020204" pitchFamily="34" charset="0"/>
            </a:endParaRPr>
          </a:p>
        </p:txBody>
      </p:sp>
      <p:sp>
        <p:nvSpPr>
          <p:cNvPr id="3" name="Pladsholder til indhold 2">
            <a:extLst>
              <a:ext uri="{FF2B5EF4-FFF2-40B4-BE49-F238E27FC236}">
                <a16:creationId xmlns:a16="http://schemas.microsoft.com/office/drawing/2014/main" id="{D41581A2-0CDE-B724-356F-62F885F9BFEF}"/>
              </a:ext>
            </a:extLst>
          </p:cNvPr>
          <p:cNvSpPr>
            <a:spLocks noGrp="1"/>
          </p:cNvSpPr>
          <p:nvPr>
            <p:ph idx="1"/>
          </p:nvPr>
        </p:nvSpPr>
        <p:spPr/>
        <p:txBody>
          <a:bodyPr/>
          <a:lstStyle/>
          <a:p>
            <a:r>
              <a:rPr lang="en-US" sz="2200" dirty="0">
                <a:effectLst/>
                <a:latin typeface="Arial" panose="020B0604020202020204" pitchFamily="34" charset="0"/>
                <a:ea typeface="Calibri" panose="020F0502020204030204" pitchFamily="34" charset="0"/>
                <a:cs typeface="Arial" panose="020B0604020202020204" pitchFamily="34" charset="0"/>
              </a:rPr>
              <a:t>In parallel to elaborating empirical explanations, researchers also continuously deepen the proto-theory’s conceptual density (Strauss &amp; Corbin, 1994)- this should “co-evolve” with the refinement of the empirical explanation</a:t>
            </a:r>
          </a:p>
          <a:p>
            <a:r>
              <a:rPr lang="en-US" sz="2200" dirty="0">
                <a:latin typeface="Arial" panose="020B0604020202020204" pitchFamily="34" charset="0"/>
                <a:ea typeface="Calibri" panose="020F0502020204030204" pitchFamily="34" charset="0"/>
                <a:cs typeface="Arial" panose="020B0604020202020204" pitchFamily="34" charset="0"/>
              </a:rPr>
              <a:t>The goal is to </a:t>
            </a:r>
            <a:r>
              <a:rPr lang="en-US" sz="2200" dirty="0" err="1">
                <a:latin typeface="Arial" panose="020B0604020202020204" pitchFamily="34" charset="0"/>
                <a:ea typeface="Calibri" panose="020F0502020204030204" pitchFamily="34" charset="0"/>
                <a:cs typeface="Arial" panose="020B0604020202020204" pitchFamily="34" charset="0"/>
              </a:rPr>
              <a:t>deepend</a:t>
            </a:r>
            <a:r>
              <a:rPr lang="en-US" sz="2200" dirty="0">
                <a:latin typeface="Arial" panose="020B0604020202020204" pitchFamily="34" charset="0"/>
                <a:ea typeface="Calibri" panose="020F0502020204030204" pitchFamily="34" charset="0"/>
                <a:cs typeface="Arial" panose="020B0604020202020204" pitchFamily="34" charset="0"/>
              </a:rPr>
              <a:t> conceptual density and enhance theoretical virtues (</a:t>
            </a:r>
            <a:r>
              <a:rPr lang="en-US" sz="2200" dirty="0">
                <a:effectLst/>
                <a:latin typeface="Arial" panose="020B0604020202020204" pitchFamily="34" charset="0"/>
                <a:ea typeface="Calibri" panose="020F0502020204030204" pitchFamily="34" charset="0"/>
                <a:cs typeface="Arial" panose="020B0604020202020204" pitchFamily="34" charset="0"/>
              </a:rPr>
              <a:t>Pillai et al., 2024</a:t>
            </a:r>
            <a:r>
              <a:rPr lang="en-US" sz="2200" dirty="0">
                <a:latin typeface="Arial" panose="020B0604020202020204" pitchFamily="34" charset="0"/>
                <a:ea typeface="Calibri" panose="020F0502020204030204" pitchFamily="34" charset="0"/>
                <a:cs typeface="Arial" panose="020B0604020202020204" pitchFamily="34" charset="0"/>
              </a:rPr>
              <a:t>)</a:t>
            </a:r>
          </a:p>
          <a:p>
            <a:r>
              <a:rPr lang="en-US" sz="2200" b="1" dirty="0">
                <a:latin typeface="Arial" panose="020B0604020202020204" pitchFamily="34" charset="0"/>
                <a:ea typeface="Calibri" panose="020F0502020204030204" pitchFamily="34" charset="0"/>
                <a:cs typeface="Arial" panose="020B0604020202020204" pitchFamily="34" charset="0"/>
              </a:rPr>
              <a:t>Example: </a:t>
            </a:r>
            <a:r>
              <a:rPr lang="en-US" sz="2200" dirty="0">
                <a:latin typeface="Arial" panose="020B0604020202020204" pitchFamily="34" charset="0"/>
                <a:ea typeface="Calibri" panose="020F0502020204030204" pitchFamily="34" charset="0"/>
                <a:cs typeface="Arial" panose="020B0604020202020204" pitchFamily="34" charset="0"/>
              </a:rPr>
              <a:t>In </a:t>
            </a:r>
            <a:r>
              <a:rPr lang="en-US" sz="2200" dirty="0">
                <a:effectLst/>
                <a:latin typeface="Arial" panose="020B0604020202020204" pitchFamily="34" charset="0"/>
                <a:ea typeface="Calibri" panose="020F0502020204030204" pitchFamily="34" charset="0"/>
                <a:cs typeface="Arial" panose="020B0604020202020204" pitchFamily="34" charset="0"/>
              </a:rPr>
              <a:t>explaining industrial cluster emergence, </a:t>
            </a:r>
            <a:r>
              <a:rPr lang="en-US" sz="2200" b="1" dirty="0">
                <a:effectLst/>
                <a:latin typeface="Arial" panose="020B0604020202020204" pitchFamily="34" charset="0"/>
                <a:ea typeface="Calibri" panose="020F0502020204030204" pitchFamily="34" charset="0"/>
                <a:cs typeface="Arial" panose="020B0604020202020204" pitchFamily="34" charset="0"/>
              </a:rPr>
              <a:t>Aversa et al. (2022) </a:t>
            </a:r>
            <a:r>
              <a:rPr lang="en-US" sz="2200" dirty="0">
                <a:effectLst/>
                <a:latin typeface="Arial" panose="020B0604020202020204" pitchFamily="34" charset="0"/>
                <a:ea typeface="Calibri" panose="020F0502020204030204" pitchFamily="34" charset="0"/>
                <a:cs typeface="Arial" panose="020B0604020202020204" pitchFamily="34" charset="0"/>
              </a:rPr>
              <a:t>developed their initial theoretical hunch about “domain repurposing” as a theoretical mechanism that explains how activities transform from one purpose (leisure) to another (business). They refined this proto-theory by elaborating how configurations of actors, activities, and artifacts shift across leisure and business, which transformed their initial theoretical hunch into a detailed theoretical explanation with multiple interrelated components.</a:t>
            </a:r>
            <a:endParaRPr lang="da-DK" sz="2200" dirty="0">
              <a:effectLst/>
              <a:latin typeface="Arial" panose="020B0604020202020204" pitchFamily="34" charset="0"/>
              <a:ea typeface="Calibri" panose="020F0502020204030204" pitchFamily="34" charset="0"/>
              <a:cs typeface="Arial" panose="020B0604020202020204" pitchFamily="34" charset="0"/>
            </a:endParaRPr>
          </a:p>
          <a:p>
            <a:endParaRPr lang="da-DK" dirty="0"/>
          </a:p>
        </p:txBody>
      </p:sp>
    </p:spTree>
    <p:extLst>
      <p:ext uri="{BB962C8B-B14F-4D97-AF65-F5344CB8AC3E}">
        <p14:creationId xmlns:p14="http://schemas.microsoft.com/office/powerpoint/2010/main" val="2805503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C3059D-E6AE-75DA-9CFA-3A1DABC13283}"/>
              </a:ext>
            </a:extLst>
          </p:cNvPr>
          <p:cNvSpPr>
            <a:spLocks noGrp="1"/>
          </p:cNvSpPr>
          <p:nvPr>
            <p:ph type="title"/>
          </p:nvPr>
        </p:nvSpPr>
        <p:spPr/>
        <p:txBody>
          <a:bodyPr/>
          <a:lstStyle/>
          <a:p>
            <a:pPr eaLnBrk="0" fontAlgn="base" hangingPunct="0">
              <a:spcBef>
                <a:spcPct val="0"/>
              </a:spcBef>
              <a:spcAft>
                <a:spcPct val="0"/>
              </a:spcAft>
            </a:pPr>
            <a:r>
              <a:rPr lang="en-US" sz="4400" b="1" dirty="0">
                <a:latin typeface="Arial" panose="020B0604020202020204" pitchFamily="34" charset="0"/>
                <a:cs typeface="Arial" panose="020B0604020202020204" pitchFamily="34" charset="0"/>
              </a:rPr>
              <a:t>Reaching quasi-convergence</a:t>
            </a:r>
          </a:p>
        </p:txBody>
      </p:sp>
      <p:sp>
        <p:nvSpPr>
          <p:cNvPr id="3" name="Pladsholder til indhold 2">
            <a:extLst>
              <a:ext uri="{FF2B5EF4-FFF2-40B4-BE49-F238E27FC236}">
                <a16:creationId xmlns:a16="http://schemas.microsoft.com/office/drawing/2014/main" id="{48E395AC-34F1-F97A-9A37-7E2EA9B0727E}"/>
              </a:ext>
            </a:extLst>
          </p:cNvPr>
          <p:cNvSpPr>
            <a:spLocks noGrp="1"/>
          </p:cNvSpPr>
          <p:nvPr>
            <p:ph idx="1"/>
          </p:nvPr>
        </p:nvSpPr>
        <p:spPr/>
        <p:txBody>
          <a:bodyPr>
            <a:normAutofit/>
          </a:bodyPr>
          <a:lstStyle/>
          <a:p>
            <a:r>
              <a:rPr lang="en-US" sz="2200" dirty="0">
                <a:latin typeface="Arial" panose="020B0604020202020204" pitchFamily="34" charset="0"/>
                <a:ea typeface="Calibri" panose="020F0502020204030204" pitchFamily="34" charset="0"/>
                <a:cs typeface="Arial" panose="020B0604020202020204" pitchFamily="34" charset="0"/>
              </a:rPr>
              <a:t>E</a:t>
            </a:r>
            <a:r>
              <a:rPr lang="en-US" sz="2200" dirty="0">
                <a:effectLst/>
                <a:latin typeface="Arial" panose="020B0604020202020204" pitchFamily="34" charset="0"/>
                <a:ea typeface="Calibri" panose="020F0502020204030204" pitchFamily="34" charset="0"/>
                <a:cs typeface="Arial" panose="020B0604020202020204" pitchFamily="34" charset="0"/>
              </a:rPr>
              <a:t>nsuring that the proto-theory converges with a well-elaborated empirical explanation (Pillai et al., 2024; Strauss &amp; Corbin, 1994). </a:t>
            </a:r>
          </a:p>
          <a:p>
            <a:r>
              <a:rPr lang="en-US" sz="2200" dirty="0">
                <a:latin typeface="Arial" panose="020B0604020202020204" pitchFamily="34" charset="0"/>
                <a:ea typeface="Calibri" panose="020F0502020204030204" pitchFamily="34" charset="0"/>
                <a:cs typeface="Arial" panose="020B0604020202020204" pitchFamily="34" charset="0"/>
              </a:rPr>
              <a:t>The converge should stop at </a:t>
            </a:r>
            <a:r>
              <a:rPr lang="en-US" sz="2200" i="1" dirty="0">
                <a:latin typeface="Arial" panose="020B0604020202020204" pitchFamily="34" charset="0"/>
                <a:ea typeface="Calibri" panose="020F0502020204030204" pitchFamily="34" charset="0"/>
                <a:cs typeface="Arial" panose="020B0604020202020204" pitchFamily="34" charset="0"/>
              </a:rPr>
              <a:t>quasi! </a:t>
            </a:r>
            <a:r>
              <a:rPr lang="en-US" sz="2200" dirty="0">
                <a:latin typeface="Arial" panose="020B0604020202020204" pitchFamily="34" charset="0"/>
                <a:ea typeface="Calibri" panose="020F0502020204030204" pitchFamily="34" charset="0"/>
                <a:cs typeface="Arial" panose="020B0604020202020204" pitchFamily="34" charset="0"/>
              </a:rPr>
              <a:t>or risk being too descriptive and thereby sacrifice generality and simplicity!</a:t>
            </a:r>
          </a:p>
          <a:p>
            <a:r>
              <a:rPr lang="en-US" sz="2200" b="1" dirty="0">
                <a:effectLst/>
                <a:latin typeface="Arial" panose="020B0604020202020204" pitchFamily="34" charset="0"/>
                <a:ea typeface="Calibri" panose="020F0502020204030204" pitchFamily="34" charset="0"/>
                <a:cs typeface="Arial" panose="020B0604020202020204" pitchFamily="34" charset="0"/>
              </a:rPr>
              <a:t>Example: </a:t>
            </a:r>
            <a:r>
              <a:rPr lang="en-US" sz="2200" b="1" dirty="0" err="1">
                <a:effectLst/>
                <a:latin typeface="Arial" panose="020B0604020202020204" pitchFamily="34" charset="0"/>
                <a:ea typeface="Calibri" panose="020F0502020204030204" pitchFamily="34" charset="0"/>
                <a:cs typeface="Arial" panose="020B0604020202020204" pitchFamily="34" charset="0"/>
              </a:rPr>
              <a:t>Kroezen</a:t>
            </a:r>
            <a:r>
              <a:rPr lang="en-US" sz="2200" b="1" dirty="0">
                <a:effectLst/>
                <a:latin typeface="Arial" panose="020B0604020202020204" pitchFamily="34" charset="0"/>
                <a:ea typeface="Calibri" panose="020F0502020204030204" pitchFamily="34" charset="0"/>
                <a:cs typeface="Arial" panose="020B0604020202020204" pitchFamily="34" charset="0"/>
              </a:rPr>
              <a:t> and </a:t>
            </a:r>
            <a:r>
              <a:rPr lang="en-US" sz="2200" b="1" dirty="0" err="1">
                <a:effectLst/>
                <a:latin typeface="Arial" panose="020B0604020202020204" pitchFamily="34" charset="0"/>
                <a:ea typeface="Calibri" panose="020F0502020204030204" pitchFamily="34" charset="0"/>
                <a:cs typeface="Arial" panose="020B0604020202020204" pitchFamily="34" charset="0"/>
              </a:rPr>
              <a:t>Heugens</a:t>
            </a:r>
            <a:r>
              <a:rPr lang="en-US" sz="2200" b="1" dirty="0">
                <a:effectLst/>
                <a:latin typeface="Arial" panose="020B0604020202020204" pitchFamily="34" charset="0"/>
                <a:ea typeface="Calibri" panose="020F0502020204030204" pitchFamily="34" charset="0"/>
                <a:cs typeface="Arial" panose="020B0604020202020204" pitchFamily="34" charset="0"/>
              </a:rPr>
              <a:t> (2019: 989) </a:t>
            </a:r>
            <a:r>
              <a:rPr lang="en-US" sz="2200" dirty="0">
                <a:effectLst/>
                <a:latin typeface="Arial" panose="020B0604020202020204" pitchFamily="34" charset="0"/>
                <a:ea typeface="Calibri" panose="020F0502020204030204" pitchFamily="34" charset="0"/>
                <a:cs typeface="Arial" panose="020B0604020202020204" pitchFamily="34" charset="0"/>
              </a:rPr>
              <a:t>reported they gradually achieved quasi-convergence in the following way: “We constructed a tentative “visual map” (Langley, 1999) based on our initial data structure, which captured our early high-level under- standing of the process of logic reemergence … During the final step, we refined our data structure and elaborated our base model by examining key mechanisms through a series of more focused analyses.” </a:t>
            </a:r>
            <a:endParaRPr lang="da-D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939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65E70-0D06-98DE-DCE5-909A86D9E4C5}"/>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6CEBE3BF-9D98-B137-B316-09F5143819C4}"/>
              </a:ext>
            </a:extLst>
          </p:cNvPr>
          <p:cNvSpPr/>
          <p:nvPr/>
        </p:nvSpPr>
        <p:spPr>
          <a:xfrm>
            <a:off x="8470603" y="978195"/>
            <a:ext cx="2015647" cy="573383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9F0EBF8-8C41-AECA-7584-6956DFCEE027}"/>
              </a:ext>
            </a:extLst>
          </p:cNvPr>
          <p:cNvSpPr/>
          <p:nvPr/>
        </p:nvSpPr>
        <p:spPr>
          <a:xfrm>
            <a:off x="2566606" y="978195"/>
            <a:ext cx="2395223" cy="573383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Freeform 27">
            <a:extLst>
              <a:ext uri="{FF2B5EF4-FFF2-40B4-BE49-F238E27FC236}">
                <a16:creationId xmlns:a16="http://schemas.microsoft.com/office/drawing/2014/main" id="{7CF8862F-C32F-37D3-7217-4BD9F0A28E0E}"/>
              </a:ext>
            </a:extLst>
          </p:cNvPr>
          <p:cNvSpPr/>
          <p:nvPr/>
        </p:nvSpPr>
        <p:spPr>
          <a:xfrm flipV="1">
            <a:off x="2411894" y="4065353"/>
            <a:ext cx="8077072" cy="1989969"/>
          </a:xfrm>
          <a:custGeom>
            <a:avLst/>
            <a:gdLst>
              <a:gd name="connsiteX0" fmla="*/ 0 w 7974419"/>
              <a:gd name="connsiteY0" fmla="*/ 0 h 1989969"/>
              <a:gd name="connsiteX1" fmla="*/ 5677786 w 7974419"/>
              <a:gd name="connsiteY1" fmla="*/ 1669311 h 1989969"/>
              <a:gd name="connsiteX2" fmla="*/ 7974419 w 7974419"/>
              <a:gd name="connsiteY2" fmla="*/ 1988288 h 1989969"/>
            </a:gdLst>
            <a:ahLst/>
            <a:cxnLst>
              <a:cxn ang="0">
                <a:pos x="connsiteX0" y="connsiteY0"/>
              </a:cxn>
              <a:cxn ang="0">
                <a:pos x="connsiteX1" y="connsiteY1"/>
              </a:cxn>
              <a:cxn ang="0">
                <a:pos x="connsiteX2" y="connsiteY2"/>
              </a:cxn>
            </a:cxnLst>
            <a:rect l="l" t="t" r="r" b="b"/>
            <a:pathLst>
              <a:path w="7974419" h="1989969">
                <a:moveTo>
                  <a:pt x="0" y="0"/>
                </a:moveTo>
                <a:cubicBezTo>
                  <a:pt x="2174358" y="668965"/>
                  <a:pt x="4348716" y="1337930"/>
                  <a:pt x="5677786" y="1669311"/>
                </a:cubicBezTo>
                <a:cubicBezTo>
                  <a:pt x="7006856" y="2000692"/>
                  <a:pt x="7490637" y="1994490"/>
                  <a:pt x="7974419" y="1988288"/>
                </a:cubicBezTo>
              </a:path>
            </a:pathLst>
          </a:custGeom>
          <a:noFill/>
          <a:ln w="381000">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BF19BB68-964A-7A4B-C561-165AB6DCD3D3}"/>
              </a:ext>
            </a:extLst>
          </p:cNvPr>
          <p:cNvSpPr/>
          <p:nvPr/>
        </p:nvSpPr>
        <p:spPr>
          <a:xfrm>
            <a:off x="2558740" y="371664"/>
            <a:ext cx="4235892" cy="354438"/>
          </a:xfrm>
          <a:prstGeom prst="roundRect">
            <a:avLst/>
          </a:prstGeom>
          <a:no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4" name="Straight Arrow Connector 23">
            <a:extLst>
              <a:ext uri="{FF2B5EF4-FFF2-40B4-BE49-F238E27FC236}">
                <a16:creationId xmlns:a16="http://schemas.microsoft.com/office/drawing/2014/main" id="{1542BDF3-274C-2B76-F71B-BD09E870C3ED}"/>
              </a:ext>
            </a:extLst>
          </p:cNvPr>
          <p:cNvCxnSpPr>
            <a:cxnSpLocks/>
          </p:cNvCxnSpPr>
          <p:nvPr/>
        </p:nvCxnSpPr>
        <p:spPr>
          <a:xfrm>
            <a:off x="2739952" y="1090138"/>
            <a:ext cx="397852" cy="4494802"/>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Text Box 61">
            <a:extLst>
              <a:ext uri="{FF2B5EF4-FFF2-40B4-BE49-F238E27FC236}">
                <a16:creationId xmlns:a16="http://schemas.microsoft.com/office/drawing/2014/main" id="{A4577F6D-35D1-3571-0185-19EF7536A629}"/>
              </a:ext>
            </a:extLst>
          </p:cNvPr>
          <p:cNvSpPr txBox="1">
            <a:spLocks noChangeArrowheads="1"/>
          </p:cNvSpPr>
          <p:nvPr/>
        </p:nvSpPr>
        <p:spPr bwMode="auto">
          <a:xfrm>
            <a:off x="2411893" y="2032514"/>
            <a:ext cx="1009294" cy="965584"/>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1200" b="1" i="1" dirty="0">
              <a:latin typeface="Times New Roman" panose="02020603050405020304" pitchFamily="18"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sz="1200" b="1" i="1" dirty="0">
                <a:latin typeface="Times New Roman" panose="02020603050405020304" pitchFamily="18" charset="0"/>
                <a:ea typeface="Calibri" panose="020F0502020204030204" pitchFamily="34" charset="0"/>
                <a:cs typeface="Times New Roman" panose="02020603050405020304" pitchFamily="18" charset="0"/>
              </a:rPr>
              <a:t>Sampling on a hunch </a:t>
            </a:r>
          </a:p>
          <a:p>
            <a:pPr algn="ctr" eaLnBrk="0" fontAlgn="base" hangingPunct="0">
              <a:spcBef>
                <a:spcPct val="0"/>
              </a:spcBef>
              <a:spcAft>
                <a:spcPct val="0"/>
              </a:spcAft>
            </a:pPr>
            <a:endParaRPr lang="en-US" sz="1200"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Text Box 57">
            <a:extLst>
              <a:ext uri="{FF2B5EF4-FFF2-40B4-BE49-F238E27FC236}">
                <a16:creationId xmlns:a16="http://schemas.microsoft.com/office/drawing/2014/main" id="{5336DEEB-BACD-08F7-236B-B568E332F6BE}"/>
              </a:ext>
            </a:extLst>
          </p:cNvPr>
          <p:cNvSpPr txBox="1">
            <a:spLocks noChangeArrowheads="1"/>
          </p:cNvSpPr>
          <p:nvPr/>
        </p:nvSpPr>
        <p:spPr bwMode="auto">
          <a:xfrm>
            <a:off x="2942190" y="3138623"/>
            <a:ext cx="1260249" cy="67202"/>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ea typeface="Calibri" panose="020F0502020204030204" pitchFamily="34" charset="0"/>
                <a:cs typeface="Times New Roman" panose="02020603050405020304" pitchFamily="18" charset="0"/>
              </a:rPr>
              <a:t> </a:t>
            </a:r>
            <a:r>
              <a:rPr lang="en-US" sz="1200" b="1" i="1" dirty="0">
                <a:latin typeface="Times New Roman" panose="02020603050405020304" pitchFamily="18" charset="0"/>
                <a:ea typeface="Toppan Bunkyu Gothic Regular" panose="020B0400000000000000" pitchFamily="34" charset="-128"/>
                <a:cs typeface="Times New Roman" panose="02020603050405020304" pitchFamily="18" charset="0"/>
              </a:rPr>
              <a:t>Searching for the contours of an anomaly</a:t>
            </a:r>
            <a:r>
              <a:rPr lang="en-US" sz="1200" b="1" dirty="0">
                <a:latin typeface="Times New Roman" panose="02020603050405020304" pitchFamily="18" charset="0"/>
                <a:cs typeface="Times New Roman" panose="02020603050405020304" pitchFamily="18" charset="0"/>
              </a:rPr>
              <a:t> </a:t>
            </a:r>
            <a:endParaRPr lang="en-US" sz="1200" b="1" i="1" dirty="0">
              <a:latin typeface="Times New Roman" panose="02020603050405020304" pitchFamily="18" charset="0"/>
              <a:cs typeface="Times New Roman" panose="02020603050405020304" pitchFamily="18" charset="0"/>
            </a:endParaRPr>
          </a:p>
        </p:txBody>
      </p:sp>
      <p:sp>
        <p:nvSpPr>
          <p:cNvPr id="56" name="Text Box 26">
            <a:extLst>
              <a:ext uri="{FF2B5EF4-FFF2-40B4-BE49-F238E27FC236}">
                <a16:creationId xmlns:a16="http://schemas.microsoft.com/office/drawing/2014/main" id="{C31ED855-C48C-DFDB-5B39-0369484BB333}"/>
              </a:ext>
            </a:extLst>
          </p:cNvPr>
          <p:cNvSpPr txBox="1">
            <a:spLocks noChangeArrowheads="1"/>
          </p:cNvSpPr>
          <p:nvPr/>
        </p:nvSpPr>
        <p:spPr bwMode="auto">
          <a:xfrm>
            <a:off x="2454395" y="6326123"/>
            <a:ext cx="2493558" cy="328842"/>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dirty="0">
                <a:latin typeface="Times New Roman" panose="02020603050405020304" pitchFamily="18" charset="0"/>
                <a:cs typeface="Times New Roman" panose="02020603050405020304" pitchFamily="18" charset="0"/>
              </a:rPr>
              <a:t>Phase 1:  Identifying an anomaly</a:t>
            </a:r>
            <a:endParaRPr lang="en-US" dirty="0">
              <a:latin typeface="Arial" panose="020B0604020202020204" pitchFamily="34" charset="0"/>
            </a:endParaRPr>
          </a:p>
        </p:txBody>
      </p:sp>
      <p:sp>
        <p:nvSpPr>
          <p:cNvPr id="57" name="Text Box 26">
            <a:extLst>
              <a:ext uri="{FF2B5EF4-FFF2-40B4-BE49-F238E27FC236}">
                <a16:creationId xmlns:a16="http://schemas.microsoft.com/office/drawing/2014/main" id="{82ED8AC0-B955-1F97-5668-BEA015FF69BD}"/>
              </a:ext>
            </a:extLst>
          </p:cNvPr>
          <p:cNvSpPr txBox="1">
            <a:spLocks noChangeArrowheads="1"/>
          </p:cNvSpPr>
          <p:nvPr/>
        </p:nvSpPr>
        <p:spPr bwMode="auto">
          <a:xfrm>
            <a:off x="5305953" y="6183726"/>
            <a:ext cx="2939076" cy="594279"/>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dirty="0">
                <a:latin typeface="Times New Roman" panose="02020603050405020304" pitchFamily="18" charset="0"/>
                <a:cs typeface="Times New Roman" panose="02020603050405020304" pitchFamily="18" charset="0"/>
              </a:rPr>
              <a:t>Phase 2: Developing empirical explanations and proto-theory </a:t>
            </a:r>
          </a:p>
        </p:txBody>
      </p:sp>
      <p:cxnSp>
        <p:nvCxnSpPr>
          <p:cNvPr id="81" name="Straight Arrow Connector 80">
            <a:extLst>
              <a:ext uri="{FF2B5EF4-FFF2-40B4-BE49-F238E27FC236}">
                <a16:creationId xmlns:a16="http://schemas.microsoft.com/office/drawing/2014/main" id="{2B23C2EC-15BC-B80E-E803-06E4D022B932}"/>
              </a:ext>
            </a:extLst>
          </p:cNvPr>
          <p:cNvCxnSpPr>
            <a:cxnSpLocks/>
          </p:cNvCxnSpPr>
          <p:nvPr/>
        </p:nvCxnSpPr>
        <p:spPr>
          <a:xfrm flipV="1">
            <a:off x="3309089" y="561652"/>
            <a:ext cx="373321" cy="8347"/>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83" name="Text Box 36">
            <a:extLst>
              <a:ext uri="{FF2B5EF4-FFF2-40B4-BE49-F238E27FC236}">
                <a16:creationId xmlns:a16="http://schemas.microsoft.com/office/drawing/2014/main" id="{227EC898-085C-4D7D-15E9-EA8F14E8F932}"/>
              </a:ext>
            </a:extLst>
          </p:cNvPr>
          <p:cNvSpPr txBox="1">
            <a:spLocks noChangeArrowheads="1"/>
          </p:cNvSpPr>
          <p:nvPr/>
        </p:nvSpPr>
        <p:spPr bwMode="auto">
          <a:xfrm>
            <a:off x="3613867" y="398827"/>
            <a:ext cx="134640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dirty="0">
                <a:latin typeface="Times New Roman" panose="02020603050405020304" pitchFamily="18" charset="0"/>
                <a:cs typeface="Times New Roman" panose="02020603050405020304" pitchFamily="18" charset="0"/>
              </a:rPr>
              <a:t>Empirical moves</a:t>
            </a:r>
          </a:p>
        </p:txBody>
      </p:sp>
      <p:cxnSp>
        <p:nvCxnSpPr>
          <p:cNvPr id="84" name="Straight Arrow Connector 83">
            <a:extLst>
              <a:ext uri="{FF2B5EF4-FFF2-40B4-BE49-F238E27FC236}">
                <a16:creationId xmlns:a16="http://schemas.microsoft.com/office/drawing/2014/main" id="{88860300-0221-84D8-0B8A-644A0769AF96}"/>
              </a:ext>
            </a:extLst>
          </p:cNvPr>
          <p:cNvCxnSpPr>
            <a:cxnSpLocks/>
          </p:cNvCxnSpPr>
          <p:nvPr/>
        </p:nvCxnSpPr>
        <p:spPr>
          <a:xfrm>
            <a:off x="4982132" y="554421"/>
            <a:ext cx="495359" cy="0"/>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Text Box 36">
            <a:extLst>
              <a:ext uri="{FF2B5EF4-FFF2-40B4-BE49-F238E27FC236}">
                <a16:creationId xmlns:a16="http://schemas.microsoft.com/office/drawing/2014/main" id="{E7555B8E-7CA2-7BBE-04BE-D0F6C8AFA64C}"/>
              </a:ext>
            </a:extLst>
          </p:cNvPr>
          <p:cNvSpPr txBox="1">
            <a:spLocks noChangeArrowheads="1"/>
          </p:cNvSpPr>
          <p:nvPr/>
        </p:nvSpPr>
        <p:spPr bwMode="auto">
          <a:xfrm>
            <a:off x="5439480" y="397643"/>
            <a:ext cx="134640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dirty="0">
                <a:latin typeface="Times New Roman" panose="02020603050405020304" pitchFamily="18" charset="0"/>
                <a:cs typeface="Times New Roman" panose="02020603050405020304" pitchFamily="18" charset="0"/>
              </a:rPr>
              <a:t>Theorizing moves</a:t>
            </a:r>
          </a:p>
        </p:txBody>
      </p:sp>
      <p:sp>
        <p:nvSpPr>
          <p:cNvPr id="45" name="Arc 44">
            <a:extLst>
              <a:ext uri="{FF2B5EF4-FFF2-40B4-BE49-F238E27FC236}">
                <a16:creationId xmlns:a16="http://schemas.microsoft.com/office/drawing/2014/main" id="{02D3410E-6E11-61A6-4168-9B54DB73445D}"/>
              </a:ext>
            </a:extLst>
          </p:cNvPr>
          <p:cNvSpPr/>
          <p:nvPr/>
        </p:nvSpPr>
        <p:spPr>
          <a:xfrm flipH="1">
            <a:off x="5303435" y="2501243"/>
            <a:ext cx="1174396" cy="2271029"/>
          </a:xfrm>
          <a:prstGeom prst="arc">
            <a:avLst>
              <a:gd name="adj1" fmla="val 16229568"/>
              <a:gd name="adj2" fmla="val 5482198"/>
            </a:avLst>
          </a:prstGeom>
          <a:ln w="19050">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4" name="Text Box 35">
            <a:extLst>
              <a:ext uri="{FF2B5EF4-FFF2-40B4-BE49-F238E27FC236}">
                <a16:creationId xmlns:a16="http://schemas.microsoft.com/office/drawing/2014/main" id="{6233BF74-0547-9CCB-EFCA-64EEA86D56BA}"/>
              </a:ext>
            </a:extLst>
          </p:cNvPr>
          <p:cNvSpPr txBox="1">
            <a:spLocks noChangeArrowheads="1"/>
          </p:cNvSpPr>
          <p:nvPr/>
        </p:nvSpPr>
        <p:spPr bwMode="auto">
          <a:xfrm>
            <a:off x="3049956" y="4521367"/>
            <a:ext cx="1169611" cy="462291"/>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Source Criticism </a:t>
            </a:r>
          </a:p>
        </p:txBody>
      </p:sp>
      <p:sp>
        <p:nvSpPr>
          <p:cNvPr id="18" name="Text Box 36">
            <a:extLst>
              <a:ext uri="{FF2B5EF4-FFF2-40B4-BE49-F238E27FC236}">
                <a16:creationId xmlns:a16="http://schemas.microsoft.com/office/drawing/2014/main" id="{5E1D9DC3-0589-12A3-6ED7-196A259F26B6}"/>
              </a:ext>
            </a:extLst>
          </p:cNvPr>
          <p:cNvSpPr txBox="1">
            <a:spLocks noChangeArrowheads="1"/>
          </p:cNvSpPr>
          <p:nvPr/>
        </p:nvSpPr>
        <p:spPr bwMode="auto">
          <a:xfrm>
            <a:off x="2558739" y="450746"/>
            <a:ext cx="762136"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dirty="0">
                <a:latin typeface="Times New Roman" panose="02020603050405020304" pitchFamily="18" charset="0"/>
                <a:cs typeface="Times New Roman" panose="02020603050405020304" pitchFamily="18" charset="0"/>
              </a:rPr>
              <a:t>Legend</a:t>
            </a:r>
          </a:p>
        </p:txBody>
      </p:sp>
      <p:sp>
        <p:nvSpPr>
          <p:cNvPr id="37" name="TextBox 36">
            <a:extLst>
              <a:ext uri="{FF2B5EF4-FFF2-40B4-BE49-F238E27FC236}">
                <a16:creationId xmlns:a16="http://schemas.microsoft.com/office/drawing/2014/main" id="{1AFA277E-C19B-39FD-790C-2CB10F8CD84B}"/>
              </a:ext>
            </a:extLst>
          </p:cNvPr>
          <p:cNvSpPr txBox="1"/>
          <p:nvPr/>
        </p:nvSpPr>
        <p:spPr>
          <a:xfrm>
            <a:off x="2458721" y="3507990"/>
            <a:ext cx="184731" cy="369332"/>
          </a:xfrm>
          <a:prstGeom prst="rect">
            <a:avLst/>
          </a:prstGeom>
          <a:noFill/>
        </p:spPr>
        <p:txBody>
          <a:bodyPr wrap="none" rtlCol="0">
            <a:spAutoFit/>
          </a:bodyPr>
          <a:lstStyle/>
          <a:p>
            <a:endParaRPr lang="en-US" dirty="0"/>
          </a:p>
        </p:txBody>
      </p:sp>
      <p:sp>
        <p:nvSpPr>
          <p:cNvPr id="6" name="Arc 5">
            <a:extLst>
              <a:ext uri="{FF2B5EF4-FFF2-40B4-BE49-F238E27FC236}">
                <a16:creationId xmlns:a16="http://schemas.microsoft.com/office/drawing/2014/main" id="{7FD759CA-FB53-579E-8E45-011346004DE5}"/>
              </a:ext>
            </a:extLst>
          </p:cNvPr>
          <p:cNvSpPr/>
          <p:nvPr/>
        </p:nvSpPr>
        <p:spPr>
          <a:xfrm rot="21227157" flipH="1">
            <a:off x="9575972" y="3386735"/>
            <a:ext cx="355611" cy="555423"/>
          </a:xfrm>
          <a:prstGeom prst="arc">
            <a:avLst>
              <a:gd name="adj1" fmla="val 16680370"/>
              <a:gd name="adj2" fmla="val 4155046"/>
            </a:avLst>
          </a:prstGeom>
          <a:ln w="19050">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8" name="Arc 7">
            <a:extLst>
              <a:ext uri="{FF2B5EF4-FFF2-40B4-BE49-F238E27FC236}">
                <a16:creationId xmlns:a16="http://schemas.microsoft.com/office/drawing/2014/main" id="{79367DF0-3FDE-B7AE-2D6F-FE318A78B94E}"/>
              </a:ext>
            </a:extLst>
          </p:cNvPr>
          <p:cNvSpPr/>
          <p:nvPr/>
        </p:nvSpPr>
        <p:spPr>
          <a:xfrm rot="10508196" flipH="1">
            <a:off x="9625973" y="3401289"/>
            <a:ext cx="465689" cy="470936"/>
          </a:xfrm>
          <a:prstGeom prst="arc">
            <a:avLst>
              <a:gd name="adj1" fmla="val 16200000"/>
              <a:gd name="adj2" fmla="val 4919850"/>
            </a:avLst>
          </a:prstGeom>
          <a:ln w="1905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 name="Text Box 28">
            <a:extLst>
              <a:ext uri="{FF2B5EF4-FFF2-40B4-BE49-F238E27FC236}">
                <a16:creationId xmlns:a16="http://schemas.microsoft.com/office/drawing/2014/main" id="{B63BBB96-1AC4-C2E5-6F9E-E7B5450AC6A8}"/>
              </a:ext>
            </a:extLst>
          </p:cNvPr>
          <p:cNvSpPr txBox="1">
            <a:spLocks noChangeArrowheads="1"/>
          </p:cNvSpPr>
          <p:nvPr/>
        </p:nvSpPr>
        <p:spPr bwMode="auto">
          <a:xfrm>
            <a:off x="3591660" y="3901899"/>
            <a:ext cx="1408176" cy="622708"/>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Gaining empirical confidence in the anomaly</a:t>
            </a:r>
            <a:endParaRPr lang="en-US" sz="800" b="1" i="1" dirty="0"/>
          </a:p>
        </p:txBody>
      </p:sp>
      <p:sp>
        <p:nvSpPr>
          <p:cNvPr id="39" name="Text Box 35">
            <a:extLst>
              <a:ext uri="{FF2B5EF4-FFF2-40B4-BE49-F238E27FC236}">
                <a16:creationId xmlns:a16="http://schemas.microsoft.com/office/drawing/2014/main" id="{E5488D1E-2A7F-683E-7D46-94FCD361C29D}"/>
              </a:ext>
            </a:extLst>
          </p:cNvPr>
          <p:cNvSpPr txBox="1">
            <a:spLocks noChangeArrowheads="1"/>
          </p:cNvSpPr>
          <p:nvPr/>
        </p:nvSpPr>
        <p:spPr bwMode="auto">
          <a:xfrm>
            <a:off x="6917330" y="3063226"/>
            <a:ext cx="1072064" cy="510727"/>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Refining proto-theory</a:t>
            </a:r>
          </a:p>
        </p:txBody>
      </p:sp>
      <p:sp>
        <p:nvSpPr>
          <p:cNvPr id="22" name="Text Box 26">
            <a:extLst>
              <a:ext uri="{FF2B5EF4-FFF2-40B4-BE49-F238E27FC236}">
                <a16:creationId xmlns:a16="http://schemas.microsoft.com/office/drawing/2014/main" id="{8CC49E3A-E75D-0F83-F7E7-F153B1E506C9}"/>
              </a:ext>
            </a:extLst>
          </p:cNvPr>
          <p:cNvSpPr txBox="1">
            <a:spLocks noChangeArrowheads="1"/>
          </p:cNvSpPr>
          <p:nvPr/>
        </p:nvSpPr>
        <p:spPr bwMode="auto">
          <a:xfrm>
            <a:off x="8651807" y="6222079"/>
            <a:ext cx="1825365" cy="315335"/>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dirty="0">
                <a:latin typeface="Times New Roman" panose="02020603050405020304" pitchFamily="18" charset="0"/>
                <a:cs typeface="Times New Roman" panose="02020603050405020304" pitchFamily="18" charset="0"/>
              </a:rPr>
              <a:t>Phase 3: Substantiating the novel theory</a:t>
            </a:r>
            <a:endParaRPr lang="en-US" dirty="0">
              <a:latin typeface="Arial" panose="020B0604020202020204" pitchFamily="34" charset="0"/>
            </a:endParaRPr>
          </a:p>
        </p:txBody>
      </p:sp>
      <p:cxnSp>
        <p:nvCxnSpPr>
          <p:cNvPr id="51" name="Straight Arrow Connector 50">
            <a:extLst>
              <a:ext uri="{FF2B5EF4-FFF2-40B4-BE49-F238E27FC236}">
                <a16:creationId xmlns:a16="http://schemas.microsoft.com/office/drawing/2014/main" id="{91C70796-6459-DFC3-AAA7-F799A715F6B4}"/>
              </a:ext>
            </a:extLst>
          </p:cNvPr>
          <p:cNvCxnSpPr>
            <a:cxnSpLocks/>
          </p:cNvCxnSpPr>
          <p:nvPr/>
        </p:nvCxnSpPr>
        <p:spPr>
          <a:xfrm flipV="1">
            <a:off x="3472752" y="1842017"/>
            <a:ext cx="175389" cy="3722276"/>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CC7F0ED-6CE9-9FB6-5D5A-443991BF89B0}"/>
              </a:ext>
            </a:extLst>
          </p:cNvPr>
          <p:cNvCxnSpPr>
            <a:cxnSpLocks/>
          </p:cNvCxnSpPr>
          <p:nvPr/>
        </p:nvCxnSpPr>
        <p:spPr>
          <a:xfrm>
            <a:off x="4097461" y="1952731"/>
            <a:ext cx="474481" cy="3248278"/>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8" name="Text Box 57">
            <a:extLst>
              <a:ext uri="{FF2B5EF4-FFF2-40B4-BE49-F238E27FC236}">
                <a16:creationId xmlns:a16="http://schemas.microsoft.com/office/drawing/2014/main" id="{EED0FB42-63FD-480C-F4DB-8C6279D2635A}"/>
              </a:ext>
            </a:extLst>
          </p:cNvPr>
          <p:cNvSpPr txBox="1">
            <a:spLocks noChangeArrowheads="1"/>
          </p:cNvSpPr>
          <p:nvPr/>
        </p:nvSpPr>
        <p:spPr bwMode="auto">
          <a:xfrm>
            <a:off x="5646588" y="2713848"/>
            <a:ext cx="1474222" cy="510727"/>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Theoretical imagination</a:t>
            </a:r>
          </a:p>
        </p:txBody>
      </p:sp>
      <p:sp>
        <p:nvSpPr>
          <p:cNvPr id="72" name="Text Box 35">
            <a:extLst>
              <a:ext uri="{FF2B5EF4-FFF2-40B4-BE49-F238E27FC236}">
                <a16:creationId xmlns:a16="http://schemas.microsoft.com/office/drawing/2014/main" id="{68F7F534-DE89-F69C-02C3-0AF257BCE3A9}"/>
              </a:ext>
            </a:extLst>
          </p:cNvPr>
          <p:cNvSpPr txBox="1">
            <a:spLocks noChangeArrowheads="1"/>
          </p:cNvSpPr>
          <p:nvPr/>
        </p:nvSpPr>
        <p:spPr bwMode="auto">
          <a:xfrm>
            <a:off x="6238986" y="3636757"/>
            <a:ext cx="1474222" cy="536155"/>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Elaborating empirical explanations</a:t>
            </a:r>
          </a:p>
        </p:txBody>
      </p:sp>
      <p:sp>
        <p:nvSpPr>
          <p:cNvPr id="3" name="Text Box 35">
            <a:extLst>
              <a:ext uri="{FF2B5EF4-FFF2-40B4-BE49-F238E27FC236}">
                <a16:creationId xmlns:a16="http://schemas.microsoft.com/office/drawing/2014/main" id="{74ECEAB8-02F9-9D7C-CA82-99925A56E3A3}"/>
              </a:ext>
            </a:extLst>
          </p:cNvPr>
          <p:cNvSpPr txBox="1">
            <a:spLocks noChangeArrowheads="1"/>
          </p:cNvSpPr>
          <p:nvPr/>
        </p:nvSpPr>
        <p:spPr bwMode="auto">
          <a:xfrm>
            <a:off x="9246063" y="3520511"/>
            <a:ext cx="1240186" cy="393076"/>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Obtaining rigor</a:t>
            </a:r>
          </a:p>
        </p:txBody>
      </p:sp>
      <p:sp>
        <p:nvSpPr>
          <p:cNvPr id="10" name="TextBox 9">
            <a:extLst>
              <a:ext uri="{FF2B5EF4-FFF2-40B4-BE49-F238E27FC236}">
                <a16:creationId xmlns:a16="http://schemas.microsoft.com/office/drawing/2014/main" id="{57BBACD6-72B2-3F81-29ED-DA323A7FADAB}"/>
              </a:ext>
            </a:extLst>
          </p:cNvPr>
          <p:cNvSpPr txBox="1"/>
          <p:nvPr/>
        </p:nvSpPr>
        <p:spPr>
          <a:xfrm>
            <a:off x="12849922" y="4293220"/>
            <a:ext cx="184731" cy="369332"/>
          </a:xfrm>
          <a:prstGeom prst="rect">
            <a:avLst/>
          </a:prstGeom>
          <a:noFill/>
        </p:spPr>
        <p:txBody>
          <a:bodyPr wrap="none" rtlCol="0">
            <a:spAutoFit/>
          </a:bodyPr>
          <a:lstStyle/>
          <a:p>
            <a:endParaRPr lang="en-US" dirty="0"/>
          </a:p>
        </p:txBody>
      </p:sp>
      <p:sp>
        <p:nvSpPr>
          <p:cNvPr id="91" name="Text Box 61">
            <a:extLst>
              <a:ext uri="{FF2B5EF4-FFF2-40B4-BE49-F238E27FC236}">
                <a16:creationId xmlns:a16="http://schemas.microsoft.com/office/drawing/2014/main" id="{CFBB4CAC-8D97-C388-1A91-1CE2CE644354}"/>
              </a:ext>
            </a:extLst>
          </p:cNvPr>
          <p:cNvSpPr txBox="1">
            <a:spLocks noChangeArrowheads="1"/>
          </p:cNvSpPr>
          <p:nvPr/>
        </p:nvSpPr>
        <p:spPr bwMode="auto">
          <a:xfrm rot="20594992">
            <a:off x="2799818" y="5413403"/>
            <a:ext cx="2071819"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Identifying an anomalous observation</a:t>
            </a:r>
          </a:p>
        </p:txBody>
      </p:sp>
      <p:sp>
        <p:nvSpPr>
          <p:cNvPr id="85" name="Text Box 61">
            <a:extLst>
              <a:ext uri="{FF2B5EF4-FFF2-40B4-BE49-F238E27FC236}">
                <a16:creationId xmlns:a16="http://schemas.microsoft.com/office/drawing/2014/main" id="{87E618B4-E41E-52BF-AF00-AE9440476837}"/>
              </a:ext>
            </a:extLst>
          </p:cNvPr>
          <p:cNvSpPr txBox="1">
            <a:spLocks noChangeArrowheads="1"/>
          </p:cNvSpPr>
          <p:nvPr/>
        </p:nvSpPr>
        <p:spPr bwMode="auto">
          <a:xfrm rot="20677139">
            <a:off x="5485894" y="4598398"/>
            <a:ext cx="281073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dirty="0">
                <a:latin typeface="Times New Roman" panose="02020603050405020304" pitchFamily="18" charset="0"/>
                <a:cs typeface="Times New Roman" panose="02020603050405020304" pitchFamily="18" charset="0"/>
              </a:rPr>
              <a:t>Developing empirical explanations</a:t>
            </a:r>
          </a:p>
        </p:txBody>
      </p:sp>
      <p:sp>
        <p:nvSpPr>
          <p:cNvPr id="26" name="Trapezoid 25">
            <a:extLst>
              <a:ext uri="{FF2B5EF4-FFF2-40B4-BE49-F238E27FC236}">
                <a16:creationId xmlns:a16="http://schemas.microsoft.com/office/drawing/2014/main" id="{38A343FB-92B5-05EF-84E7-63127C1B3075}"/>
              </a:ext>
            </a:extLst>
          </p:cNvPr>
          <p:cNvSpPr/>
          <p:nvPr/>
        </p:nvSpPr>
        <p:spPr>
          <a:xfrm rot="16200000">
            <a:off x="9112827" y="3704354"/>
            <a:ext cx="817325" cy="1759606"/>
          </a:xfrm>
          <a:prstGeom prst="trapezoid">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Text Box 61">
            <a:extLst>
              <a:ext uri="{FF2B5EF4-FFF2-40B4-BE49-F238E27FC236}">
                <a16:creationId xmlns:a16="http://schemas.microsoft.com/office/drawing/2014/main" id="{B3178532-90D5-58EE-94E4-8A30564E2062}"/>
              </a:ext>
            </a:extLst>
          </p:cNvPr>
          <p:cNvSpPr txBox="1">
            <a:spLocks noChangeArrowheads="1"/>
          </p:cNvSpPr>
          <p:nvPr/>
        </p:nvSpPr>
        <p:spPr bwMode="auto">
          <a:xfrm rot="21193132">
            <a:off x="8465242" y="3922162"/>
            <a:ext cx="2010879" cy="33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dirty="0">
                <a:latin typeface="Times New Roman" panose="02020603050405020304" pitchFamily="18" charset="0"/>
                <a:cs typeface="Times New Roman" panose="02020603050405020304" pitchFamily="18" charset="0"/>
              </a:rPr>
              <a:t>Enhancing the empirical rigor of the novel theory</a:t>
            </a:r>
          </a:p>
        </p:txBody>
      </p:sp>
      <p:sp>
        <p:nvSpPr>
          <p:cNvPr id="20" name="Freeform 19">
            <a:extLst>
              <a:ext uri="{FF2B5EF4-FFF2-40B4-BE49-F238E27FC236}">
                <a16:creationId xmlns:a16="http://schemas.microsoft.com/office/drawing/2014/main" id="{0BED14F3-B7EC-D6EB-CAD8-089E4060C85D}"/>
              </a:ext>
            </a:extLst>
          </p:cNvPr>
          <p:cNvSpPr/>
          <p:nvPr/>
        </p:nvSpPr>
        <p:spPr>
          <a:xfrm>
            <a:off x="2428491" y="1209380"/>
            <a:ext cx="8045335" cy="1989969"/>
          </a:xfrm>
          <a:custGeom>
            <a:avLst/>
            <a:gdLst>
              <a:gd name="connsiteX0" fmla="*/ 0 w 7974419"/>
              <a:gd name="connsiteY0" fmla="*/ 0 h 1989969"/>
              <a:gd name="connsiteX1" fmla="*/ 5677786 w 7974419"/>
              <a:gd name="connsiteY1" fmla="*/ 1669311 h 1989969"/>
              <a:gd name="connsiteX2" fmla="*/ 7974419 w 7974419"/>
              <a:gd name="connsiteY2" fmla="*/ 1988288 h 1989969"/>
            </a:gdLst>
            <a:ahLst/>
            <a:cxnLst>
              <a:cxn ang="0">
                <a:pos x="connsiteX0" y="connsiteY0"/>
              </a:cxn>
              <a:cxn ang="0">
                <a:pos x="connsiteX1" y="connsiteY1"/>
              </a:cxn>
              <a:cxn ang="0">
                <a:pos x="connsiteX2" y="connsiteY2"/>
              </a:cxn>
            </a:cxnLst>
            <a:rect l="l" t="t" r="r" b="b"/>
            <a:pathLst>
              <a:path w="7974419" h="1989969">
                <a:moveTo>
                  <a:pt x="0" y="0"/>
                </a:moveTo>
                <a:cubicBezTo>
                  <a:pt x="2174358" y="668965"/>
                  <a:pt x="4348716" y="1337930"/>
                  <a:pt x="5677786" y="1669311"/>
                </a:cubicBezTo>
                <a:cubicBezTo>
                  <a:pt x="7006856" y="2000692"/>
                  <a:pt x="7490637" y="1994490"/>
                  <a:pt x="7974419" y="1988288"/>
                </a:cubicBezTo>
              </a:path>
            </a:pathLst>
          </a:custGeom>
          <a:noFill/>
          <a:ln w="381000">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A2560BB5-39F9-B966-DC08-EEF34738CF0B}"/>
              </a:ext>
            </a:extLst>
          </p:cNvPr>
          <p:cNvSpPr txBox="1"/>
          <p:nvPr/>
        </p:nvSpPr>
        <p:spPr>
          <a:xfrm rot="859405">
            <a:off x="5582992" y="2286362"/>
            <a:ext cx="2058190" cy="276999"/>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Proto-theory</a:t>
            </a:r>
          </a:p>
        </p:txBody>
      </p:sp>
      <p:sp>
        <p:nvSpPr>
          <p:cNvPr id="2" name="TextBox 1">
            <a:extLst>
              <a:ext uri="{FF2B5EF4-FFF2-40B4-BE49-F238E27FC236}">
                <a16:creationId xmlns:a16="http://schemas.microsoft.com/office/drawing/2014/main" id="{0BE81D18-EC20-E4E0-6285-4637A5A4E6EC}"/>
              </a:ext>
            </a:extLst>
          </p:cNvPr>
          <p:cNvSpPr txBox="1"/>
          <p:nvPr/>
        </p:nvSpPr>
        <p:spPr>
          <a:xfrm>
            <a:off x="9037829" y="3001110"/>
            <a:ext cx="1246766" cy="276358"/>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Novel Theory</a:t>
            </a:r>
          </a:p>
        </p:txBody>
      </p:sp>
      <p:sp>
        <p:nvSpPr>
          <p:cNvPr id="35" name="Arc 34">
            <a:extLst>
              <a:ext uri="{FF2B5EF4-FFF2-40B4-BE49-F238E27FC236}">
                <a16:creationId xmlns:a16="http://schemas.microsoft.com/office/drawing/2014/main" id="{DE819ED2-4695-C45A-7E3B-31AECFAA93E4}"/>
              </a:ext>
            </a:extLst>
          </p:cNvPr>
          <p:cNvSpPr/>
          <p:nvPr/>
        </p:nvSpPr>
        <p:spPr>
          <a:xfrm rot="10508196" flipH="1">
            <a:off x="7922348" y="3141016"/>
            <a:ext cx="611933" cy="1006922"/>
          </a:xfrm>
          <a:prstGeom prst="arc">
            <a:avLst>
              <a:gd name="adj1" fmla="val 16200000"/>
              <a:gd name="adj2" fmla="val 5299307"/>
            </a:avLst>
          </a:prstGeom>
          <a:ln w="1905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6" name="Arc 35">
            <a:extLst>
              <a:ext uri="{FF2B5EF4-FFF2-40B4-BE49-F238E27FC236}">
                <a16:creationId xmlns:a16="http://schemas.microsoft.com/office/drawing/2014/main" id="{987A155E-1422-4E14-C0B4-262A71048754}"/>
              </a:ext>
            </a:extLst>
          </p:cNvPr>
          <p:cNvSpPr/>
          <p:nvPr/>
        </p:nvSpPr>
        <p:spPr>
          <a:xfrm rot="21227157" flipH="1">
            <a:off x="7845473" y="3073747"/>
            <a:ext cx="719203" cy="1095105"/>
          </a:xfrm>
          <a:prstGeom prst="arc">
            <a:avLst>
              <a:gd name="adj1" fmla="val 16680370"/>
              <a:gd name="adj2" fmla="val 4765058"/>
            </a:avLst>
          </a:prstGeom>
          <a:ln w="19050">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 name="Rectangle 4">
            <a:extLst>
              <a:ext uri="{FF2B5EF4-FFF2-40B4-BE49-F238E27FC236}">
                <a16:creationId xmlns:a16="http://schemas.microsoft.com/office/drawing/2014/main" id="{6447748D-87F4-95D1-D6BC-DE3D64661891}"/>
              </a:ext>
            </a:extLst>
          </p:cNvPr>
          <p:cNvSpPr/>
          <p:nvPr/>
        </p:nvSpPr>
        <p:spPr>
          <a:xfrm>
            <a:off x="2140688" y="957718"/>
            <a:ext cx="394019" cy="745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Box 22">
            <a:extLst>
              <a:ext uri="{FF2B5EF4-FFF2-40B4-BE49-F238E27FC236}">
                <a16:creationId xmlns:a16="http://schemas.microsoft.com/office/drawing/2014/main" id="{F7C9B3C0-AEA2-29B1-636F-4C723E1ABC33}"/>
              </a:ext>
            </a:extLst>
          </p:cNvPr>
          <p:cNvSpPr txBox="1">
            <a:spLocks noChangeArrowheads="1"/>
          </p:cNvSpPr>
          <p:nvPr/>
        </p:nvSpPr>
        <p:spPr bwMode="auto">
          <a:xfrm>
            <a:off x="1639977" y="968158"/>
            <a:ext cx="982663" cy="349250"/>
          </a:xfrm>
          <a:prstGeom prst="rect">
            <a:avLst/>
          </a:prstGeom>
          <a:noFill/>
          <a:ln>
            <a:noFill/>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Theory building</a:t>
            </a:r>
            <a:endParaRPr lang="en-US" sz="1400" dirty="0">
              <a:latin typeface="Arial" panose="020B0604020202020204" pitchFamily="34" charset="0"/>
            </a:endParaRPr>
          </a:p>
        </p:txBody>
      </p:sp>
      <p:sp>
        <p:nvSpPr>
          <p:cNvPr id="12" name="Rectangle 11">
            <a:extLst>
              <a:ext uri="{FF2B5EF4-FFF2-40B4-BE49-F238E27FC236}">
                <a16:creationId xmlns:a16="http://schemas.microsoft.com/office/drawing/2014/main" id="{5FAE0BC3-748B-7B35-E7A4-E046C0CDA76D}"/>
              </a:ext>
            </a:extLst>
          </p:cNvPr>
          <p:cNvSpPr/>
          <p:nvPr/>
        </p:nvSpPr>
        <p:spPr>
          <a:xfrm>
            <a:off x="2135034" y="5672885"/>
            <a:ext cx="394019" cy="745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Box 26">
            <a:extLst>
              <a:ext uri="{FF2B5EF4-FFF2-40B4-BE49-F238E27FC236}">
                <a16:creationId xmlns:a16="http://schemas.microsoft.com/office/drawing/2014/main" id="{53083DB4-7EC8-CA81-6401-4ECBE15E92B7}"/>
              </a:ext>
            </a:extLst>
          </p:cNvPr>
          <p:cNvSpPr txBox="1">
            <a:spLocks noChangeArrowheads="1"/>
          </p:cNvSpPr>
          <p:nvPr/>
        </p:nvSpPr>
        <p:spPr bwMode="auto">
          <a:xfrm>
            <a:off x="1491667" y="5684780"/>
            <a:ext cx="1467387" cy="442912"/>
          </a:xfrm>
          <a:prstGeom prst="rect">
            <a:avLst/>
          </a:prstGeom>
          <a:noFill/>
          <a:ln>
            <a:noFill/>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sz="1400" b="1" dirty="0">
                <a:latin typeface="Times New Roman" panose="02020603050405020304" pitchFamily="18" charset="0"/>
                <a:cs typeface="Times New Roman" panose="02020603050405020304" pitchFamily="18" charset="0"/>
              </a:rPr>
              <a:t>Developing empirical explanations</a:t>
            </a:r>
          </a:p>
        </p:txBody>
      </p:sp>
      <p:sp>
        <p:nvSpPr>
          <p:cNvPr id="41" name="Text Box 35">
            <a:extLst>
              <a:ext uri="{FF2B5EF4-FFF2-40B4-BE49-F238E27FC236}">
                <a16:creationId xmlns:a16="http://schemas.microsoft.com/office/drawing/2014/main" id="{39AA428C-3F20-1019-2D30-486B3DB07748}"/>
              </a:ext>
            </a:extLst>
          </p:cNvPr>
          <p:cNvSpPr txBox="1">
            <a:spLocks noChangeArrowheads="1"/>
          </p:cNvSpPr>
          <p:nvPr/>
        </p:nvSpPr>
        <p:spPr bwMode="auto">
          <a:xfrm>
            <a:off x="8233987" y="1969984"/>
            <a:ext cx="1240186" cy="393076"/>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Relating to existing theory</a:t>
            </a:r>
          </a:p>
        </p:txBody>
      </p:sp>
      <p:sp>
        <p:nvSpPr>
          <p:cNvPr id="43" name="Arc 42">
            <a:extLst>
              <a:ext uri="{FF2B5EF4-FFF2-40B4-BE49-F238E27FC236}">
                <a16:creationId xmlns:a16="http://schemas.microsoft.com/office/drawing/2014/main" id="{64C476DA-EA59-3D1F-7B0B-15D86329814D}"/>
              </a:ext>
            </a:extLst>
          </p:cNvPr>
          <p:cNvSpPr/>
          <p:nvPr/>
        </p:nvSpPr>
        <p:spPr>
          <a:xfrm rot="10508196" flipH="1">
            <a:off x="8682252" y="1400612"/>
            <a:ext cx="382002" cy="1470239"/>
          </a:xfrm>
          <a:prstGeom prst="arc">
            <a:avLst>
              <a:gd name="adj1" fmla="val 16200000"/>
              <a:gd name="adj2" fmla="val 4919850"/>
            </a:avLst>
          </a:prstGeom>
          <a:ln w="1905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6" name="Arc 45">
            <a:extLst>
              <a:ext uri="{FF2B5EF4-FFF2-40B4-BE49-F238E27FC236}">
                <a16:creationId xmlns:a16="http://schemas.microsoft.com/office/drawing/2014/main" id="{A64474D4-1746-3BBC-B427-76E2FED45DDB}"/>
              </a:ext>
            </a:extLst>
          </p:cNvPr>
          <p:cNvSpPr/>
          <p:nvPr/>
        </p:nvSpPr>
        <p:spPr>
          <a:xfrm rot="21227157" flipH="1">
            <a:off x="8574044" y="1402308"/>
            <a:ext cx="639087" cy="1577222"/>
          </a:xfrm>
          <a:prstGeom prst="arc">
            <a:avLst>
              <a:gd name="adj1" fmla="val 16680370"/>
              <a:gd name="adj2" fmla="val 4155046"/>
            </a:avLst>
          </a:prstGeom>
          <a:ln w="19050">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90" name="Arc 89">
            <a:extLst>
              <a:ext uri="{FF2B5EF4-FFF2-40B4-BE49-F238E27FC236}">
                <a16:creationId xmlns:a16="http://schemas.microsoft.com/office/drawing/2014/main" id="{D7FEB5EF-5535-76E0-4CD0-9CFD23088C88}"/>
              </a:ext>
            </a:extLst>
          </p:cNvPr>
          <p:cNvSpPr/>
          <p:nvPr/>
        </p:nvSpPr>
        <p:spPr>
          <a:xfrm rot="10800000" flipH="1">
            <a:off x="6932077" y="2931684"/>
            <a:ext cx="615182" cy="1481491"/>
          </a:xfrm>
          <a:prstGeom prst="arc">
            <a:avLst>
              <a:gd name="adj1" fmla="val 16200000"/>
              <a:gd name="adj2" fmla="val 5377747"/>
            </a:avLst>
          </a:prstGeom>
          <a:ln w="1905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B9B68319-B828-0CC9-05BB-3D473A6930F5}"/>
              </a:ext>
            </a:extLst>
          </p:cNvPr>
          <p:cNvSpPr/>
          <p:nvPr/>
        </p:nvSpPr>
        <p:spPr>
          <a:xfrm>
            <a:off x="2538309" y="1032036"/>
            <a:ext cx="7947940" cy="39539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C73C4E6-61C7-4437-91F9-90432AE7ABEE}"/>
              </a:ext>
            </a:extLst>
          </p:cNvPr>
          <p:cNvSpPr txBox="1"/>
          <p:nvPr/>
        </p:nvSpPr>
        <p:spPr>
          <a:xfrm>
            <a:off x="3119458" y="1071781"/>
            <a:ext cx="1350607" cy="276999"/>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Existing Theories </a:t>
            </a:r>
          </a:p>
        </p:txBody>
      </p:sp>
      <p:sp>
        <p:nvSpPr>
          <p:cNvPr id="13" name="Arc 12">
            <a:extLst>
              <a:ext uri="{FF2B5EF4-FFF2-40B4-BE49-F238E27FC236}">
                <a16:creationId xmlns:a16="http://schemas.microsoft.com/office/drawing/2014/main" id="{AEE80A66-431E-BEB5-F9C7-021F1A919E1E}"/>
              </a:ext>
            </a:extLst>
          </p:cNvPr>
          <p:cNvSpPr/>
          <p:nvPr/>
        </p:nvSpPr>
        <p:spPr>
          <a:xfrm flipH="1">
            <a:off x="6660204" y="2826104"/>
            <a:ext cx="804213" cy="1574614"/>
          </a:xfrm>
          <a:prstGeom prst="arc">
            <a:avLst>
              <a:gd name="adj1" fmla="val 15977209"/>
              <a:gd name="adj2" fmla="val 5482198"/>
            </a:avLst>
          </a:prstGeom>
          <a:ln w="19050">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6" name="Arc 15">
            <a:extLst>
              <a:ext uri="{FF2B5EF4-FFF2-40B4-BE49-F238E27FC236}">
                <a16:creationId xmlns:a16="http://schemas.microsoft.com/office/drawing/2014/main" id="{1373CA83-F20A-66B0-6C89-A79F5DE24F6C}"/>
              </a:ext>
            </a:extLst>
          </p:cNvPr>
          <p:cNvSpPr/>
          <p:nvPr/>
        </p:nvSpPr>
        <p:spPr>
          <a:xfrm rot="10800000" flipH="1">
            <a:off x="5522908" y="2544283"/>
            <a:ext cx="1018194" cy="2208228"/>
          </a:xfrm>
          <a:prstGeom prst="arc">
            <a:avLst>
              <a:gd name="adj1" fmla="val 16200000"/>
              <a:gd name="adj2" fmla="val 5719619"/>
            </a:avLst>
          </a:prstGeom>
          <a:ln w="1905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Text Box 57">
            <a:extLst>
              <a:ext uri="{FF2B5EF4-FFF2-40B4-BE49-F238E27FC236}">
                <a16:creationId xmlns:a16="http://schemas.microsoft.com/office/drawing/2014/main" id="{CCAFEE57-EC3A-6398-DEAB-85694CAE0E06}"/>
              </a:ext>
            </a:extLst>
          </p:cNvPr>
          <p:cNvSpPr txBox="1">
            <a:spLocks noChangeArrowheads="1"/>
          </p:cNvSpPr>
          <p:nvPr/>
        </p:nvSpPr>
        <p:spPr bwMode="auto">
          <a:xfrm>
            <a:off x="4593125" y="3022131"/>
            <a:ext cx="1477240" cy="561916"/>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Sampling and searching for explanatory cues</a:t>
            </a:r>
          </a:p>
        </p:txBody>
      </p:sp>
      <p:sp>
        <p:nvSpPr>
          <p:cNvPr id="62" name="Text Box 35">
            <a:extLst>
              <a:ext uri="{FF2B5EF4-FFF2-40B4-BE49-F238E27FC236}">
                <a16:creationId xmlns:a16="http://schemas.microsoft.com/office/drawing/2014/main" id="{90E8FCA3-0888-3438-9892-D9BD904FB6B5}"/>
              </a:ext>
            </a:extLst>
          </p:cNvPr>
          <p:cNvSpPr txBox="1">
            <a:spLocks noChangeArrowheads="1"/>
          </p:cNvSpPr>
          <p:nvPr/>
        </p:nvSpPr>
        <p:spPr bwMode="auto">
          <a:xfrm>
            <a:off x="7621698" y="3309490"/>
            <a:ext cx="1189370" cy="418706"/>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200" b="1" i="1" dirty="0">
                <a:latin typeface="Times New Roman" panose="02020603050405020304" pitchFamily="18" charset="0"/>
                <a:cs typeface="Times New Roman" panose="02020603050405020304" pitchFamily="18" charset="0"/>
              </a:rPr>
              <a:t>Reaching quasi- convergence</a:t>
            </a:r>
          </a:p>
        </p:txBody>
      </p:sp>
    </p:spTree>
    <p:extLst>
      <p:ext uri="{BB962C8B-B14F-4D97-AF65-F5344CB8AC3E}">
        <p14:creationId xmlns:p14="http://schemas.microsoft.com/office/powerpoint/2010/main" val="4116040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B4454-CFB7-4512-F389-A4B56A5540E6}"/>
              </a:ext>
            </a:extLst>
          </p:cNvPr>
          <p:cNvSpPr>
            <a:spLocks noGrp="1"/>
          </p:cNvSpPr>
          <p:nvPr>
            <p:ph type="title"/>
          </p:nvPr>
        </p:nvSpPr>
        <p:spPr/>
        <p:txBody>
          <a:bodyPr/>
          <a:lstStyle/>
          <a:p>
            <a:r>
              <a:rPr lang="en-US" sz="4400" b="1" dirty="0">
                <a:latin typeface="Arial" panose="020B0604020202020204" pitchFamily="34" charset="0"/>
                <a:cs typeface="Arial" panose="020B0604020202020204" pitchFamily="34" charset="0"/>
              </a:rPr>
              <a:t>Relating to existing theory</a:t>
            </a:r>
            <a:endParaRPr lang="da-DK" dirty="0">
              <a:latin typeface="Arial" panose="020B0604020202020204" pitchFamily="34" charset="0"/>
              <a:cs typeface="Arial" panose="020B0604020202020204" pitchFamily="34" charset="0"/>
            </a:endParaRPr>
          </a:p>
        </p:txBody>
      </p:sp>
      <p:sp>
        <p:nvSpPr>
          <p:cNvPr id="3" name="Pladsholder til indhold 2">
            <a:extLst>
              <a:ext uri="{FF2B5EF4-FFF2-40B4-BE49-F238E27FC236}">
                <a16:creationId xmlns:a16="http://schemas.microsoft.com/office/drawing/2014/main" id="{28CC98AE-AF2C-BE03-7A29-A63B4917BDC8}"/>
              </a:ext>
            </a:extLst>
          </p:cNvPr>
          <p:cNvSpPr>
            <a:spLocks noGrp="1"/>
          </p:cNvSpPr>
          <p:nvPr>
            <p:ph idx="1"/>
          </p:nvPr>
        </p:nvSpPr>
        <p:spPr/>
        <p:txBody>
          <a:bodyPr>
            <a:normAutofit/>
          </a:bodyPr>
          <a:lstStyle/>
          <a:p>
            <a:r>
              <a:rPr lang="en-US" sz="2200" dirty="0">
                <a:latin typeface="Arial" panose="020B0604020202020204" pitchFamily="34" charset="0"/>
                <a:ea typeface="Calibri" panose="020F0502020204030204" pitchFamily="34" charset="0"/>
                <a:cs typeface="Arial" panose="020B0604020202020204" pitchFamily="34" charset="0"/>
              </a:rPr>
              <a:t>Before finalizing the empirical work, researchers should</a:t>
            </a:r>
            <a:r>
              <a:rPr lang="en-US" sz="2200" dirty="0">
                <a:effectLst/>
                <a:latin typeface="Arial" panose="020B0604020202020204" pitchFamily="34" charset="0"/>
                <a:ea typeface="Calibri" panose="020F0502020204030204" pitchFamily="34" charset="0"/>
                <a:cs typeface="Arial" panose="020B0604020202020204" pitchFamily="34" charset="0"/>
              </a:rPr>
              <a:t> verify how the developed theory explains the anomaly in comparison to existing theory (Sætre &amp; Van de Ven, 2021)</a:t>
            </a:r>
            <a:r>
              <a:rPr lang="da-DK" sz="2200" dirty="0">
                <a:effectLst/>
                <a:latin typeface="Arial" panose="020B0604020202020204" pitchFamily="34" charset="0"/>
                <a:cs typeface="Arial" panose="020B0604020202020204" pitchFamily="34" charset="0"/>
              </a:rPr>
              <a:t> </a:t>
            </a:r>
            <a:endParaRPr lang="da-DK" sz="2200" dirty="0">
              <a:effectLst/>
              <a:latin typeface="Arial" panose="020B0604020202020204" pitchFamily="34" charset="0"/>
              <a:ea typeface="Calibri" panose="020F050202020403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During this step researchers might realize that the novel theory extends the existing theory (Sætre &amp; Van de Ven, 2021; Timmermans &amp; </a:t>
            </a:r>
            <a:r>
              <a:rPr lang="en-US" sz="2200" dirty="0" err="1">
                <a:effectLst/>
                <a:latin typeface="Arial" panose="020B0604020202020204" pitchFamily="34" charset="0"/>
                <a:ea typeface="Calibri" panose="020F0502020204030204" pitchFamily="34" charset="0"/>
                <a:cs typeface="Arial" panose="020B0604020202020204" pitchFamily="34" charset="0"/>
              </a:rPr>
              <a:t>Tavory</a:t>
            </a:r>
            <a:r>
              <a:rPr lang="en-US" sz="2200" dirty="0">
                <a:effectLst/>
                <a:latin typeface="Arial" panose="020B0604020202020204" pitchFamily="34" charset="0"/>
                <a:ea typeface="Calibri" panose="020F0502020204030204" pitchFamily="34" charset="0"/>
                <a:cs typeface="Arial" panose="020B0604020202020204" pitchFamily="34" charset="0"/>
              </a:rPr>
              <a:t>, 2012), displaces the existing theory (Kuhn, 1962), or that the theory is not novel but can be explained within the existing theoretical framework, requiring further iterations of the study or termination. </a:t>
            </a:r>
          </a:p>
          <a:p>
            <a:r>
              <a:rPr lang="en-US" sz="2200" b="1" dirty="0">
                <a:effectLst/>
                <a:latin typeface="Arial" panose="020B0604020202020204" pitchFamily="34" charset="0"/>
                <a:ea typeface="Calibri" panose="020F0502020204030204" pitchFamily="34" charset="0"/>
                <a:cs typeface="Arial" panose="020B0604020202020204" pitchFamily="34" charset="0"/>
              </a:rPr>
              <a:t>Example: Reay and </a:t>
            </a:r>
            <a:r>
              <a:rPr lang="en-US" sz="2200" b="1" dirty="0" err="1">
                <a:effectLst/>
                <a:latin typeface="Arial" panose="020B0604020202020204" pitchFamily="34" charset="0"/>
                <a:ea typeface="Calibri" panose="020F0502020204030204" pitchFamily="34" charset="0"/>
                <a:cs typeface="Arial" panose="020B0604020202020204" pitchFamily="34" charset="0"/>
              </a:rPr>
              <a:t>Hinings</a:t>
            </a:r>
            <a:r>
              <a:rPr lang="en-US" sz="2200" b="1" dirty="0">
                <a:effectLst/>
                <a:latin typeface="Arial" panose="020B0604020202020204" pitchFamily="34" charset="0"/>
                <a:ea typeface="Calibri" panose="020F0502020204030204" pitchFamily="34" charset="0"/>
                <a:cs typeface="Arial" panose="020B0604020202020204" pitchFamily="34" charset="0"/>
              </a:rPr>
              <a:t> (2009) </a:t>
            </a:r>
            <a:r>
              <a:rPr lang="en-US" sz="2200" dirty="0">
                <a:effectLst/>
                <a:latin typeface="Arial" panose="020B0604020202020204" pitchFamily="34" charset="0"/>
                <a:ea typeface="Calibri" panose="020F0502020204030204" pitchFamily="34" charset="0"/>
                <a:cs typeface="Arial" panose="020B0604020202020204" pitchFamily="34" charset="0"/>
              </a:rPr>
              <a:t>observed that physicians and managers maintained separate institutional logics, which contrasted with the theoretical expectation that one logic would be dominant. By relating to existing theory, they were able to challenge fundamental assumptions about institutional logics and change.</a:t>
            </a:r>
            <a:endParaRPr lang="da-DK" sz="2200" dirty="0">
              <a:effectLst/>
              <a:latin typeface="Arial" panose="020B0604020202020204" pitchFamily="34" charset="0"/>
              <a:ea typeface="Calibri" panose="020F0502020204030204" pitchFamily="34" charset="0"/>
              <a:cs typeface="Arial" panose="020B0604020202020204" pitchFamily="34" charset="0"/>
            </a:endParaRPr>
          </a:p>
          <a:p>
            <a:endParaRPr lang="da-DK" dirty="0"/>
          </a:p>
        </p:txBody>
      </p:sp>
    </p:spTree>
    <p:extLst>
      <p:ext uri="{BB962C8B-B14F-4D97-AF65-F5344CB8AC3E}">
        <p14:creationId xmlns:p14="http://schemas.microsoft.com/office/powerpoint/2010/main" val="296805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49BEB-EAC7-3310-01D8-394D1EB5D91B}"/>
              </a:ext>
            </a:extLst>
          </p:cNvPr>
          <p:cNvSpPr>
            <a:spLocks noGrp="1"/>
          </p:cNvSpPr>
          <p:nvPr>
            <p:ph type="title"/>
          </p:nvPr>
        </p:nvSpPr>
        <p:spPr/>
        <p:txBody>
          <a:bodyPr/>
          <a:lstStyle/>
          <a:p>
            <a:r>
              <a:rPr lang="en-US" sz="4400" b="1" dirty="0">
                <a:latin typeface="Arial" panose="020B0604020202020204" pitchFamily="34" charset="0"/>
                <a:cs typeface="Arial" panose="020B0604020202020204" pitchFamily="34" charset="0"/>
              </a:rPr>
              <a:t>Obtaining rigor</a:t>
            </a:r>
            <a:endParaRPr lang="da-DK" dirty="0">
              <a:latin typeface="Arial" panose="020B0604020202020204" pitchFamily="34" charset="0"/>
              <a:cs typeface="Arial" panose="020B0604020202020204" pitchFamily="34" charset="0"/>
            </a:endParaRPr>
          </a:p>
        </p:txBody>
      </p:sp>
      <p:sp>
        <p:nvSpPr>
          <p:cNvPr id="3" name="Pladsholder til indhold 2">
            <a:extLst>
              <a:ext uri="{FF2B5EF4-FFF2-40B4-BE49-F238E27FC236}">
                <a16:creationId xmlns:a16="http://schemas.microsoft.com/office/drawing/2014/main" id="{40D424BC-2135-FF91-52A4-389A0AF6DF4A}"/>
              </a:ext>
            </a:extLst>
          </p:cNvPr>
          <p:cNvSpPr>
            <a:spLocks noGrp="1"/>
          </p:cNvSpPr>
          <p:nvPr>
            <p:ph idx="1"/>
          </p:nvPr>
        </p:nvSpPr>
        <p:spPr/>
        <p:txBody>
          <a:bodyPr/>
          <a:lstStyle/>
          <a:p>
            <a:r>
              <a:rPr lang="en-US" sz="2200" dirty="0">
                <a:latin typeface="Arial" panose="020B0604020202020204" pitchFamily="34" charset="0"/>
                <a:ea typeface="Calibri" panose="020F0502020204030204" pitchFamily="34" charset="0"/>
                <a:cs typeface="Arial" panose="020B0604020202020204" pitchFamily="34" charset="0"/>
              </a:rPr>
              <a:t>O</a:t>
            </a:r>
            <a:r>
              <a:rPr lang="en-US" sz="2200" dirty="0">
                <a:effectLst/>
                <a:latin typeface="Arial" panose="020B0604020202020204" pitchFamily="34" charset="0"/>
                <a:ea typeface="Calibri" panose="020F0502020204030204" pitchFamily="34" charset="0"/>
                <a:cs typeface="Arial" panose="020B0604020202020204" pitchFamily="34" charset="0"/>
              </a:rPr>
              <a:t>ut of concern for the economy of research (Peirce, 1958), in abductive research, the evidence for credibility is built after the stabilization of the theory (Sætre &amp; Van de Ven, 2021). </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After confirming the novelty of their insights, researchers can commit to the demanding move of </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strengthening the em</a:t>
            </a:r>
            <a:r>
              <a:rPr lang="en-US" sz="2200" dirty="0">
                <a:effectLst/>
                <a:latin typeface="Arial" panose="020B0604020202020204" pitchFamily="34" charset="0"/>
                <a:ea typeface="Calibri" panose="020F0502020204030204" pitchFamily="34" charset="0"/>
                <a:cs typeface="Arial" panose="020B0604020202020204" pitchFamily="34" charset="0"/>
              </a:rPr>
              <a:t>pirical display by systematically coding a representative sample of the data, often displayed in tables or graphs that offer justification for the theory (Cloutier &amp; </a:t>
            </a:r>
            <a:r>
              <a:rPr lang="en-US" sz="2200" dirty="0" err="1">
                <a:effectLst/>
                <a:latin typeface="Arial" panose="020B0604020202020204" pitchFamily="34" charset="0"/>
                <a:ea typeface="Calibri" panose="020F0502020204030204" pitchFamily="34" charset="0"/>
                <a:cs typeface="Arial" panose="020B0604020202020204" pitchFamily="34" charset="0"/>
              </a:rPr>
              <a:t>Ravasi</a:t>
            </a:r>
            <a:r>
              <a:rPr lang="en-US" sz="2200" dirty="0">
                <a:effectLst/>
                <a:latin typeface="Arial" panose="020B0604020202020204" pitchFamily="34" charset="0"/>
                <a:ea typeface="Calibri" panose="020F0502020204030204" pitchFamily="34" charset="0"/>
                <a:cs typeface="Arial" panose="020B0604020202020204" pitchFamily="34" charset="0"/>
              </a:rPr>
              <a:t>, 2020; Pratt, Kaplan, &amp; Whittington, 2020). </a:t>
            </a:r>
            <a:endParaRPr lang="en-US" sz="2200" dirty="0">
              <a:latin typeface="Arial" panose="020B0604020202020204" pitchFamily="34" charset="0"/>
              <a:ea typeface="Times New Roman" panose="02020603050405020304" pitchFamily="18" charset="0"/>
              <a:cs typeface="Arial" panose="020B0604020202020204" pitchFamily="34" charset="0"/>
            </a:endParaRPr>
          </a:p>
          <a:p>
            <a:r>
              <a:rPr lang="en-US" sz="2200" b="1" dirty="0">
                <a:effectLst/>
                <a:latin typeface="Arial" panose="020B0604020202020204" pitchFamily="34" charset="0"/>
                <a:ea typeface="Times New Roman" panose="02020603050405020304" pitchFamily="18" charset="0"/>
                <a:cs typeface="Arial" panose="020B0604020202020204" pitchFamily="34" charset="0"/>
              </a:rPr>
              <a:t>Example: </a:t>
            </a:r>
            <a:r>
              <a:rPr lang="en-US" sz="2200" b="1" dirty="0" err="1">
                <a:effectLst/>
                <a:latin typeface="Arial" panose="020B0604020202020204" pitchFamily="34" charset="0"/>
                <a:ea typeface="Times New Roman" panose="02020603050405020304" pitchFamily="18" charset="0"/>
                <a:cs typeface="Arial" panose="020B0604020202020204" pitchFamily="34" charset="0"/>
              </a:rPr>
              <a:t>Zietsma</a:t>
            </a:r>
            <a:r>
              <a:rPr lang="en-US" sz="2200" b="1" dirty="0">
                <a:effectLst/>
                <a:latin typeface="Arial" panose="020B0604020202020204" pitchFamily="34" charset="0"/>
                <a:ea typeface="Times New Roman" panose="02020603050405020304" pitchFamily="18" charset="0"/>
                <a:cs typeface="Arial" panose="020B0604020202020204" pitchFamily="34" charset="0"/>
              </a:rPr>
              <a:t> and Lawrence </a:t>
            </a:r>
            <a:r>
              <a:rPr lang="en-US" sz="2200" b="1" dirty="0">
                <a:effectLst/>
                <a:latin typeface="Arial" panose="020B0604020202020204" pitchFamily="34" charset="0"/>
                <a:ea typeface="Calibri" panose="020F0502020204030204" pitchFamily="34" charset="0"/>
                <a:cs typeface="Arial" panose="020B0604020202020204" pitchFamily="34" charset="0"/>
              </a:rPr>
              <a:t>(2010: 199)</a:t>
            </a:r>
            <a:r>
              <a:rPr lang="en-US" sz="2200" b="1" dirty="0">
                <a:effectLst/>
                <a:latin typeface="Arial" panose="020B0604020202020204" pitchFamily="34" charset="0"/>
                <a:ea typeface="Times New Roman" panose="02020603050405020304" pitchFamily="18" charset="0"/>
                <a:cs typeface="Arial" panose="020B0604020202020204" pitchFamily="34" charset="0"/>
              </a:rPr>
              <a:t> </a:t>
            </a:r>
            <a:r>
              <a:rPr lang="en-US" sz="2200" dirty="0">
                <a:effectLst/>
                <a:latin typeface="Arial" panose="020B0604020202020204" pitchFamily="34" charset="0"/>
                <a:ea typeface="Times New Roman" panose="02020603050405020304" pitchFamily="18" charset="0"/>
                <a:cs typeface="Arial" panose="020B0604020202020204" pitchFamily="34" charset="0"/>
              </a:rPr>
              <a:t>systematically compared their findings about forestry practices with government reports and NGO documents to verify their interpretations. Using </a:t>
            </a:r>
            <a:r>
              <a:rPr lang="en-US" sz="2200" dirty="0">
                <a:effectLst/>
                <a:latin typeface="Arial" panose="020B0604020202020204" pitchFamily="34" charset="0"/>
                <a:ea typeface="Calibri" panose="020F0502020204030204" pitchFamily="34" charset="0"/>
                <a:cs typeface="Arial" panose="020B0604020202020204" pitchFamily="34" charset="0"/>
              </a:rPr>
              <a:t>secondary sources outside of their primary dataset provided confirmation for their theoretical model. </a:t>
            </a:r>
            <a:endParaRPr lang="da-DK" sz="2200" dirty="0">
              <a:effectLst/>
              <a:latin typeface="Arial" panose="020B0604020202020204" pitchFamily="34" charset="0"/>
              <a:ea typeface="Calibri" panose="020F0502020204030204" pitchFamily="34" charset="0"/>
              <a:cs typeface="Arial" panose="020B0604020202020204" pitchFamily="34" charset="0"/>
            </a:endParaRPr>
          </a:p>
          <a:p>
            <a:endParaRPr lang="da-DK" dirty="0"/>
          </a:p>
        </p:txBody>
      </p:sp>
    </p:spTree>
    <p:extLst>
      <p:ext uri="{BB962C8B-B14F-4D97-AF65-F5344CB8AC3E}">
        <p14:creationId xmlns:p14="http://schemas.microsoft.com/office/powerpoint/2010/main" val="452970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90B16-5671-38EF-7B5A-4FC1039728CF}"/>
              </a:ext>
            </a:extLst>
          </p:cNvPr>
          <p:cNvSpPr>
            <a:spLocks noGrp="1"/>
          </p:cNvSpPr>
          <p:nvPr>
            <p:ph type="title"/>
          </p:nvPr>
        </p:nvSpPr>
        <p:spPr>
          <a:xfrm>
            <a:off x="218661" y="259107"/>
            <a:ext cx="11754678" cy="1325563"/>
          </a:xfrm>
        </p:spPr>
        <p:txBody>
          <a:bodyPr/>
          <a:lstStyle/>
          <a:p>
            <a:r>
              <a:rPr lang="en-US" b="1" dirty="0">
                <a:latin typeface="Arial" panose="020B0604020202020204" pitchFamily="34" charset="0"/>
                <a:cs typeface="Arial" panose="020B0604020202020204" pitchFamily="34" charset="0"/>
              </a:rPr>
              <a:t>Discussion: Abduction - Beyond Induction</a:t>
            </a:r>
          </a:p>
        </p:txBody>
      </p:sp>
      <p:sp>
        <p:nvSpPr>
          <p:cNvPr id="3" name="Content Placeholder 2">
            <a:extLst>
              <a:ext uri="{FF2B5EF4-FFF2-40B4-BE49-F238E27FC236}">
                <a16:creationId xmlns:a16="http://schemas.microsoft.com/office/drawing/2014/main" id="{A4543778-7044-2DE7-36C8-EC07D4B35588}"/>
              </a:ext>
            </a:extLst>
          </p:cNvPr>
          <p:cNvSpPr>
            <a:spLocks noGrp="1"/>
          </p:cNvSpPr>
          <p:nvPr>
            <p:ph idx="1"/>
          </p:nvPr>
        </p:nvSpPr>
        <p:spPr/>
        <p:txBody>
          <a:bodyPr>
            <a:normAutofit fontScale="92500" lnSpcReduction="10000"/>
          </a:bodyPr>
          <a:lstStyle/>
          <a:p>
            <a:r>
              <a:rPr lang="en-US" b="1" dirty="0">
                <a:latin typeface="Arial" panose="020B0604020202020204" pitchFamily="34" charset="0"/>
                <a:cs typeface="Arial" panose="020B0604020202020204" pitchFamily="34" charset="0"/>
              </a:rPr>
              <a:t>Abduction: </a:t>
            </a:r>
            <a:r>
              <a:rPr lang="en-US" dirty="0">
                <a:latin typeface="Arial" panose="020B0604020202020204" pitchFamily="34" charset="0"/>
                <a:cs typeface="Arial" panose="020B0604020202020204" pitchFamily="34" charset="0"/>
              </a:rPr>
              <a:t>We propose that abductive theorizing with archival data is a more fruitful way to conduct qualitative research </a:t>
            </a:r>
          </a:p>
          <a:p>
            <a:r>
              <a:rPr lang="en-US" dirty="0"/>
              <a:t>Our model inverts many of the steps in a typical inductive process. </a:t>
            </a:r>
          </a:p>
          <a:p>
            <a:r>
              <a:rPr lang="en-US" dirty="0"/>
              <a:t>Rather than avoiding theoretical interference, our model starts by engaging with prior theory. Researchers </a:t>
            </a:r>
            <a:r>
              <a:rPr lang="en-US" b="1" dirty="0"/>
              <a:t>identify an anomaly that contradicts or cannot be explained by existing theory. </a:t>
            </a:r>
          </a:p>
          <a:p>
            <a:r>
              <a:rPr lang="en-US" dirty="0"/>
              <a:t>Instead of data and theory being tightly coupled throughout the research process, </a:t>
            </a:r>
            <a:r>
              <a:rPr lang="en-US" b="1" dirty="0"/>
              <a:t>the link between explanations and data are initially loosely coupled and then tighten over time. </a:t>
            </a:r>
          </a:p>
          <a:p>
            <a:r>
              <a:rPr lang="en-US" dirty="0"/>
              <a:t>Rather than rigor residing in initial coding, </a:t>
            </a:r>
            <a:r>
              <a:rPr lang="en-US" b="1" dirty="0"/>
              <a:t>in our model rigor is obtained through increasingly systematic sampling and analysis of empirical data..</a:t>
            </a:r>
          </a:p>
        </p:txBody>
      </p:sp>
    </p:spTree>
    <p:extLst>
      <p:ext uri="{BB962C8B-B14F-4D97-AF65-F5344CB8AC3E}">
        <p14:creationId xmlns:p14="http://schemas.microsoft.com/office/powerpoint/2010/main" val="260213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38E8DD-E475-3AA7-266D-E591A93E1302}"/>
              </a:ext>
            </a:extLst>
          </p:cNvPr>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Theory is the creation of explanations and relationships (Weick, 1989), in our model explanations is at the center of the theorizing</a:t>
            </a:r>
          </a:p>
          <a:p>
            <a:r>
              <a:rPr lang="en-US" b="1" dirty="0">
                <a:latin typeface="Arial" panose="020B0604020202020204" pitchFamily="34" charset="0"/>
                <a:cs typeface="Arial" panose="020B0604020202020204" pitchFamily="34" charset="0"/>
              </a:rPr>
              <a:t>Abduction starts with an emphasis on novelty </a:t>
            </a:r>
            <a:r>
              <a:rPr lang="en-US" dirty="0">
                <a:latin typeface="Arial" panose="020B0604020202020204" pitchFamily="34" charset="0"/>
                <a:cs typeface="Arial" panose="020B0604020202020204" pitchFamily="34" charset="0"/>
              </a:rPr>
              <a:t>instead of novelty being an afterthought Which occurs at the end of the process.</a:t>
            </a:r>
          </a:p>
          <a:p>
            <a:r>
              <a:rPr lang="en-US" b="1" dirty="0">
                <a:latin typeface="Arial" panose="020B0604020202020204" pitchFamily="34" charset="0"/>
                <a:cs typeface="Arial" panose="020B0604020202020204" pitchFamily="34" charset="0"/>
              </a:rPr>
              <a:t>Unit of observation: </a:t>
            </a:r>
            <a:r>
              <a:rPr lang="en-US" dirty="0">
                <a:latin typeface="Arial" panose="020B0604020202020204" pitchFamily="34" charset="0"/>
                <a:cs typeface="Arial" panose="020B0604020202020204" pitchFamily="34" charset="0"/>
              </a:rPr>
              <a:t>With archival data we move away from the quote as the unit of observation to consider many different kinds of data as data points.</a:t>
            </a:r>
          </a:p>
          <a:p>
            <a:r>
              <a:rPr lang="en-US" dirty="0">
                <a:latin typeface="Arial" panose="020B0604020202020204" pitchFamily="34" charset="0"/>
                <a:cs typeface="Arial" panose="020B0604020202020204" pitchFamily="34" charset="0"/>
              </a:rPr>
              <a:t>Abduction can be applied to data with any different affordances including archival data</a:t>
            </a:r>
            <a:endParaRPr lang="en-US" dirty="0"/>
          </a:p>
        </p:txBody>
      </p:sp>
      <p:sp>
        <p:nvSpPr>
          <p:cNvPr id="6" name="Title 1">
            <a:extLst>
              <a:ext uri="{FF2B5EF4-FFF2-40B4-BE49-F238E27FC236}">
                <a16:creationId xmlns:a16="http://schemas.microsoft.com/office/drawing/2014/main" id="{E6C2D75E-2B86-4194-5BDF-64196FB025DE}"/>
              </a:ext>
            </a:extLst>
          </p:cNvPr>
          <p:cNvSpPr txBox="1">
            <a:spLocks/>
          </p:cNvSpPr>
          <p:nvPr/>
        </p:nvSpPr>
        <p:spPr>
          <a:xfrm>
            <a:off x="218661" y="139837"/>
            <a:ext cx="11754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Discussion: Abduction - Beyond Induction</a:t>
            </a:r>
          </a:p>
        </p:txBody>
      </p:sp>
    </p:spTree>
    <p:extLst>
      <p:ext uri="{BB962C8B-B14F-4D97-AF65-F5344CB8AC3E}">
        <p14:creationId xmlns:p14="http://schemas.microsoft.com/office/powerpoint/2010/main" val="237693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F48FE6-B1E3-CF40-68A3-AFAB39EEE4DC}"/>
              </a:ext>
            </a:extLst>
          </p:cNvPr>
          <p:cNvSpPr txBox="1"/>
          <p:nvPr/>
        </p:nvSpPr>
        <p:spPr>
          <a:xfrm>
            <a:off x="914400" y="2921168"/>
            <a:ext cx="5361709" cy="1015663"/>
          </a:xfrm>
          <a:prstGeom prst="rect">
            <a:avLst/>
          </a:prstGeom>
          <a:noFill/>
        </p:spPr>
        <p:txBody>
          <a:bodyPr wrap="square" rtlCol="0">
            <a:spAutoFit/>
          </a:bodyPr>
          <a:lstStyle/>
          <a:p>
            <a:r>
              <a:rPr lang="en-US" sz="6000" b="1" dirty="0">
                <a:latin typeface="Arial" panose="020B0604020202020204" pitchFamily="34" charset="0"/>
                <a:cs typeface="Arial" panose="020B0604020202020204" pitchFamily="34" charset="0"/>
              </a:rPr>
              <a:t>Thank you!</a:t>
            </a:r>
          </a:p>
        </p:txBody>
      </p:sp>
      <p:pic>
        <p:nvPicPr>
          <p:cNvPr id="5" name="Picture 4">
            <a:extLst>
              <a:ext uri="{FF2B5EF4-FFF2-40B4-BE49-F238E27FC236}">
                <a16:creationId xmlns:a16="http://schemas.microsoft.com/office/drawing/2014/main" id="{FDA12E1A-B269-0C65-5348-BCA5C98C705C}"/>
              </a:ext>
            </a:extLst>
          </p:cNvPr>
          <p:cNvPicPr>
            <a:picLocks noChangeAspect="1"/>
          </p:cNvPicPr>
          <p:nvPr/>
        </p:nvPicPr>
        <p:blipFill rotWithShape="1">
          <a:blip r:embed="rId2"/>
          <a:srcRect l="5580" r="9650" b="2"/>
          <a:stretch/>
        </p:blipFill>
        <p:spPr>
          <a:xfrm>
            <a:off x="5916263" y="-90055"/>
            <a:ext cx="6275737" cy="7217926"/>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5650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3897-D641-5B5C-5B41-8878614A5A7F}"/>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Principles of Inductive research</a:t>
            </a:r>
          </a:p>
        </p:txBody>
      </p:sp>
      <p:sp>
        <p:nvSpPr>
          <p:cNvPr id="3" name="Content Placeholder 2">
            <a:extLst>
              <a:ext uri="{FF2B5EF4-FFF2-40B4-BE49-F238E27FC236}">
                <a16:creationId xmlns:a16="http://schemas.microsoft.com/office/drawing/2014/main" id="{089CDDE6-94B6-246A-4232-0F8E0E1ED830}"/>
              </a:ext>
            </a:extLst>
          </p:cNvPr>
          <p:cNvSpPr>
            <a:spLocks noGrp="1"/>
          </p:cNvSpPr>
          <p:nvPr>
            <p:ph idx="1"/>
          </p:nvPr>
        </p:nvSpPr>
        <p:spPr>
          <a:xfrm>
            <a:off x="658090" y="1690687"/>
            <a:ext cx="10979727" cy="4802187"/>
          </a:xfrm>
        </p:spPr>
        <p:txBody>
          <a:bodyPr>
            <a:normAutofit/>
          </a:bodyPr>
          <a:lstStyle/>
          <a:p>
            <a:r>
              <a:rPr lang="en-US" dirty="0">
                <a:effectLst/>
                <a:latin typeface="Arial" panose="020B0604020202020204" pitchFamily="34" charset="0"/>
                <a:ea typeface="Toppan Bunkyu Gothic Regular" panose="020B0400000000000000" pitchFamily="34" charset="-128"/>
                <a:cs typeface="Arial" panose="020B0604020202020204" pitchFamily="34" charset="0"/>
              </a:rPr>
              <a:t>A longstanding tradition in philosophy has emphasized how knowledge can be gained through induction (Bacon, 1620)</a:t>
            </a:r>
          </a:p>
          <a:p>
            <a:r>
              <a:rPr lang="en-US" dirty="0">
                <a:effectLst/>
                <a:latin typeface="Arial" panose="020B0604020202020204" pitchFamily="34" charset="0"/>
                <a:ea typeface="Toppan Bunkyu Gothic Regular" panose="020B0400000000000000" pitchFamily="34" charset="-128"/>
                <a:cs typeface="Arial" panose="020B0604020202020204" pitchFamily="34" charset="0"/>
              </a:rPr>
              <a:t>The </a:t>
            </a:r>
            <a:r>
              <a:rPr lang="en-US" dirty="0">
                <a:latin typeface="Arial" panose="020B0604020202020204" pitchFamily="34" charset="0"/>
                <a:ea typeface="Toppan Bunkyu Gothic Regular" panose="020B0400000000000000" pitchFamily="34" charset="-128"/>
                <a:cs typeface="Arial" panose="020B0604020202020204" pitchFamily="34" charset="0"/>
              </a:rPr>
              <a:t>principles of induction which have been most important for qualitative theory building are the following :</a:t>
            </a:r>
          </a:p>
          <a:p>
            <a:pPr lvl="1"/>
            <a:r>
              <a:rPr lang="en-US" dirty="0">
                <a:latin typeface="Arial" panose="020B0604020202020204" pitchFamily="34" charset="0"/>
                <a:ea typeface="Toppan Bunkyu Gothic Regular" panose="020B0400000000000000" pitchFamily="34" charset="-128"/>
                <a:cs typeface="Arial" panose="020B0604020202020204" pitchFamily="34" charset="0"/>
              </a:rPr>
              <a:t>T</a:t>
            </a:r>
            <a:r>
              <a:rPr lang="en-US" dirty="0">
                <a:effectLst/>
                <a:latin typeface="Arial" panose="020B0604020202020204" pitchFamily="34" charset="0"/>
                <a:ea typeface="Toppan Bunkyu Gothic Regular" panose="020B0400000000000000" pitchFamily="34" charset="-128"/>
                <a:cs typeface="Arial" panose="020B0604020202020204" pitchFamily="34" charset="0"/>
              </a:rPr>
              <a:t>here should be minimal </a:t>
            </a:r>
            <a:r>
              <a:rPr lang="en-US" dirty="0">
                <a:latin typeface="Arial" panose="020B0604020202020204" pitchFamily="34" charset="0"/>
                <a:ea typeface="Toppan Bunkyu Gothic Regular" panose="020B0400000000000000" pitchFamily="34" charset="-128"/>
                <a:cs typeface="Arial" panose="020B0604020202020204" pitchFamily="34" charset="0"/>
              </a:rPr>
              <a:t>interference from prior theory (Glaser &amp; Strauss, 1967; Mantere and </a:t>
            </a:r>
            <a:r>
              <a:rPr lang="en-US" dirty="0" err="1">
                <a:latin typeface="Arial" panose="020B0604020202020204" pitchFamily="34" charset="0"/>
                <a:ea typeface="Toppan Bunkyu Gothic Regular" panose="020B0400000000000000" pitchFamily="34" charset="-128"/>
                <a:cs typeface="Arial" panose="020B0604020202020204" pitchFamily="34" charset="0"/>
              </a:rPr>
              <a:t>Ketokivi</a:t>
            </a:r>
            <a:r>
              <a:rPr lang="en-US" dirty="0">
                <a:latin typeface="Arial" panose="020B0604020202020204" pitchFamily="34" charset="0"/>
                <a:ea typeface="Toppan Bunkyu Gothic Regular" panose="020B0400000000000000" pitchFamily="34" charset="-128"/>
                <a:cs typeface="Arial" panose="020B0604020202020204" pitchFamily="34" charset="0"/>
              </a:rPr>
              <a:t>, 2013) </a:t>
            </a:r>
          </a:p>
          <a:p>
            <a:pPr lvl="1"/>
            <a:r>
              <a:rPr lang="en-US" dirty="0">
                <a:latin typeface="Arial" panose="020B0604020202020204" pitchFamily="34" charset="0"/>
                <a:ea typeface="Toppan Bunkyu Gothic Regular" panose="020B0400000000000000" pitchFamily="34" charset="-128"/>
                <a:cs typeface="Arial" panose="020B0604020202020204" pitchFamily="34" charset="0"/>
              </a:rPr>
              <a:t>Data observations are consolidated through continuous aggregation (Gioia et al., 2013; Strauss &amp; Corbin, 1990; Langley, 1999) </a:t>
            </a:r>
          </a:p>
          <a:p>
            <a:pPr lvl="1"/>
            <a:r>
              <a:rPr lang="en-US" dirty="0">
                <a:latin typeface="Arial" panose="020B0604020202020204" pitchFamily="34" charset="0"/>
                <a:ea typeface="Toppan Bunkyu Gothic Regular" panose="020B0400000000000000" pitchFamily="34" charset="-128"/>
                <a:cs typeface="Arial" panose="020B0604020202020204" pitchFamily="34" charset="0"/>
              </a:rPr>
              <a:t>Data should be sampled and analyzed until its theoretical content is exhausted (Glaser &amp; Strauss, 1967; Strauss &amp; Corbin, 1994; Charmaz, 2006; Tight, 2024). </a:t>
            </a:r>
          </a:p>
        </p:txBody>
      </p:sp>
    </p:spTree>
    <p:extLst>
      <p:ext uri="{BB962C8B-B14F-4D97-AF65-F5344CB8AC3E}">
        <p14:creationId xmlns:p14="http://schemas.microsoft.com/office/powerpoint/2010/main" val="4250400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5AB09-374C-80BE-7E35-145ECE7D4B0D}"/>
              </a:ext>
            </a:extLst>
          </p:cNvPr>
          <p:cNvSpPr>
            <a:spLocks noGrp="1"/>
          </p:cNvSpPr>
          <p:nvPr>
            <p:ph type="title"/>
          </p:nvPr>
        </p:nvSpPr>
        <p:spPr/>
        <p:txBody>
          <a:bodyPr/>
          <a:lstStyle/>
          <a:p>
            <a:r>
              <a:rPr lang="en-US" b="1" dirty="0"/>
              <a:t>Induction</a:t>
            </a:r>
          </a:p>
        </p:txBody>
      </p:sp>
      <p:grpSp>
        <p:nvGrpSpPr>
          <p:cNvPr id="46" name="Group 45">
            <a:extLst>
              <a:ext uri="{FF2B5EF4-FFF2-40B4-BE49-F238E27FC236}">
                <a16:creationId xmlns:a16="http://schemas.microsoft.com/office/drawing/2014/main" id="{62763604-2735-235E-2793-ADB6BA75AF37}"/>
              </a:ext>
            </a:extLst>
          </p:cNvPr>
          <p:cNvGrpSpPr/>
          <p:nvPr/>
        </p:nvGrpSpPr>
        <p:grpSpPr>
          <a:xfrm>
            <a:off x="557045" y="2509527"/>
            <a:ext cx="2898118" cy="2287055"/>
            <a:chOff x="557045" y="3952247"/>
            <a:chExt cx="2898118" cy="2287055"/>
          </a:xfrm>
        </p:grpSpPr>
        <p:sp>
          <p:nvSpPr>
            <p:cNvPr id="4" name="Oval 3">
              <a:extLst>
                <a:ext uri="{FF2B5EF4-FFF2-40B4-BE49-F238E27FC236}">
                  <a16:creationId xmlns:a16="http://schemas.microsoft.com/office/drawing/2014/main" id="{A5493433-CA52-C0A6-A393-D554251CB93C}"/>
                </a:ext>
              </a:extLst>
            </p:cNvPr>
            <p:cNvSpPr/>
            <p:nvPr/>
          </p:nvSpPr>
          <p:spPr>
            <a:xfrm>
              <a:off x="557045" y="5765940"/>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4EF71E0-3603-A124-43C9-E96EBFEEE8C0}"/>
                </a:ext>
              </a:extLst>
            </p:cNvPr>
            <p:cNvSpPr/>
            <p:nvPr/>
          </p:nvSpPr>
          <p:spPr>
            <a:xfrm>
              <a:off x="1372121" y="5765940"/>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4D370E9-71CD-9032-EAEF-B32681EB3ADC}"/>
                </a:ext>
              </a:extLst>
            </p:cNvPr>
            <p:cNvSpPr/>
            <p:nvPr/>
          </p:nvSpPr>
          <p:spPr>
            <a:xfrm>
              <a:off x="2187197" y="5765940"/>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DD3BD2C3-8099-6B07-9968-9E5FD4CC903A}"/>
                </a:ext>
              </a:extLst>
            </p:cNvPr>
            <p:cNvSpPr/>
            <p:nvPr/>
          </p:nvSpPr>
          <p:spPr>
            <a:xfrm>
              <a:off x="3002273" y="5765940"/>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89AFDCDD-7A36-B9E6-DFD9-5E7B84CA8C70}"/>
                </a:ext>
              </a:extLst>
            </p:cNvPr>
            <p:cNvSpPr/>
            <p:nvPr/>
          </p:nvSpPr>
          <p:spPr>
            <a:xfrm>
              <a:off x="1009935" y="4826395"/>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0F5942DC-B18A-54F3-FBC1-F445034B3DC2}"/>
                </a:ext>
              </a:extLst>
            </p:cNvPr>
            <p:cNvSpPr/>
            <p:nvPr/>
          </p:nvSpPr>
          <p:spPr>
            <a:xfrm>
              <a:off x="2579693" y="4826395"/>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550AA74-E65B-06BB-6554-33A2C7A483B0}"/>
                </a:ext>
              </a:extLst>
            </p:cNvPr>
            <p:cNvSpPr/>
            <p:nvPr/>
          </p:nvSpPr>
          <p:spPr>
            <a:xfrm>
              <a:off x="1780582" y="3952247"/>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D46247C3-F4AF-5AA6-5AAD-CC9B65150F4C}"/>
                </a:ext>
              </a:extLst>
            </p:cNvPr>
            <p:cNvCxnSpPr>
              <a:cxnSpLocks/>
            </p:cNvCxnSpPr>
            <p:nvPr/>
          </p:nvCxnSpPr>
          <p:spPr>
            <a:xfrm flipV="1">
              <a:off x="838200" y="5415524"/>
              <a:ext cx="171735" cy="350416"/>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CE98796-D5A5-A57C-DCBB-0864A62D9E15}"/>
                </a:ext>
              </a:extLst>
            </p:cNvPr>
            <p:cNvCxnSpPr>
              <a:cxnSpLocks/>
            </p:cNvCxnSpPr>
            <p:nvPr/>
          </p:nvCxnSpPr>
          <p:spPr>
            <a:xfrm flipH="1" flipV="1">
              <a:off x="1372121" y="5415524"/>
              <a:ext cx="164066" cy="345476"/>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2861D12-418A-A484-E974-EA654D29673D}"/>
                </a:ext>
              </a:extLst>
            </p:cNvPr>
            <p:cNvCxnSpPr>
              <a:cxnSpLocks/>
              <a:stCxn id="7" idx="0"/>
            </p:cNvCxnSpPr>
            <p:nvPr/>
          </p:nvCxnSpPr>
          <p:spPr>
            <a:xfrm flipV="1">
              <a:off x="2413642" y="5415524"/>
              <a:ext cx="226445" cy="350416"/>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3C29185-B703-9222-6EE8-B3AD18842492}"/>
                </a:ext>
              </a:extLst>
            </p:cNvPr>
            <p:cNvCxnSpPr>
              <a:cxnSpLocks/>
              <a:stCxn id="8" idx="1"/>
            </p:cNvCxnSpPr>
            <p:nvPr/>
          </p:nvCxnSpPr>
          <p:spPr>
            <a:xfrm flipH="1" flipV="1">
              <a:off x="2866532" y="5415524"/>
              <a:ext cx="202065" cy="419738"/>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7AAD490-DA16-6A51-1E77-19E671CA4A17}"/>
                </a:ext>
              </a:extLst>
            </p:cNvPr>
            <p:cNvCxnSpPr>
              <a:cxnSpLocks/>
            </p:cNvCxnSpPr>
            <p:nvPr/>
          </p:nvCxnSpPr>
          <p:spPr>
            <a:xfrm flipV="1">
              <a:off x="1318333" y="4536364"/>
              <a:ext cx="217854" cy="279476"/>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21973F0-1C79-330E-5710-A9D893D9925E}"/>
                </a:ext>
              </a:extLst>
            </p:cNvPr>
            <p:cNvCxnSpPr>
              <a:cxnSpLocks/>
              <a:stCxn id="14" idx="1"/>
            </p:cNvCxnSpPr>
            <p:nvPr/>
          </p:nvCxnSpPr>
          <p:spPr>
            <a:xfrm flipH="1" flipV="1">
              <a:off x="2413642" y="4588835"/>
              <a:ext cx="232375" cy="306882"/>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697E901E-3F50-303E-89CD-9548EECFA650}"/>
              </a:ext>
            </a:extLst>
          </p:cNvPr>
          <p:cNvGrpSpPr/>
          <p:nvPr/>
        </p:nvGrpSpPr>
        <p:grpSpPr>
          <a:xfrm>
            <a:off x="4367045" y="2509527"/>
            <a:ext cx="2898118" cy="2287055"/>
            <a:chOff x="557045" y="3952247"/>
            <a:chExt cx="2898118" cy="2287055"/>
          </a:xfrm>
        </p:grpSpPr>
        <p:sp>
          <p:nvSpPr>
            <p:cNvPr id="49" name="Oval 48">
              <a:extLst>
                <a:ext uri="{FF2B5EF4-FFF2-40B4-BE49-F238E27FC236}">
                  <a16:creationId xmlns:a16="http://schemas.microsoft.com/office/drawing/2014/main" id="{59BCD754-0BF7-4389-5EA3-D4F597BDEE22}"/>
                </a:ext>
              </a:extLst>
            </p:cNvPr>
            <p:cNvSpPr/>
            <p:nvPr/>
          </p:nvSpPr>
          <p:spPr>
            <a:xfrm>
              <a:off x="557045" y="5765940"/>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99871223-18F3-5F1A-1737-041DE3C9825A}"/>
                </a:ext>
              </a:extLst>
            </p:cNvPr>
            <p:cNvSpPr/>
            <p:nvPr/>
          </p:nvSpPr>
          <p:spPr>
            <a:xfrm>
              <a:off x="1372121" y="5765940"/>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D47D5599-F390-872B-CEA3-BFADCA0EA22F}"/>
                </a:ext>
              </a:extLst>
            </p:cNvPr>
            <p:cNvSpPr/>
            <p:nvPr/>
          </p:nvSpPr>
          <p:spPr>
            <a:xfrm>
              <a:off x="2187197" y="5765940"/>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02721390-FE69-6C41-7E32-781D5F4B2B05}"/>
                </a:ext>
              </a:extLst>
            </p:cNvPr>
            <p:cNvSpPr/>
            <p:nvPr/>
          </p:nvSpPr>
          <p:spPr>
            <a:xfrm>
              <a:off x="3002273" y="5765940"/>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862C7494-2436-75B6-7C2F-58F6AA7F8A5B}"/>
                </a:ext>
              </a:extLst>
            </p:cNvPr>
            <p:cNvSpPr/>
            <p:nvPr/>
          </p:nvSpPr>
          <p:spPr>
            <a:xfrm>
              <a:off x="1009935" y="4826395"/>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988E6190-F4D1-280F-CBF9-AA8D3B816D81}"/>
                </a:ext>
              </a:extLst>
            </p:cNvPr>
            <p:cNvSpPr/>
            <p:nvPr/>
          </p:nvSpPr>
          <p:spPr>
            <a:xfrm>
              <a:off x="2579693" y="4826395"/>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228D1C05-1634-9E0B-EF0A-7758B1B0B0E9}"/>
                </a:ext>
              </a:extLst>
            </p:cNvPr>
            <p:cNvSpPr/>
            <p:nvPr/>
          </p:nvSpPr>
          <p:spPr>
            <a:xfrm>
              <a:off x="1780582" y="3952247"/>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Arrow Connector 55">
              <a:extLst>
                <a:ext uri="{FF2B5EF4-FFF2-40B4-BE49-F238E27FC236}">
                  <a16:creationId xmlns:a16="http://schemas.microsoft.com/office/drawing/2014/main" id="{1CAA145B-805E-8E88-1502-9D91273BD37E}"/>
                </a:ext>
              </a:extLst>
            </p:cNvPr>
            <p:cNvCxnSpPr>
              <a:cxnSpLocks/>
            </p:cNvCxnSpPr>
            <p:nvPr/>
          </p:nvCxnSpPr>
          <p:spPr>
            <a:xfrm flipV="1">
              <a:off x="838200" y="5415524"/>
              <a:ext cx="171735" cy="350416"/>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D5B1D92-D25A-AFD1-9260-7859EDCA6180}"/>
                </a:ext>
              </a:extLst>
            </p:cNvPr>
            <p:cNvCxnSpPr>
              <a:cxnSpLocks/>
            </p:cNvCxnSpPr>
            <p:nvPr/>
          </p:nvCxnSpPr>
          <p:spPr>
            <a:xfrm flipH="1" flipV="1">
              <a:off x="1372121" y="5415524"/>
              <a:ext cx="164066" cy="345476"/>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F39754D-BD38-F588-0ECD-7E8540C3175E}"/>
                </a:ext>
              </a:extLst>
            </p:cNvPr>
            <p:cNvCxnSpPr>
              <a:cxnSpLocks/>
              <a:stCxn id="51" idx="0"/>
            </p:cNvCxnSpPr>
            <p:nvPr/>
          </p:nvCxnSpPr>
          <p:spPr>
            <a:xfrm flipV="1">
              <a:off x="2413642" y="5415524"/>
              <a:ext cx="226445" cy="350416"/>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1C51FB0-9CAF-D459-AC4E-7D30F1DC9E99}"/>
                </a:ext>
              </a:extLst>
            </p:cNvPr>
            <p:cNvCxnSpPr>
              <a:cxnSpLocks/>
              <a:stCxn id="52" idx="1"/>
            </p:cNvCxnSpPr>
            <p:nvPr/>
          </p:nvCxnSpPr>
          <p:spPr>
            <a:xfrm flipH="1" flipV="1">
              <a:off x="2866532" y="5415524"/>
              <a:ext cx="202065" cy="419738"/>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24378DF-37A1-6386-8F81-FE9869B7BECB}"/>
                </a:ext>
              </a:extLst>
            </p:cNvPr>
            <p:cNvCxnSpPr>
              <a:cxnSpLocks/>
            </p:cNvCxnSpPr>
            <p:nvPr/>
          </p:nvCxnSpPr>
          <p:spPr>
            <a:xfrm flipV="1">
              <a:off x="1318333" y="4536364"/>
              <a:ext cx="217854" cy="279476"/>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D7680B3C-A861-BEB9-B255-8DDD58A544B4}"/>
                </a:ext>
              </a:extLst>
            </p:cNvPr>
            <p:cNvCxnSpPr>
              <a:cxnSpLocks/>
              <a:stCxn id="54" idx="1"/>
            </p:cNvCxnSpPr>
            <p:nvPr/>
          </p:nvCxnSpPr>
          <p:spPr>
            <a:xfrm flipH="1" flipV="1">
              <a:off x="2413642" y="4588835"/>
              <a:ext cx="232375" cy="306882"/>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8F3BB7C6-AD9D-0496-E2F8-74AE985DA24A}"/>
              </a:ext>
            </a:extLst>
          </p:cNvPr>
          <p:cNvSpPr txBox="1"/>
          <p:nvPr/>
        </p:nvSpPr>
        <p:spPr>
          <a:xfrm>
            <a:off x="8046720" y="4392542"/>
            <a:ext cx="358823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First order categories</a:t>
            </a:r>
          </a:p>
        </p:txBody>
      </p:sp>
      <p:sp>
        <p:nvSpPr>
          <p:cNvPr id="63" name="TextBox 62">
            <a:extLst>
              <a:ext uri="{FF2B5EF4-FFF2-40B4-BE49-F238E27FC236}">
                <a16:creationId xmlns:a16="http://schemas.microsoft.com/office/drawing/2014/main" id="{8A5124E5-3BF5-001D-56D1-FE74B2AE9344}"/>
              </a:ext>
            </a:extLst>
          </p:cNvPr>
          <p:cNvSpPr txBox="1"/>
          <p:nvPr/>
        </p:nvSpPr>
        <p:spPr>
          <a:xfrm>
            <a:off x="8046720" y="3328777"/>
            <a:ext cx="37592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Second order categories</a:t>
            </a:r>
          </a:p>
        </p:txBody>
      </p:sp>
      <p:sp>
        <p:nvSpPr>
          <p:cNvPr id="64" name="TextBox 63">
            <a:extLst>
              <a:ext uri="{FF2B5EF4-FFF2-40B4-BE49-F238E27FC236}">
                <a16:creationId xmlns:a16="http://schemas.microsoft.com/office/drawing/2014/main" id="{C93CD470-62B3-9640-F7BD-E675BDBCE6C6}"/>
              </a:ext>
            </a:extLst>
          </p:cNvPr>
          <p:cNvSpPr txBox="1"/>
          <p:nvPr/>
        </p:nvSpPr>
        <p:spPr>
          <a:xfrm>
            <a:off x="8014002" y="2284543"/>
            <a:ext cx="333979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Overarching categories</a:t>
            </a:r>
          </a:p>
        </p:txBody>
      </p:sp>
    </p:spTree>
    <p:extLst>
      <p:ext uri="{BB962C8B-B14F-4D97-AF65-F5344CB8AC3E}">
        <p14:creationId xmlns:p14="http://schemas.microsoft.com/office/powerpoint/2010/main" val="797664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5832A-8CCC-0797-2171-10C54BF8F22B}"/>
              </a:ext>
            </a:extLst>
          </p:cNvPr>
          <p:cNvSpPr>
            <a:spLocks noGrp="1"/>
          </p:cNvSpPr>
          <p:nvPr>
            <p:ph type="title"/>
          </p:nvPr>
        </p:nvSpPr>
        <p:spPr>
          <a:xfrm>
            <a:off x="370205" y="2189163"/>
            <a:ext cx="11485245" cy="3979861"/>
          </a:xfrm>
        </p:spPr>
        <p:txBody>
          <a:bodyPr>
            <a:noAutofit/>
          </a:bodyPr>
          <a:lstStyle/>
          <a:p>
            <a:r>
              <a:rPr lang="en-US" sz="3600" dirty="0"/>
              <a:t>“</a:t>
            </a:r>
            <a:r>
              <a:rPr lang="en-US" sz="3600" dirty="0">
                <a:latin typeface="Arial" panose="020B0604020202020204" pitchFamily="34" charset="0"/>
                <a:cs typeface="Arial" panose="020B0604020202020204" pitchFamily="34" charset="0"/>
              </a:rPr>
              <a:t>A theory is a statement of relations among concepts within a set of boundary assumptions and constraints” </a:t>
            </a:r>
            <a:br>
              <a:rPr lang="en-US" sz="3600"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Bacharach, 1989, p. 497 </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Theory “must be designed to highlight relationships, connections, and interdependencies in the phenomenon of interest” </a:t>
            </a:r>
            <a:br>
              <a:rPr lang="en-US" sz="3600"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Weick, 1989, p. 517</a:t>
            </a:r>
          </a:p>
        </p:txBody>
      </p:sp>
      <p:sp>
        <p:nvSpPr>
          <p:cNvPr id="4" name="Text Placeholder 2">
            <a:extLst>
              <a:ext uri="{FF2B5EF4-FFF2-40B4-BE49-F238E27FC236}">
                <a16:creationId xmlns:a16="http://schemas.microsoft.com/office/drawing/2014/main" id="{C94CDA81-1A08-1942-D1A3-C32B1B571922}"/>
              </a:ext>
            </a:extLst>
          </p:cNvPr>
          <p:cNvSpPr txBox="1">
            <a:spLocks/>
          </p:cNvSpPr>
          <p:nvPr/>
        </p:nvSpPr>
        <p:spPr>
          <a:xfrm>
            <a:off x="336550" y="688976"/>
            <a:ext cx="7245350" cy="15001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solidFill>
                <a:latin typeface="Real Text Pro" charset="0"/>
                <a:ea typeface="Real Text Pro" charset="0"/>
                <a:cs typeface="Real Text Pro"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Real Text Pro" charset="0"/>
                <a:ea typeface="Real Text Pro" charset="0"/>
                <a:cs typeface="Real Text Pro"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Real Text Pro" charset="0"/>
                <a:ea typeface="Real Text Pro" charset="0"/>
                <a:cs typeface="Real Text Pro"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Real Text Pro" charset="0"/>
                <a:ea typeface="Real Text Pro" charset="0"/>
                <a:cs typeface="Real Text Pro"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Real Text Pro" charset="0"/>
                <a:ea typeface="Real Text Pro" charset="0"/>
                <a:cs typeface="Real Text Pro"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sz="5400" dirty="0">
                <a:latin typeface="Arial" panose="020B0604020202020204" pitchFamily="34" charset="0"/>
                <a:cs typeface="Arial" panose="020B0604020202020204" pitchFamily="34" charset="0"/>
              </a:rPr>
              <a:t>What is a theory?</a:t>
            </a:r>
          </a:p>
        </p:txBody>
      </p:sp>
    </p:spTree>
    <p:extLst>
      <p:ext uri="{BB962C8B-B14F-4D97-AF65-F5344CB8AC3E}">
        <p14:creationId xmlns:p14="http://schemas.microsoft.com/office/powerpoint/2010/main" val="327095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1746C-ECA7-391E-D9C3-8FB76F5AD0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A88011-0C15-BCA8-C4A9-5C1EF94B3D85}"/>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Induction: The problem</a:t>
            </a:r>
          </a:p>
        </p:txBody>
      </p:sp>
      <p:grpSp>
        <p:nvGrpSpPr>
          <p:cNvPr id="46" name="Group 45">
            <a:extLst>
              <a:ext uri="{FF2B5EF4-FFF2-40B4-BE49-F238E27FC236}">
                <a16:creationId xmlns:a16="http://schemas.microsoft.com/office/drawing/2014/main" id="{51BB34B9-66FE-3F8D-3C60-EADA011BC0D2}"/>
              </a:ext>
            </a:extLst>
          </p:cNvPr>
          <p:cNvGrpSpPr/>
          <p:nvPr/>
        </p:nvGrpSpPr>
        <p:grpSpPr>
          <a:xfrm>
            <a:off x="557045" y="2509527"/>
            <a:ext cx="2898118" cy="2287055"/>
            <a:chOff x="557045" y="3952247"/>
            <a:chExt cx="2898118" cy="2287055"/>
          </a:xfrm>
        </p:grpSpPr>
        <p:sp>
          <p:nvSpPr>
            <p:cNvPr id="4" name="Oval 3">
              <a:extLst>
                <a:ext uri="{FF2B5EF4-FFF2-40B4-BE49-F238E27FC236}">
                  <a16:creationId xmlns:a16="http://schemas.microsoft.com/office/drawing/2014/main" id="{0B7C7C30-7892-017D-95E6-99AA534568CD}"/>
                </a:ext>
              </a:extLst>
            </p:cNvPr>
            <p:cNvSpPr/>
            <p:nvPr/>
          </p:nvSpPr>
          <p:spPr>
            <a:xfrm>
              <a:off x="557045" y="5765940"/>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61F4276B-DC9A-972E-8E50-9B40905BC79E}"/>
                </a:ext>
              </a:extLst>
            </p:cNvPr>
            <p:cNvSpPr/>
            <p:nvPr/>
          </p:nvSpPr>
          <p:spPr>
            <a:xfrm>
              <a:off x="1372121" y="5765940"/>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4A700E0-6EF2-2D78-FCB3-B36D627905E1}"/>
                </a:ext>
              </a:extLst>
            </p:cNvPr>
            <p:cNvSpPr/>
            <p:nvPr/>
          </p:nvSpPr>
          <p:spPr>
            <a:xfrm>
              <a:off x="2187197" y="5765940"/>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31E875D1-CC16-782A-8CEE-B3A7C00C70C0}"/>
                </a:ext>
              </a:extLst>
            </p:cNvPr>
            <p:cNvSpPr/>
            <p:nvPr/>
          </p:nvSpPr>
          <p:spPr>
            <a:xfrm>
              <a:off x="3002273" y="5765940"/>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81F5FB21-3D9F-BD5B-3279-8D092D92BB6F}"/>
                </a:ext>
              </a:extLst>
            </p:cNvPr>
            <p:cNvSpPr/>
            <p:nvPr/>
          </p:nvSpPr>
          <p:spPr>
            <a:xfrm>
              <a:off x="1009935" y="4826395"/>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7A02984-8389-56D5-D513-7052C2722896}"/>
                </a:ext>
              </a:extLst>
            </p:cNvPr>
            <p:cNvSpPr/>
            <p:nvPr/>
          </p:nvSpPr>
          <p:spPr>
            <a:xfrm>
              <a:off x="2579693" y="4826395"/>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A5D1210-DA66-3A15-E53B-64FFE41DF237}"/>
                </a:ext>
              </a:extLst>
            </p:cNvPr>
            <p:cNvSpPr/>
            <p:nvPr/>
          </p:nvSpPr>
          <p:spPr>
            <a:xfrm>
              <a:off x="1780582" y="3952247"/>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9BD98999-8ABE-BFBB-2998-84B19D421F8C}"/>
                </a:ext>
              </a:extLst>
            </p:cNvPr>
            <p:cNvCxnSpPr>
              <a:cxnSpLocks/>
            </p:cNvCxnSpPr>
            <p:nvPr/>
          </p:nvCxnSpPr>
          <p:spPr>
            <a:xfrm flipV="1">
              <a:off x="838200" y="5415524"/>
              <a:ext cx="171735" cy="350416"/>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345EC60-601C-E66B-A441-E3B20D17DD71}"/>
                </a:ext>
              </a:extLst>
            </p:cNvPr>
            <p:cNvCxnSpPr>
              <a:cxnSpLocks/>
            </p:cNvCxnSpPr>
            <p:nvPr/>
          </p:nvCxnSpPr>
          <p:spPr>
            <a:xfrm flipH="1" flipV="1">
              <a:off x="1372121" y="5415524"/>
              <a:ext cx="164066" cy="345476"/>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4412EA4-29E8-A751-7238-5CE73B0EAD90}"/>
                </a:ext>
              </a:extLst>
            </p:cNvPr>
            <p:cNvCxnSpPr>
              <a:cxnSpLocks/>
              <a:stCxn id="7" idx="0"/>
            </p:cNvCxnSpPr>
            <p:nvPr/>
          </p:nvCxnSpPr>
          <p:spPr>
            <a:xfrm flipV="1">
              <a:off x="2413642" y="5415524"/>
              <a:ext cx="226445" cy="350416"/>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7BFB9EA-92B2-377C-BB57-F15A1B939A60}"/>
                </a:ext>
              </a:extLst>
            </p:cNvPr>
            <p:cNvCxnSpPr>
              <a:cxnSpLocks/>
              <a:stCxn id="8" idx="1"/>
            </p:cNvCxnSpPr>
            <p:nvPr/>
          </p:nvCxnSpPr>
          <p:spPr>
            <a:xfrm flipH="1" flipV="1">
              <a:off x="2866532" y="5415524"/>
              <a:ext cx="202065" cy="419738"/>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0B312DE-1ACE-1AEE-0961-5B34B9C1F3CA}"/>
                </a:ext>
              </a:extLst>
            </p:cNvPr>
            <p:cNvCxnSpPr>
              <a:cxnSpLocks/>
            </p:cNvCxnSpPr>
            <p:nvPr/>
          </p:nvCxnSpPr>
          <p:spPr>
            <a:xfrm flipV="1">
              <a:off x="1318333" y="4536364"/>
              <a:ext cx="217854" cy="279476"/>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9EB5C70-2DE8-8CB0-5648-5EFEA47B7C70}"/>
                </a:ext>
              </a:extLst>
            </p:cNvPr>
            <p:cNvCxnSpPr>
              <a:cxnSpLocks/>
              <a:stCxn id="14" idx="1"/>
            </p:cNvCxnSpPr>
            <p:nvPr/>
          </p:nvCxnSpPr>
          <p:spPr>
            <a:xfrm flipH="1" flipV="1">
              <a:off x="2413642" y="4588835"/>
              <a:ext cx="232375" cy="306882"/>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E919FF8-4FBF-458B-1C66-7BFC052D3FDD}"/>
              </a:ext>
            </a:extLst>
          </p:cNvPr>
          <p:cNvGrpSpPr/>
          <p:nvPr/>
        </p:nvGrpSpPr>
        <p:grpSpPr>
          <a:xfrm>
            <a:off x="4367045" y="2509527"/>
            <a:ext cx="2898118" cy="2287055"/>
            <a:chOff x="557045" y="3952247"/>
            <a:chExt cx="2898118" cy="2287055"/>
          </a:xfrm>
        </p:grpSpPr>
        <p:sp>
          <p:nvSpPr>
            <p:cNvPr id="49" name="Oval 48">
              <a:extLst>
                <a:ext uri="{FF2B5EF4-FFF2-40B4-BE49-F238E27FC236}">
                  <a16:creationId xmlns:a16="http://schemas.microsoft.com/office/drawing/2014/main" id="{1273576C-DE27-01D8-DE73-53834BC511C6}"/>
                </a:ext>
              </a:extLst>
            </p:cNvPr>
            <p:cNvSpPr/>
            <p:nvPr/>
          </p:nvSpPr>
          <p:spPr>
            <a:xfrm>
              <a:off x="557045" y="5765940"/>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D6B9C2BE-2AA5-B035-6765-5209DAC652F9}"/>
                </a:ext>
              </a:extLst>
            </p:cNvPr>
            <p:cNvSpPr/>
            <p:nvPr/>
          </p:nvSpPr>
          <p:spPr>
            <a:xfrm>
              <a:off x="1372121" y="5765940"/>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6AA5D21A-46B6-FE15-3042-8754DC78F473}"/>
                </a:ext>
              </a:extLst>
            </p:cNvPr>
            <p:cNvSpPr/>
            <p:nvPr/>
          </p:nvSpPr>
          <p:spPr>
            <a:xfrm>
              <a:off x="2187197" y="5765940"/>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5C26D190-1789-ED7C-13D7-905780188763}"/>
                </a:ext>
              </a:extLst>
            </p:cNvPr>
            <p:cNvSpPr/>
            <p:nvPr/>
          </p:nvSpPr>
          <p:spPr>
            <a:xfrm>
              <a:off x="3002273" y="5765940"/>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9AD8EE31-BFC2-4A86-EC42-E0E5EEB118F8}"/>
                </a:ext>
              </a:extLst>
            </p:cNvPr>
            <p:cNvSpPr/>
            <p:nvPr/>
          </p:nvSpPr>
          <p:spPr>
            <a:xfrm>
              <a:off x="1009935" y="4826395"/>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2AEED0CB-F598-D00A-E86F-173F4251F324}"/>
                </a:ext>
              </a:extLst>
            </p:cNvPr>
            <p:cNvSpPr/>
            <p:nvPr/>
          </p:nvSpPr>
          <p:spPr>
            <a:xfrm>
              <a:off x="2579693" y="4826395"/>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9C713AF7-6332-B53D-528A-3C7643AD45C2}"/>
                </a:ext>
              </a:extLst>
            </p:cNvPr>
            <p:cNvSpPr/>
            <p:nvPr/>
          </p:nvSpPr>
          <p:spPr>
            <a:xfrm>
              <a:off x="1780582" y="3952247"/>
              <a:ext cx="452890" cy="473362"/>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Arrow Connector 55">
              <a:extLst>
                <a:ext uri="{FF2B5EF4-FFF2-40B4-BE49-F238E27FC236}">
                  <a16:creationId xmlns:a16="http://schemas.microsoft.com/office/drawing/2014/main" id="{8CA90D86-639F-1674-DA44-CFCDB964A6BF}"/>
                </a:ext>
              </a:extLst>
            </p:cNvPr>
            <p:cNvCxnSpPr>
              <a:cxnSpLocks/>
            </p:cNvCxnSpPr>
            <p:nvPr/>
          </p:nvCxnSpPr>
          <p:spPr>
            <a:xfrm flipV="1">
              <a:off x="838200" y="5415524"/>
              <a:ext cx="171735" cy="350416"/>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EEE3D7A-971A-DDFF-58F5-1B8856FF9456}"/>
                </a:ext>
              </a:extLst>
            </p:cNvPr>
            <p:cNvCxnSpPr>
              <a:cxnSpLocks/>
            </p:cNvCxnSpPr>
            <p:nvPr/>
          </p:nvCxnSpPr>
          <p:spPr>
            <a:xfrm flipH="1" flipV="1">
              <a:off x="1372121" y="5415524"/>
              <a:ext cx="164066" cy="345476"/>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360E081-D0AD-C1C7-A156-AD35BD25D848}"/>
                </a:ext>
              </a:extLst>
            </p:cNvPr>
            <p:cNvCxnSpPr>
              <a:cxnSpLocks/>
              <a:stCxn id="51" idx="0"/>
            </p:cNvCxnSpPr>
            <p:nvPr/>
          </p:nvCxnSpPr>
          <p:spPr>
            <a:xfrm flipV="1">
              <a:off x="2413642" y="5415524"/>
              <a:ext cx="226445" cy="350416"/>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645F566-D69A-9B38-3892-2AA2ABC52F93}"/>
                </a:ext>
              </a:extLst>
            </p:cNvPr>
            <p:cNvCxnSpPr>
              <a:cxnSpLocks/>
              <a:stCxn id="52" idx="1"/>
            </p:cNvCxnSpPr>
            <p:nvPr/>
          </p:nvCxnSpPr>
          <p:spPr>
            <a:xfrm flipH="1" flipV="1">
              <a:off x="2866532" y="5415524"/>
              <a:ext cx="202065" cy="419738"/>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78F97F9-C52D-124E-7926-58210207B0E7}"/>
                </a:ext>
              </a:extLst>
            </p:cNvPr>
            <p:cNvCxnSpPr>
              <a:cxnSpLocks/>
            </p:cNvCxnSpPr>
            <p:nvPr/>
          </p:nvCxnSpPr>
          <p:spPr>
            <a:xfrm flipV="1">
              <a:off x="1318333" y="4536364"/>
              <a:ext cx="217854" cy="279476"/>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0E1ADBA-D924-F465-00A1-C9D646B83ADB}"/>
                </a:ext>
              </a:extLst>
            </p:cNvPr>
            <p:cNvCxnSpPr>
              <a:cxnSpLocks/>
              <a:stCxn id="54" idx="1"/>
            </p:cNvCxnSpPr>
            <p:nvPr/>
          </p:nvCxnSpPr>
          <p:spPr>
            <a:xfrm flipH="1" flipV="1">
              <a:off x="2413642" y="4588835"/>
              <a:ext cx="232375" cy="306882"/>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8B9E111C-C4D9-80E5-22EF-90D8D4135E8F}"/>
              </a:ext>
            </a:extLst>
          </p:cNvPr>
          <p:cNvSpPr txBox="1"/>
          <p:nvPr/>
        </p:nvSpPr>
        <p:spPr>
          <a:xfrm>
            <a:off x="8046720" y="4392542"/>
            <a:ext cx="358823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First order categories</a:t>
            </a:r>
          </a:p>
        </p:txBody>
      </p:sp>
      <p:sp>
        <p:nvSpPr>
          <p:cNvPr id="63" name="TextBox 62">
            <a:extLst>
              <a:ext uri="{FF2B5EF4-FFF2-40B4-BE49-F238E27FC236}">
                <a16:creationId xmlns:a16="http://schemas.microsoft.com/office/drawing/2014/main" id="{C40E994A-7A91-0C51-0C94-AC2F7EBE6612}"/>
              </a:ext>
            </a:extLst>
          </p:cNvPr>
          <p:cNvSpPr txBox="1"/>
          <p:nvPr/>
        </p:nvSpPr>
        <p:spPr>
          <a:xfrm>
            <a:off x="8046720" y="3328777"/>
            <a:ext cx="377952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Second order categories</a:t>
            </a:r>
          </a:p>
        </p:txBody>
      </p:sp>
      <p:sp>
        <p:nvSpPr>
          <p:cNvPr id="64" name="TextBox 63">
            <a:extLst>
              <a:ext uri="{FF2B5EF4-FFF2-40B4-BE49-F238E27FC236}">
                <a16:creationId xmlns:a16="http://schemas.microsoft.com/office/drawing/2014/main" id="{7A09CC06-49E9-3443-5C5A-51A77C29CC8D}"/>
              </a:ext>
            </a:extLst>
          </p:cNvPr>
          <p:cNvSpPr txBox="1"/>
          <p:nvPr/>
        </p:nvSpPr>
        <p:spPr>
          <a:xfrm>
            <a:off x="8014002" y="2284543"/>
            <a:ext cx="333979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Overarching categories</a:t>
            </a:r>
          </a:p>
        </p:txBody>
      </p:sp>
      <p:sp>
        <p:nvSpPr>
          <p:cNvPr id="3" name="Left Brace 2">
            <a:extLst>
              <a:ext uri="{FF2B5EF4-FFF2-40B4-BE49-F238E27FC236}">
                <a16:creationId xmlns:a16="http://schemas.microsoft.com/office/drawing/2014/main" id="{3488D602-ACD6-1C31-045A-6986B4982ABD}"/>
              </a:ext>
            </a:extLst>
          </p:cNvPr>
          <p:cNvSpPr/>
          <p:nvPr/>
        </p:nvSpPr>
        <p:spPr>
          <a:xfrm rot="16200000">
            <a:off x="3909943" y="1971958"/>
            <a:ext cx="172138" cy="677485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1AB05FFD-EAF2-428C-26FE-1B142CC2390A}"/>
              </a:ext>
            </a:extLst>
          </p:cNvPr>
          <p:cNvSpPr txBox="1"/>
          <p:nvPr/>
        </p:nvSpPr>
        <p:spPr>
          <a:xfrm>
            <a:off x="1402071" y="5615421"/>
            <a:ext cx="592994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Induction is not focused on explaining the interrelationship between constructs</a:t>
            </a:r>
          </a:p>
        </p:txBody>
      </p:sp>
    </p:spTree>
    <p:extLst>
      <p:ext uri="{BB962C8B-B14F-4D97-AF65-F5344CB8AC3E}">
        <p14:creationId xmlns:p14="http://schemas.microsoft.com/office/powerpoint/2010/main" val="138176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E393D9-B6B2-ED73-0E6C-ADEC7916108A}"/>
              </a:ext>
            </a:extLst>
          </p:cNvPr>
          <p:cNvSpPr>
            <a:spLocks noGrp="1"/>
          </p:cNvSpPr>
          <p:nvPr>
            <p:ph type="title"/>
          </p:nvPr>
        </p:nvSpPr>
        <p:spPr>
          <a:xfrm>
            <a:off x="838200" y="365125"/>
            <a:ext cx="10515600" cy="1325563"/>
          </a:xfrm>
        </p:spPr>
        <p:txBody>
          <a:bodyPr/>
          <a:lstStyle/>
          <a:p>
            <a:r>
              <a:rPr lang="en-US" b="1" dirty="0">
                <a:latin typeface="Arial" panose="020B0604020202020204" pitchFamily="34" charset="0"/>
                <a:cs typeface="Arial" panose="020B0604020202020204" pitchFamily="34" charset="0"/>
              </a:rPr>
              <a:t>Induction: The problem</a:t>
            </a:r>
          </a:p>
        </p:txBody>
      </p:sp>
      <p:sp>
        <p:nvSpPr>
          <p:cNvPr id="5" name="Text Placeholder 2">
            <a:extLst>
              <a:ext uri="{FF2B5EF4-FFF2-40B4-BE49-F238E27FC236}">
                <a16:creationId xmlns:a16="http://schemas.microsoft.com/office/drawing/2014/main" id="{309682A1-5464-2958-F2D4-0EA84BB50C6A}"/>
              </a:ext>
            </a:extLst>
          </p:cNvPr>
          <p:cNvSpPr>
            <a:spLocks noGrp="1"/>
          </p:cNvSpPr>
          <p:nvPr>
            <p:ph idx="1"/>
          </p:nvPr>
        </p:nvSpPr>
        <p:spPr/>
        <p:txBody>
          <a:bodyPr>
            <a:normAutofit/>
          </a:bodyPr>
          <a:lstStyle/>
          <a:p>
            <a:pPr marL="342900" indent="-342900">
              <a:buFont typeface="Arial" panose="020B0604020202020204" pitchFamily="34" charset="0"/>
              <a:buChar char="•"/>
            </a:pPr>
            <a:r>
              <a:rPr lang="en-US" sz="4000" dirty="0">
                <a:latin typeface="Arial" panose="020B0604020202020204" pitchFamily="34" charset="0"/>
                <a:cs typeface="Arial" panose="020B0604020202020204" pitchFamily="34" charset="0"/>
              </a:rPr>
              <a:t>Not focused on developing explanations</a:t>
            </a:r>
          </a:p>
          <a:p>
            <a:pPr marL="342900" indent="-342900">
              <a:buFont typeface="Arial" panose="020B0604020202020204" pitchFamily="34" charset="0"/>
              <a:buChar char="•"/>
            </a:pPr>
            <a:r>
              <a:rPr lang="en-US" sz="4000" dirty="0">
                <a:latin typeface="Arial" panose="020B0604020202020204" pitchFamily="34" charset="0"/>
                <a:cs typeface="Arial" panose="020B0604020202020204" pitchFamily="34" charset="0"/>
              </a:rPr>
              <a:t>Not focused on identifying novelty</a:t>
            </a:r>
          </a:p>
          <a:p>
            <a:pPr marL="342900" indent="-342900">
              <a:buFont typeface="Arial" panose="020B0604020202020204" pitchFamily="34" charset="0"/>
              <a:buChar char="•"/>
            </a:pPr>
            <a:r>
              <a:rPr lang="en-US" sz="4000" dirty="0">
                <a:latin typeface="Arial" panose="020B0604020202020204" pitchFamily="34" charset="0"/>
                <a:cs typeface="Arial" panose="020B0604020202020204" pitchFamily="34" charset="0"/>
              </a:rPr>
              <a:t>Does no apply equally well to all kinds of theorizing</a:t>
            </a:r>
          </a:p>
          <a:p>
            <a:pPr marL="342900" indent="-342900"/>
            <a:r>
              <a:rPr lang="en-US" sz="4000" dirty="0">
                <a:latin typeface="Arial" panose="020B0604020202020204" pitchFamily="34" charset="0"/>
                <a:cs typeface="Arial" panose="020B0604020202020204" pitchFamily="34" charset="0"/>
              </a:rPr>
              <a:t>Affordances: Difficult to use induction when the data is heterogeneous and abundant</a:t>
            </a:r>
          </a:p>
          <a:p>
            <a:pPr marL="342900" indent="-342900">
              <a:buFont typeface="Arial" panose="020B0604020202020204" pitchFamily="34" charset="0"/>
              <a:buChar char="•"/>
            </a:pPr>
            <a:endParaRPr lang="en-US" sz="40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96205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E6944-CE5A-A006-9110-F7150BF89F1B}"/>
              </a:ext>
            </a:extLst>
          </p:cNvPr>
          <p:cNvSpPr>
            <a:spLocks noGrp="1"/>
          </p:cNvSpPr>
          <p:nvPr>
            <p:ph type="title"/>
          </p:nvPr>
        </p:nvSpPr>
        <p:spPr>
          <a:xfrm>
            <a:off x="515352" y="236789"/>
            <a:ext cx="11161295" cy="1325563"/>
          </a:xfrm>
        </p:spPr>
        <p:txBody>
          <a:bodyPr/>
          <a:lstStyle/>
          <a:p>
            <a:r>
              <a:rPr lang="en-US" b="1" dirty="0">
                <a:latin typeface="Arial" panose="020B0604020202020204" pitchFamily="34" charset="0"/>
                <a:cs typeface="Arial" panose="020B0604020202020204" pitchFamily="34" charset="0"/>
              </a:rPr>
              <a:t>Data-method fit: The failure of induction</a:t>
            </a:r>
          </a:p>
        </p:txBody>
      </p:sp>
      <p:sp>
        <p:nvSpPr>
          <p:cNvPr id="3" name="Content Placeholder 2">
            <a:extLst>
              <a:ext uri="{FF2B5EF4-FFF2-40B4-BE49-F238E27FC236}">
                <a16:creationId xmlns:a16="http://schemas.microsoft.com/office/drawing/2014/main" id="{453D765F-56FA-299E-5749-BABFAAC0730E}"/>
              </a:ext>
            </a:extLst>
          </p:cNvPr>
          <p:cNvSpPr>
            <a:spLocks noGrp="1"/>
          </p:cNvSpPr>
          <p:nvPr>
            <p:ph idx="1"/>
          </p:nvPr>
        </p:nvSpPr>
        <p:spPr>
          <a:xfrm>
            <a:off x="691815" y="1562352"/>
            <a:ext cx="10808368" cy="5032375"/>
          </a:xfrm>
        </p:spPr>
        <p:txBody>
          <a:bodyPr>
            <a:normAutofit fontScale="92500" lnSpcReduction="20000"/>
          </a:bodyPr>
          <a:lstStyle/>
          <a:p>
            <a:r>
              <a:rPr lang="en-US" sz="3200" dirty="0">
                <a:effectLst/>
                <a:latin typeface="Arial" panose="020B0604020202020204" pitchFamily="34" charset="0"/>
                <a:ea typeface="Toppan Bunkyu Gothic Regular" panose="020B0400000000000000" pitchFamily="34" charset="-128"/>
                <a:cs typeface="Arial" panose="020B0604020202020204" pitchFamily="34" charset="0"/>
              </a:rPr>
              <a:t>The features of induction affordances creates challenges when scholars apply core inductive principles</a:t>
            </a:r>
          </a:p>
          <a:p>
            <a:pPr lvl="1"/>
            <a:r>
              <a:rPr lang="en-US" sz="2800" dirty="0">
                <a:effectLst/>
                <a:latin typeface="Arial" panose="020B0604020202020204" pitchFamily="34" charset="0"/>
                <a:ea typeface="Toppan Bunkyu Gothic Regular" panose="020B0400000000000000" pitchFamily="34" charset="-128"/>
                <a:cs typeface="Arial" panose="020B0604020202020204" pitchFamily="34" charset="0"/>
              </a:rPr>
              <a:t>Theory should be derived exclusively from empirical observation (Glaser &amp;Strauss, 1967)</a:t>
            </a:r>
          </a:p>
          <a:p>
            <a:pPr lvl="1"/>
            <a:r>
              <a:rPr lang="en-US" sz="2800" u="dash" dirty="0">
                <a:latin typeface="Arial" panose="020B0604020202020204" pitchFamily="34" charset="0"/>
                <a:ea typeface="Toppan Bunkyu Gothic Regular" panose="020B0400000000000000" pitchFamily="34" charset="-128"/>
                <a:cs typeface="Arial" panose="020B0604020202020204" pitchFamily="34" charset="0"/>
              </a:rPr>
              <a:t>D</a:t>
            </a:r>
            <a:r>
              <a:rPr lang="en-US" sz="2800" dirty="0">
                <a:effectLst/>
                <a:latin typeface="Arial" panose="020B0604020202020204" pitchFamily="34" charset="0"/>
                <a:ea typeface="Toppan Bunkyu Gothic Regular" panose="020B0400000000000000" pitchFamily="34" charset="-128"/>
                <a:cs typeface="Arial" panose="020B0604020202020204" pitchFamily="34" charset="0"/>
              </a:rPr>
              <a:t>ata observations are consolidated through continuous aggregation (Gioia, Corley, &amp; Hamilton, 2013) </a:t>
            </a:r>
            <a:endParaRPr lang="en-US" sz="2800" u="dash" dirty="0">
              <a:latin typeface="Arial" panose="020B0604020202020204" pitchFamily="34" charset="0"/>
              <a:ea typeface="Toppan Bunkyu Gothic Regular" panose="020B0400000000000000" pitchFamily="34" charset="-128"/>
              <a:cs typeface="Arial" panose="020B0604020202020204" pitchFamily="34" charset="0"/>
            </a:endParaRPr>
          </a:p>
          <a:p>
            <a:pPr lvl="1"/>
            <a:r>
              <a:rPr lang="en-US" sz="2800" dirty="0">
                <a:latin typeface="Arial" panose="020B0604020202020204" pitchFamily="34" charset="0"/>
                <a:ea typeface="Toppan Bunkyu Gothic Regular" panose="020B0400000000000000" pitchFamily="34" charset="-128"/>
                <a:cs typeface="Arial" panose="020B0604020202020204" pitchFamily="34" charset="0"/>
              </a:rPr>
              <a:t>D</a:t>
            </a:r>
            <a:r>
              <a:rPr lang="en-US" sz="2800" dirty="0">
                <a:effectLst/>
                <a:latin typeface="Arial" panose="020B0604020202020204" pitchFamily="34" charset="0"/>
                <a:ea typeface="Toppan Bunkyu Gothic Regular" panose="020B0400000000000000" pitchFamily="34" charset="-128"/>
                <a:cs typeface="Arial" panose="020B0604020202020204" pitchFamily="34" charset="0"/>
              </a:rPr>
              <a:t>ata should be sampled and analyzed until its empirical content is exhausted (Charmaz, 2006; Glaser &amp; Strauss, 1967; Miles &amp; Huberman, 1994) </a:t>
            </a:r>
          </a:p>
          <a:p>
            <a:pPr lvl="1"/>
            <a:r>
              <a:rPr lang="en-US" sz="3200" dirty="0">
                <a:latin typeface="Arial" panose="020B0604020202020204" pitchFamily="34" charset="0"/>
                <a:ea typeface="Toppan Bunkyu Gothic Regular" panose="020B0400000000000000" pitchFamily="34" charset="-128"/>
                <a:cs typeface="Arial" panose="020B0604020202020204" pitchFamily="34" charset="0"/>
              </a:rPr>
              <a:t>W</a:t>
            </a:r>
            <a:r>
              <a:rPr lang="en-US" sz="3200" dirty="0">
                <a:effectLst/>
                <a:latin typeface="Arial" panose="020B0604020202020204" pitchFamily="34" charset="0"/>
                <a:ea typeface="Toppan Bunkyu Gothic Regular" panose="020B0400000000000000" pitchFamily="34" charset="-128"/>
                <a:cs typeface="Arial" panose="020B0604020202020204" pitchFamily="34" charset="0"/>
              </a:rPr>
              <a:t>hen applied to </a:t>
            </a:r>
            <a:r>
              <a:rPr lang="en-US" sz="3200" b="1" dirty="0">
                <a:effectLst/>
                <a:latin typeface="Arial" panose="020B0604020202020204" pitchFamily="34" charset="0"/>
                <a:ea typeface="Toppan Bunkyu Gothic Regular" panose="020B0400000000000000" pitchFamily="34" charset="-128"/>
                <a:cs typeface="Arial" panose="020B0604020202020204" pitchFamily="34" charset="0"/>
              </a:rPr>
              <a:t>large </a:t>
            </a:r>
            <a:r>
              <a:rPr lang="en-US" sz="3200" b="1" dirty="0">
                <a:latin typeface="Arial" panose="020B0604020202020204" pitchFamily="34" charset="0"/>
                <a:ea typeface="Toppan Bunkyu Gothic Regular" panose="020B0400000000000000" pitchFamily="34" charset="-128"/>
                <a:cs typeface="Arial" panose="020B0604020202020204" pitchFamily="34" charset="0"/>
              </a:rPr>
              <a:t>heterogeneous </a:t>
            </a:r>
            <a:r>
              <a:rPr lang="en-US" sz="3200" b="1" dirty="0">
                <a:effectLst/>
                <a:latin typeface="Arial" panose="020B0604020202020204" pitchFamily="34" charset="0"/>
                <a:ea typeface="Toppan Bunkyu Gothic Regular" panose="020B0400000000000000" pitchFamily="34" charset="-128"/>
                <a:cs typeface="Arial" panose="020B0604020202020204" pitchFamily="34" charset="0"/>
              </a:rPr>
              <a:t>data sets </a:t>
            </a:r>
            <a:r>
              <a:rPr lang="en-US" sz="3200" dirty="0">
                <a:effectLst/>
                <a:latin typeface="Arial" panose="020B0604020202020204" pitchFamily="34" charset="0"/>
                <a:ea typeface="Toppan Bunkyu Gothic Regular" panose="020B0400000000000000" pitchFamily="34" charset="-128"/>
                <a:cs typeface="Arial" panose="020B0604020202020204" pitchFamily="34" charset="0"/>
              </a:rPr>
              <a:t>these inductive principles generate an endless analysis of data, which is irrelevant to the research question. </a:t>
            </a:r>
          </a:p>
          <a:p>
            <a:r>
              <a:rPr lang="en-US" sz="3200" dirty="0">
                <a:effectLst/>
                <a:latin typeface="Arial" panose="020B0604020202020204" pitchFamily="34" charset="0"/>
                <a:ea typeface="Toppan Bunkyu Gothic Regular" panose="020B0400000000000000" pitchFamily="34" charset="-128"/>
                <a:cs typeface="Arial" panose="020B0604020202020204" pitchFamily="34" charset="0"/>
              </a:rPr>
              <a:t>This renders inductive research unpractical for archival research.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11338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6805</TotalTime>
  <Words>3091</Words>
  <Application>Microsoft Macintosh PowerPoint</Application>
  <PresentationFormat>Widescreen</PresentationFormat>
  <Paragraphs>253</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Times New Roman</vt:lpstr>
      <vt:lpstr>Office Theme</vt:lpstr>
      <vt:lpstr>PowerPoint Presentation</vt:lpstr>
      <vt:lpstr>PowerPoint Presentation</vt:lpstr>
      <vt:lpstr>Induction</vt:lpstr>
      <vt:lpstr>Principles of Inductive research</vt:lpstr>
      <vt:lpstr>Induction</vt:lpstr>
      <vt:lpstr>“A theory is a statement of relations among concepts within a set of boundary assumptions and constraints”  Bacharach, 1989, p. 497   Theory “must be designed to highlight relationships, connections, and interdependencies in the phenomenon of interest”  Weick, 1989, p. 517</vt:lpstr>
      <vt:lpstr>Induction: The problem</vt:lpstr>
      <vt:lpstr>Induction: The problem</vt:lpstr>
      <vt:lpstr>Data-method fit: The failure of induction</vt:lpstr>
      <vt:lpstr>PowerPoint Presentation</vt:lpstr>
      <vt:lpstr>A better method?</vt:lpstr>
      <vt:lpstr>Research Question</vt:lpstr>
      <vt:lpstr>Principles of Abductive Research</vt:lpstr>
      <vt:lpstr>PowerPoint Presentation</vt:lpstr>
      <vt:lpstr>PowerPoint Presentation</vt:lpstr>
      <vt:lpstr>PowerPoint Presentation</vt:lpstr>
      <vt:lpstr>PowerPoint Presentation</vt:lpstr>
      <vt:lpstr>PowerPoint Presentation</vt:lpstr>
      <vt:lpstr>Abductive Research with Archival Data  Which exact moves should we conduct during an abductive analysis? </vt:lpstr>
      <vt:lpstr>PowerPoint Presentation</vt:lpstr>
      <vt:lpstr>PowerPoint Presentation</vt:lpstr>
      <vt:lpstr>Sampling on a hunch </vt:lpstr>
      <vt:lpstr>Source Criticism </vt:lpstr>
      <vt:lpstr> Searching for the contours of an anomaly </vt:lpstr>
      <vt:lpstr>Gaining empirical confidence in the anomaly</vt:lpstr>
      <vt:lpstr>PowerPoint Presentation</vt:lpstr>
      <vt:lpstr> Sampling and searching for explanatory cues</vt:lpstr>
      <vt:lpstr>Theoretical imagination</vt:lpstr>
      <vt:lpstr>Elaborating empirical explanations</vt:lpstr>
      <vt:lpstr>Refining proto-theory</vt:lpstr>
      <vt:lpstr>Reaching quasi-convergence</vt:lpstr>
      <vt:lpstr>PowerPoint Presentation</vt:lpstr>
      <vt:lpstr>Relating to existing theory</vt:lpstr>
      <vt:lpstr>Obtaining rigor</vt:lpstr>
      <vt:lpstr>Discussion: Abduction - Beyond Induction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Qualitative Research with Archival Data:  Leveraging Abduction to Address Data Affordances</dc:title>
  <dc:creator>Anders Krabbe</dc:creator>
  <cp:lastModifiedBy>Stine Grodal</cp:lastModifiedBy>
  <cp:revision>62</cp:revision>
  <dcterms:created xsi:type="dcterms:W3CDTF">2024-06-12T07:07:12Z</dcterms:created>
  <dcterms:modified xsi:type="dcterms:W3CDTF">2026-01-22T21:34:58Z</dcterms:modified>
</cp:coreProperties>
</file>