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1126"/>
    <a:srgbClr val="F1BE48"/>
    <a:srgbClr val="6E6259"/>
    <a:srgbClr val="C8102E"/>
    <a:srgbClr val="7A6E67"/>
    <a:srgbClr val="F2BF49"/>
    <a:srgbClr val="ADA0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2" autoAdjust="0"/>
    <p:restoredTop sz="88415" autoAdjust="0"/>
  </p:normalViewPr>
  <p:slideViewPr>
    <p:cSldViewPr>
      <p:cViewPr varScale="1">
        <p:scale>
          <a:sx n="91" d="100"/>
          <a:sy n="91" d="100"/>
        </p:scale>
        <p:origin x="1362" y="27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20" d="100"/>
          <a:sy n="120" d="100"/>
        </p:scale>
        <p:origin x="-4064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FD408-A865-FD43-BD8A-60A14765CAA4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DFBDB0-09E2-4741-A27D-AF8AA3540E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11DA4-9F5C-6145-8010-1CB02F8CA18F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42586-8D9D-F44D-952F-229CE4F75F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42586-8D9D-F44D-952F-229CE4F75F9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9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B0EF3-A2DD-55D3-14C5-8C36B5615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69F877-F337-A0B9-EF3A-DE6BDF010F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55F53F-A0D3-27A6-624A-0648D16D3E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0EBB6F-C408-5F75-B796-62AC62396F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42586-8D9D-F44D-952F-229CE4F75F9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238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BC7F5-D1F4-42BC-C9AD-5B3A05576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77645E-EB9D-CA95-C83F-5CF51DEA50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EC0CD2-A522-01AE-5858-ADB3D42074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C4E181-B2B4-7365-35DA-44FB595850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42586-8D9D-F44D-952F-229CE4F75F9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09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D3E9E-10F1-AF3E-FEFB-8977B2D0F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20C0B4-74DE-C112-553A-AF496EFAFE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225AA6-93D2-705B-E494-5C72A1FDED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3C04C6-E517-73E2-4FFD-0D67EA0B90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42586-8D9D-F44D-952F-229CE4F75F9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010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B7C18-0145-D3E0-3E40-4272E7623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1F2619-E4EF-E936-6435-210F76E75E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2B8A9C-83EE-46E9-229F-DB14B73B4B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26BA48-637E-E38A-EA77-4BDBC5F0A5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42586-8D9D-F44D-952F-229CE4F75F9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741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1828800"/>
          </a:xfrm>
          <a:prstGeom prst="rect">
            <a:avLst/>
          </a:prstGeom>
          <a:solidFill>
            <a:srgbClr val="C8102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11200" y="2514600"/>
            <a:ext cx="8839200" cy="1066800"/>
          </a:xfrm>
        </p:spPr>
        <p:txBody>
          <a:bodyPr anchor="b"/>
          <a:lstStyle>
            <a:lvl1pPr>
              <a:defRPr>
                <a:solidFill>
                  <a:srgbClr val="F1BE4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11200" y="3581400"/>
            <a:ext cx="8331200" cy="1752600"/>
          </a:xfrm>
        </p:spPr>
        <p:txBody>
          <a:bodyPr/>
          <a:lstStyle>
            <a:lvl1pPr marL="0" indent="0">
              <a:buFont typeface="Times" charset="0"/>
              <a:buNone/>
              <a:defRPr sz="2400">
                <a:solidFill>
                  <a:srgbClr val="6E6259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83634" y="3489325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 sz="2400"/>
          </a:p>
        </p:txBody>
      </p:sp>
      <p:pic>
        <p:nvPicPr>
          <p:cNvPr id="10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1200" y="545732"/>
            <a:ext cx="4369763" cy="73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32800" y="6324600"/>
            <a:ext cx="3251200" cy="381000"/>
          </a:xfrm>
        </p:spPr>
        <p:txBody>
          <a:bodyPr/>
          <a:lstStyle>
            <a:lvl1pPr marL="0" indent="0" algn="r">
              <a:buNone/>
              <a:defRPr sz="1600" b="1" i="0" baseline="0">
                <a:solidFill>
                  <a:schemeClr val="bg1"/>
                </a:solidFill>
                <a:latin typeface="Univers 65" charset="0"/>
                <a:ea typeface="Univers 65" charset="0"/>
                <a:cs typeface="Univers 65" charset="0"/>
              </a:defRPr>
            </a:lvl1pPr>
          </a:lstStyle>
          <a:p>
            <a:pPr lvl="0"/>
            <a:r>
              <a:rPr lang="en-US"/>
              <a:t>Unit Name Goes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0600" y="152400"/>
            <a:ext cx="2667000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2400"/>
            <a:ext cx="7797800" cy="5029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32800" y="6324600"/>
            <a:ext cx="3251200" cy="381000"/>
          </a:xfrm>
        </p:spPr>
        <p:txBody>
          <a:bodyPr/>
          <a:lstStyle>
            <a:lvl1pPr marL="0" indent="0" algn="r">
              <a:buNone/>
              <a:defRPr sz="1600" b="1" i="0" baseline="0">
                <a:solidFill>
                  <a:schemeClr val="bg1"/>
                </a:solidFill>
                <a:latin typeface="Univers 65" charset="0"/>
                <a:ea typeface="Univers 65" charset="0"/>
                <a:cs typeface="Univers 65" charset="0"/>
              </a:defRPr>
            </a:lvl1pPr>
          </a:lstStyle>
          <a:p>
            <a:pPr lvl="0"/>
            <a:r>
              <a:rPr lang="en-US"/>
              <a:t>Unit Name Goes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32800" y="6324600"/>
            <a:ext cx="3251200" cy="381000"/>
          </a:xfrm>
        </p:spPr>
        <p:txBody>
          <a:bodyPr/>
          <a:lstStyle>
            <a:lvl1pPr marL="0" indent="0" algn="r">
              <a:buNone/>
              <a:defRPr sz="1600" b="1" i="0" baseline="0">
                <a:solidFill>
                  <a:schemeClr val="bg1"/>
                </a:solidFill>
                <a:latin typeface="Univers 65" charset="0"/>
                <a:ea typeface="Univers 65" charset="0"/>
                <a:cs typeface="Univers 65" charset="0"/>
              </a:defRPr>
            </a:lvl1pPr>
          </a:lstStyle>
          <a:p>
            <a:pPr lvl="0"/>
            <a:r>
              <a:rPr lang="en-US"/>
              <a:t>Unit Name Goes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8432800" y="6324600"/>
            <a:ext cx="3251200" cy="381000"/>
          </a:xfrm>
        </p:spPr>
        <p:txBody>
          <a:bodyPr/>
          <a:lstStyle>
            <a:lvl1pPr marL="0" indent="0" algn="r">
              <a:buNone/>
              <a:defRPr sz="1600" b="1" i="0" baseline="0">
                <a:solidFill>
                  <a:schemeClr val="bg1"/>
                </a:solidFill>
                <a:latin typeface="Univers 65" charset="0"/>
                <a:ea typeface="Univers 65" charset="0"/>
                <a:cs typeface="Univers 65" charset="0"/>
              </a:defRPr>
            </a:lvl1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1066800"/>
            <a:ext cx="4978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066800"/>
            <a:ext cx="4978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32800" y="6324600"/>
            <a:ext cx="3251200" cy="381000"/>
          </a:xfrm>
        </p:spPr>
        <p:txBody>
          <a:bodyPr/>
          <a:lstStyle>
            <a:lvl1pPr marL="0" indent="0" algn="r">
              <a:buNone/>
              <a:defRPr sz="1600" b="1" i="0" baseline="0">
                <a:solidFill>
                  <a:schemeClr val="bg1"/>
                </a:solidFill>
                <a:latin typeface="Univers 65" charset="0"/>
                <a:ea typeface="Univers 65" charset="0"/>
                <a:cs typeface="Univers 65" charset="0"/>
              </a:defRPr>
            </a:lvl1pPr>
          </a:lstStyle>
          <a:p>
            <a:pPr lvl="0"/>
            <a:r>
              <a:rPr lang="en-US"/>
              <a:t>Unit Name Goes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32800" y="6324600"/>
            <a:ext cx="3251200" cy="381000"/>
          </a:xfrm>
        </p:spPr>
        <p:txBody>
          <a:bodyPr/>
          <a:lstStyle>
            <a:lvl1pPr marL="0" indent="0" algn="r">
              <a:buNone/>
              <a:defRPr sz="1600" b="1" i="0" baseline="0">
                <a:solidFill>
                  <a:schemeClr val="bg1"/>
                </a:solidFill>
                <a:latin typeface="Univers 65" charset="0"/>
                <a:ea typeface="Univers 65" charset="0"/>
                <a:cs typeface="Univers 65" charset="0"/>
              </a:defRPr>
            </a:lvl1pPr>
          </a:lstStyle>
          <a:p>
            <a:pPr lvl="0"/>
            <a:r>
              <a:rPr lang="en-US"/>
              <a:t>Unit Name Goes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32800" y="6324600"/>
            <a:ext cx="3251200" cy="381000"/>
          </a:xfrm>
        </p:spPr>
        <p:txBody>
          <a:bodyPr/>
          <a:lstStyle>
            <a:lvl1pPr marL="0" indent="0" algn="r">
              <a:buNone/>
              <a:defRPr sz="1600" b="1" i="0" baseline="0">
                <a:solidFill>
                  <a:schemeClr val="bg1"/>
                </a:solidFill>
                <a:latin typeface="Univers 65" charset="0"/>
                <a:ea typeface="Univers 65" charset="0"/>
                <a:cs typeface="Univers 65" charset="0"/>
              </a:defRPr>
            </a:lvl1pPr>
          </a:lstStyle>
          <a:p>
            <a:pPr lvl="0"/>
            <a:r>
              <a:rPr lang="en-US"/>
              <a:t>Unit Name Goes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32800" y="6324600"/>
            <a:ext cx="3251200" cy="381000"/>
          </a:xfrm>
        </p:spPr>
        <p:txBody>
          <a:bodyPr/>
          <a:lstStyle>
            <a:lvl1pPr marL="0" indent="0" algn="r">
              <a:buNone/>
              <a:defRPr sz="1600" b="1" i="0" baseline="0">
                <a:solidFill>
                  <a:schemeClr val="bg1"/>
                </a:solidFill>
                <a:latin typeface="Univers 65" charset="0"/>
                <a:ea typeface="Univers 65" charset="0"/>
                <a:cs typeface="Univers 65" charset="0"/>
              </a:defRPr>
            </a:lvl1pPr>
          </a:lstStyle>
          <a:p>
            <a:pPr lvl="0"/>
            <a:r>
              <a:rPr lang="en-US"/>
              <a:t>Unit Name Goes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32800" y="6324600"/>
            <a:ext cx="3251200" cy="381000"/>
          </a:xfrm>
        </p:spPr>
        <p:txBody>
          <a:bodyPr/>
          <a:lstStyle>
            <a:lvl1pPr marL="0" indent="0" algn="r">
              <a:buNone/>
              <a:defRPr sz="1600" b="1" i="0" baseline="0">
                <a:solidFill>
                  <a:schemeClr val="bg1"/>
                </a:solidFill>
                <a:latin typeface="Univers 65" charset="0"/>
                <a:ea typeface="Univers 65" charset="0"/>
                <a:cs typeface="Univers 65" charset="0"/>
              </a:defRPr>
            </a:lvl1pPr>
          </a:lstStyle>
          <a:p>
            <a:pPr lvl="0"/>
            <a:r>
              <a:rPr lang="en-US"/>
              <a:t>Unit Name Goes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32800" y="6324600"/>
            <a:ext cx="3251200" cy="381000"/>
          </a:xfrm>
        </p:spPr>
        <p:txBody>
          <a:bodyPr/>
          <a:lstStyle>
            <a:lvl1pPr marL="0" indent="0" algn="r">
              <a:buNone/>
              <a:defRPr sz="1600" b="1" i="0" baseline="0">
                <a:solidFill>
                  <a:schemeClr val="bg1"/>
                </a:solidFill>
                <a:latin typeface="Univers 65" charset="0"/>
                <a:ea typeface="Univers 65" charset="0"/>
                <a:cs typeface="Univers 65" charset="0"/>
              </a:defRPr>
            </a:lvl1pPr>
          </a:lstStyle>
          <a:p>
            <a:pPr lvl="0"/>
            <a:r>
              <a:rPr lang="en-US"/>
              <a:t>Unit Name Goes Here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096000"/>
            <a:ext cx="12192000" cy="762000"/>
          </a:xfrm>
          <a:prstGeom prst="rect">
            <a:avLst/>
          </a:prstGeom>
          <a:solidFill>
            <a:srgbClr val="C8102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24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7600" y="1066800"/>
            <a:ext cx="1016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283634" y="3489325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 sz="2400"/>
          </a:p>
        </p:txBody>
      </p:sp>
      <p:pic>
        <p:nvPicPr>
          <p:cNvPr id="9" name="Picture 1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" y="6345263"/>
            <a:ext cx="3217689" cy="263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7689851" y="631031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 i="0">
                <a:solidFill>
                  <a:schemeClr val="bg1"/>
                </a:solidFill>
                <a:latin typeface="Univers 65" charset="0"/>
                <a:ea typeface="Univers 65" charset="0"/>
                <a:cs typeface="Univers 65" charset="0"/>
              </a:defRPr>
            </a:lvl1pPr>
          </a:lstStyle>
          <a:p>
            <a:r>
              <a:rPr lang="en-US" dirty="0"/>
              <a:t>Presentation Title Here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500">
          <a:solidFill>
            <a:srgbClr val="C8102E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500">
          <a:solidFill>
            <a:srgbClr val="CE1126"/>
          </a:solidFill>
          <a:latin typeface="Univers 67 CondensedBold" charset="0"/>
        </a:defRPr>
      </a:lvl2pPr>
      <a:lvl3pPr algn="l" rtl="0" fontAlgn="base">
        <a:spcBef>
          <a:spcPct val="0"/>
        </a:spcBef>
        <a:spcAft>
          <a:spcPct val="0"/>
        </a:spcAft>
        <a:defRPr sz="3500">
          <a:solidFill>
            <a:srgbClr val="CE1126"/>
          </a:solidFill>
          <a:latin typeface="Univers 67 CondensedBold" charset="0"/>
        </a:defRPr>
      </a:lvl3pPr>
      <a:lvl4pPr algn="l" rtl="0" fontAlgn="base">
        <a:spcBef>
          <a:spcPct val="0"/>
        </a:spcBef>
        <a:spcAft>
          <a:spcPct val="0"/>
        </a:spcAft>
        <a:defRPr sz="3500">
          <a:solidFill>
            <a:srgbClr val="CE1126"/>
          </a:solidFill>
          <a:latin typeface="Univers 67 CondensedBold" charset="0"/>
        </a:defRPr>
      </a:lvl4pPr>
      <a:lvl5pPr algn="l" rtl="0" fontAlgn="base">
        <a:spcBef>
          <a:spcPct val="0"/>
        </a:spcBef>
        <a:spcAft>
          <a:spcPct val="0"/>
        </a:spcAft>
        <a:defRPr sz="3500">
          <a:solidFill>
            <a:srgbClr val="CE1126"/>
          </a:solidFill>
          <a:latin typeface="Univers 67 Condensed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rgbClr val="CE1126"/>
          </a:solidFill>
          <a:latin typeface="Univers 67 Condensed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rgbClr val="CE1126"/>
          </a:solidFill>
          <a:latin typeface="Univers 67 Condensed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rgbClr val="CE1126"/>
          </a:solidFill>
          <a:latin typeface="Univers 67 Condensed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rgbClr val="CE1126"/>
          </a:solidFill>
          <a:latin typeface="Univers 67 CondensedBold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C8102E"/>
        </a:buClr>
        <a:buSzPct val="80000"/>
        <a:buFont typeface="Times" charset="0"/>
        <a:buChar char="•"/>
        <a:defRPr sz="2600">
          <a:solidFill>
            <a:srgbClr val="6E625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C8102E"/>
        </a:buClr>
        <a:buSzPct val="80000"/>
        <a:buFont typeface="Times" charset="0"/>
        <a:buChar char="•"/>
        <a:defRPr sz="2600">
          <a:solidFill>
            <a:srgbClr val="6E6259"/>
          </a:solidFill>
          <a:latin typeface="+mn-lt"/>
          <a:ea typeface="Geneva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C8102E"/>
        </a:buClr>
        <a:buSzPct val="80000"/>
        <a:buFont typeface="Times" charset="0"/>
        <a:buChar char="•"/>
        <a:defRPr sz="2600">
          <a:solidFill>
            <a:srgbClr val="6E6259"/>
          </a:solidFill>
          <a:latin typeface="+mn-lt"/>
          <a:ea typeface="Geneva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C8102E"/>
        </a:buClr>
        <a:buSzPct val="80000"/>
        <a:buFont typeface="Times" charset="0"/>
        <a:buChar char="•"/>
        <a:defRPr sz="2600">
          <a:solidFill>
            <a:srgbClr val="6E6259"/>
          </a:solidFill>
          <a:latin typeface="+mn-lt"/>
          <a:ea typeface="Geneva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C8102E"/>
        </a:buClr>
        <a:buSzPct val="80000"/>
        <a:buFont typeface="Times" charset="0"/>
        <a:buChar char="•"/>
        <a:defRPr sz="2600">
          <a:solidFill>
            <a:srgbClr val="6E6259"/>
          </a:solidFill>
          <a:latin typeface="+mn-lt"/>
          <a:ea typeface="Geneva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E1126"/>
        </a:buClr>
        <a:buSzPct val="80000"/>
        <a:buFont typeface="Times" charset="0"/>
        <a:buChar char="•"/>
        <a:defRPr sz="2600">
          <a:solidFill>
            <a:srgbClr val="7A6E67"/>
          </a:solidFill>
          <a:latin typeface="+mn-lt"/>
          <a:ea typeface="Geneva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E1126"/>
        </a:buClr>
        <a:buSzPct val="80000"/>
        <a:buFont typeface="Times" charset="0"/>
        <a:buChar char="•"/>
        <a:defRPr sz="2600">
          <a:solidFill>
            <a:srgbClr val="7A6E67"/>
          </a:solidFill>
          <a:latin typeface="+mn-lt"/>
          <a:ea typeface="Geneva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E1126"/>
        </a:buClr>
        <a:buSzPct val="80000"/>
        <a:buFont typeface="Times" charset="0"/>
        <a:buChar char="•"/>
        <a:defRPr sz="2600">
          <a:solidFill>
            <a:srgbClr val="7A6E67"/>
          </a:solidFill>
          <a:latin typeface="+mn-lt"/>
          <a:ea typeface="Geneva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E1126"/>
        </a:buClr>
        <a:buSzPct val="80000"/>
        <a:buFont typeface="Times" charset="0"/>
        <a:buChar char="•"/>
        <a:defRPr sz="2600">
          <a:solidFill>
            <a:srgbClr val="7A6E67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CE1126"/>
                </a:solidFill>
              </a:rPr>
              <a:t>Components of the Methods Section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Scott Johnson</a:t>
            </a:r>
          </a:p>
        </p:txBody>
      </p:sp>
    </p:spTree>
    <p:extLst>
      <p:ext uri="{BB962C8B-B14F-4D97-AF65-F5344CB8AC3E}">
        <p14:creationId xmlns:p14="http://schemas.microsoft.com/office/powerpoint/2010/main" val="1834628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Explain why this sample particularly relevant to what you are trying to model.</a:t>
            </a:r>
          </a:p>
          <a:p>
            <a:r>
              <a:rPr lang="en-US" dirty="0">
                <a:solidFill>
                  <a:schemeClr val="tx1"/>
                </a:solidFill>
              </a:rPr>
              <a:t>Explain how you decided which observations to include.</a:t>
            </a:r>
          </a:p>
          <a:p>
            <a:r>
              <a:rPr lang="en-US" dirty="0">
                <a:solidFill>
                  <a:schemeClr val="tx1"/>
                </a:solidFill>
              </a:rPr>
              <a:t>Explain how you dealt with missing/incomplete data.</a:t>
            </a:r>
          </a:p>
          <a:p>
            <a:r>
              <a:rPr lang="en-US" dirty="0">
                <a:solidFill>
                  <a:schemeClr val="tx1"/>
                </a:solidFill>
              </a:rPr>
              <a:t>Explain how this sample fit into the universe of possible observations (# firms, # industries, # years).</a:t>
            </a:r>
          </a:p>
          <a:p>
            <a:r>
              <a:rPr lang="en-US" dirty="0">
                <a:solidFill>
                  <a:schemeClr val="tx1"/>
                </a:solidFill>
              </a:rPr>
              <a:t>DON’T neglect any steps you went through in processing your data.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05800" y="6290846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bg1"/>
                </a:solidFill>
                <a:latin typeface="+mn-lt"/>
              </a:rPr>
              <a:t>Ivy College of Business</a:t>
            </a:r>
          </a:p>
        </p:txBody>
      </p:sp>
    </p:spTree>
    <p:extLst>
      <p:ext uri="{BB962C8B-B14F-4D97-AF65-F5344CB8AC3E}">
        <p14:creationId xmlns:p14="http://schemas.microsoft.com/office/powerpoint/2010/main" val="2028713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5F3313-1B71-1D42-E6A7-A5EB18D7C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99655-3E89-9371-CFC0-E562E992B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DB51D-6B8E-1E07-2ACD-550155104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See </a:t>
            </a:r>
            <a:r>
              <a:rPr lang="en-US">
                <a:solidFill>
                  <a:schemeClr val="tx1"/>
                </a:solidFill>
              </a:rPr>
              <a:t>Jeremy Schoen’s </a:t>
            </a:r>
            <a:r>
              <a:rPr lang="en-US" dirty="0">
                <a:solidFill>
                  <a:schemeClr val="tx1"/>
                </a:solidFill>
              </a:rPr>
              <a:t>slides!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36DA6C-ED96-2061-3343-0F721948A588}"/>
              </a:ext>
            </a:extLst>
          </p:cNvPr>
          <p:cNvSpPr txBox="1"/>
          <p:nvPr/>
        </p:nvSpPr>
        <p:spPr>
          <a:xfrm>
            <a:off x="8305800" y="6290846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bg1"/>
                </a:solidFill>
                <a:latin typeface="+mn-lt"/>
              </a:rPr>
              <a:t>Ivy College of Business</a:t>
            </a:r>
          </a:p>
        </p:txBody>
      </p:sp>
    </p:spTree>
    <p:extLst>
      <p:ext uri="{BB962C8B-B14F-4D97-AF65-F5344CB8AC3E}">
        <p14:creationId xmlns:p14="http://schemas.microsoft.com/office/powerpoint/2010/main" val="1639175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5AFC5-3D04-AAA0-B5B8-025D3E3FA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5ABF6-A38D-D1C9-837C-57B948C05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B8FFD-0E16-0F2A-E7DD-360881181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Explain how the DV affects the choice of model – binary, truncated, categorical, count, etc.?</a:t>
            </a:r>
          </a:p>
          <a:p>
            <a:r>
              <a:rPr lang="en-US" dirty="0">
                <a:solidFill>
                  <a:schemeClr val="tx1"/>
                </a:solidFill>
              </a:rPr>
              <a:t>Explain how the structure of the data (repeated observations) affects the choice of model? (between vs. within effects)</a:t>
            </a:r>
          </a:p>
          <a:p>
            <a:r>
              <a:rPr lang="en-US" dirty="0">
                <a:solidFill>
                  <a:schemeClr val="tx1"/>
                </a:solidFill>
              </a:rPr>
              <a:t>Explain how omitted variables (or other endogeneity concerns) affect the choice of model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DON’T just say that you are following the analysis used by a previously published study.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FBFCE5-71BE-30A3-5B44-1A35D545F28D}"/>
              </a:ext>
            </a:extLst>
          </p:cNvPr>
          <p:cNvSpPr txBox="1"/>
          <p:nvPr/>
        </p:nvSpPr>
        <p:spPr>
          <a:xfrm>
            <a:off x="8305800" y="6290846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bg1"/>
                </a:solidFill>
                <a:latin typeface="+mn-lt"/>
              </a:rPr>
              <a:t>Ivy College of Business</a:t>
            </a:r>
          </a:p>
        </p:txBody>
      </p:sp>
    </p:spTree>
    <p:extLst>
      <p:ext uri="{BB962C8B-B14F-4D97-AF65-F5344CB8AC3E}">
        <p14:creationId xmlns:p14="http://schemas.microsoft.com/office/powerpoint/2010/main" val="1308464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6F8EB-391C-CA28-9BF9-6E228DAD5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9C2AD-8C68-09AB-2E27-158F3A32E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851B9-5E11-8714-034D-AD34EAA03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Explain how coefficients are related to hypotheses (readers may have forgotten the hypotheses).</a:t>
            </a:r>
          </a:p>
          <a:p>
            <a:r>
              <a:rPr lang="en-US" dirty="0">
                <a:solidFill>
                  <a:schemeClr val="tx1"/>
                </a:solidFill>
              </a:rPr>
              <a:t>Explain potential alternate explanations.</a:t>
            </a:r>
          </a:p>
          <a:p>
            <a:r>
              <a:rPr lang="en-US" dirty="0">
                <a:solidFill>
                  <a:schemeClr val="tx1"/>
                </a:solidFill>
              </a:rPr>
              <a:t>Be extra careful in explaining interactions.</a:t>
            </a:r>
          </a:p>
          <a:p>
            <a:r>
              <a:rPr lang="en-US" dirty="0">
                <a:solidFill>
                  <a:schemeClr val="tx1"/>
                </a:solidFill>
              </a:rPr>
              <a:t>My personal preference – more robust main model and fewer robustness checks.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DON’T confuse statistical significance with effect size.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F9329E-9B55-EAA8-529D-3394AF808824}"/>
              </a:ext>
            </a:extLst>
          </p:cNvPr>
          <p:cNvSpPr txBox="1"/>
          <p:nvPr/>
        </p:nvSpPr>
        <p:spPr>
          <a:xfrm>
            <a:off x="8305800" y="6290846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bg1"/>
                </a:solidFill>
                <a:latin typeface="+mn-lt"/>
              </a:rPr>
              <a:t>Ivy College of Business</a:t>
            </a:r>
          </a:p>
        </p:txBody>
      </p:sp>
    </p:spTree>
    <p:extLst>
      <p:ext uri="{BB962C8B-B14F-4D97-AF65-F5344CB8AC3E}">
        <p14:creationId xmlns:p14="http://schemas.microsoft.com/office/powerpoint/2010/main" val="26309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9FFA7-A1E2-5653-F764-ED7F03AB1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F1F4E-ABF5-C3A9-122D-A87D4A0AD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00FF4-DCAB-9623-93F8-3374C8BBD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Include descriptive statistics and correlations for all variables including binary variables, year, and variables used for robustness checks.</a:t>
            </a:r>
          </a:p>
          <a:p>
            <a:r>
              <a:rPr lang="en-US" dirty="0">
                <a:solidFill>
                  <a:schemeClr val="tx1"/>
                </a:solidFill>
              </a:rPr>
              <a:t>Report number of observations and relevant fit statistics for each model estimated.</a:t>
            </a:r>
          </a:p>
          <a:p>
            <a:r>
              <a:rPr lang="en-US" dirty="0">
                <a:solidFill>
                  <a:schemeClr val="tx1"/>
                </a:solidFill>
              </a:rPr>
              <a:t>If possible, report full results from first-stage models and robustness checks.</a:t>
            </a:r>
          </a:p>
          <a:p>
            <a:r>
              <a:rPr lang="en-US" dirty="0">
                <a:solidFill>
                  <a:schemeClr val="tx1"/>
                </a:solidFill>
              </a:rPr>
              <a:t>DON’T make people read the </a:t>
            </a:r>
            <a:r>
              <a:rPr lang="en-US">
                <a:solidFill>
                  <a:schemeClr val="tx1"/>
                </a:solidFill>
              </a:rPr>
              <a:t>text to </a:t>
            </a:r>
            <a:r>
              <a:rPr lang="en-US" dirty="0">
                <a:solidFill>
                  <a:schemeClr val="tx1"/>
                </a:solidFill>
              </a:rPr>
              <a:t>understand the tables.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E9291B-2065-C975-9FD3-CE20A014E34C}"/>
              </a:ext>
            </a:extLst>
          </p:cNvPr>
          <p:cNvSpPr txBox="1"/>
          <p:nvPr/>
        </p:nvSpPr>
        <p:spPr>
          <a:xfrm>
            <a:off x="8305800" y="6290846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bg1"/>
                </a:solidFill>
                <a:latin typeface="+mn-lt"/>
              </a:rPr>
              <a:t>Ivy College of Business</a:t>
            </a:r>
          </a:p>
        </p:txBody>
      </p:sp>
    </p:spTree>
    <p:extLst>
      <p:ext uri="{BB962C8B-B14F-4D97-AF65-F5344CB8AC3E}">
        <p14:creationId xmlns:p14="http://schemas.microsoft.com/office/powerpoint/2010/main" val="1715914979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0020A0AEEC7541AE2852C1978C4DC9" ma:contentTypeVersion="18" ma:contentTypeDescription="Create a new document." ma:contentTypeScope="" ma:versionID="f646fea4c3ca6f749793e010e40d735a">
  <xsd:schema xmlns:xsd="http://www.w3.org/2001/XMLSchema" xmlns:xs="http://www.w3.org/2001/XMLSchema" xmlns:p="http://schemas.microsoft.com/office/2006/metadata/properties" xmlns:ns2="1e0e7efd-601b-40ce-8ea1-a456dc7fc3e5" xmlns:ns3="f52f2092-924c-45f5-ab2f-d680582d127c" targetNamespace="http://schemas.microsoft.com/office/2006/metadata/properties" ma:root="true" ma:fieldsID="7bebdc32789f03694bbe521faaab7a57" ns2:_="" ns3:_="">
    <xsd:import namespace="1e0e7efd-601b-40ce-8ea1-a456dc7fc3e5"/>
    <xsd:import namespace="f52f2092-924c-45f5-ab2f-d680582d12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0e7efd-601b-40ce-8ea1-a456dc7fc3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7c65ed7-e385-4001-9a0e-7979134055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2f2092-924c-45f5-ab2f-d680582d127c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46cc2989-9a6c-44e3-8d7e-f247177c306b}" ma:internalName="TaxCatchAll" ma:showField="CatchAllData" ma:web="f52f2092-924c-45f5-ab2f-d680582d12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e0e7efd-601b-40ce-8ea1-a456dc7fc3e5">
      <Terms xmlns="http://schemas.microsoft.com/office/infopath/2007/PartnerControls"/>
    </lcf76f155ced4ddcb4097134ff3c332f>
    <TaxCatchAll xmlns="f52f2092-924c-45f5-ab2f-d680582d127c" xsi:nil="true"/>
  </documentManagement>
</p:properties>
</file>

<file path=customXml/itemProps1.xml><?xml version="1.0" encoding="utf-8"?>
<ds:datastoreItem xmlns:ds="http://schemas.openxmlformats.org/officeDocument/2006/customXml" ds:itemID="{3F02667E-C046-4248-B9B1-57BAB5CCA8A2}"/>
</file>

<file path=customXml/itemProps2.xml><?xml version="1.0" encoding="utf-8"?>
<ds:datastoreItem xmlns:ds="http://schemas.openxmlformats.org/officeDocument/2006/customXml" ds:itemID="{1131E102-844B-4CA4-A1ED-8D011D82CD35}"/>
</file>

<file path=customXml/itemProps3.xml><?xml version="1.0" encoding="utf-8"?>
<ds:datastoreItem xmlns:ds="http://schemas.openxmlformats.org/officeDocument/2006/customXml" ds:itemID="{CBF85CD1-EB09-4E1C-BDAF-4AF7F96391A2}"/>
</file>

<file path=docProps/app.xml><?xml version="1.0" encoding="utf-8"?>
<Properties xmlns="http://schemas.openxmlformats.org/officeDocument/2006/extended-properties" xmlns:vt="http://schemas.openxmlformats.org/officeDocument/2006/docPropsVTypes">
  <Template>PowerPoint.pot</Template>
  <TotalTime>1303</TotalTime>
  <Words>288</Words>
  <Application>Microsoft Office PowerPoint</Application>
  <PresentationFormat>Widescreen</PresentationFormat>
  <Paragraphs>38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</vt:lpstr>
      <vt:lpstr>Univers 65</vt:lpstr>
      <vt:lpstr>Univers 67 CondensedBold</vt:lpstr>
      <vt:lpstr>PowerPoint</vt:lpstr>
      <vt:lpstr>Components of the Methods Section</vt:lpstr>
      <vt:lpstr>Sample</vt:lpstr>
      <vt:lpstr>Variables</vt:lpstr>
      <vt:lpstr>Analysis</vt:lpstr>
      <vt:lpstr>Interpretation</vt:lpstr>
      <vt:lpstr>Tables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Jill Thomasson</dc:creator>
  <cp:lastModifiedBy>Johnson, Scott G [MGTEN]</cp:lastModifiedBy>
  <cp:revision>23</cp:revision>
  <dcterms:created xsi:type="dcterms:W3CDTF">2016-12-19T18:10:52Z</dcterms:created>
  <dcterms:modified xsi:type="dcterms:W3CDTF">2026-02-18T17:25:42Z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0x010100960020A0AEEC7541AE2852C1978C4DC9</vt:lpwstr>
  </property>
</Properties>
</file>