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98" r:id="rId3"/>
    <p:sldId id="300" r:id="rId4"/>
    <p:sldId id="267" r:id="rId5"/>
    <p:sldId id="297" r:id="rId6"/>
    <p:sldId id="268" r:id="rId7"/>
    <p:sldId id="270" r:id="rId8"/>
    <p:sldId id="286" r:id="rId9"/>
    <p:sldId id="287" r:id="rId10"/>
    <p:sldId id="273" r:id="rId11"/>
    <p:sldId id="284" r:id="rId12"/>
    <p:sldId id="288" r:id="rId13"/>
    <p:sldId id="274" r:id="rId14"/>
    <p:sldId id="293" r:id="rId15"/>
    <p:sldId id="294" r:id="rId16"/>
    <p:sldId id="289" r:id="rId17"/>
    <p:sldId id="271" r:id="rId18"/>
    <p:sldId id="285" r:id="rId19"/>
    <p:sldId id="296" r:id="rId20"/>
    <p:sldId id="283" r:id="rId21"/>
    <p:sldId id="302" r:id="rId22"/>
    <p:sldId id="301" r:id="rId23"/>
    <p:sldId id="303" r:id="rId24"/>
    <p:sldId id="304" r:id="rId25"/>
    <p:sldId id="305" r:id="rId26"/>
    <p:sldId id="306" r:id="rId27"/>
    <p:sldId id="314" r:id="rId28"/>
    <p:sldId id="330" r:id="rId29"/>
    <p:sldId id="322" r:id="rId30"/>
    <p:sldId id="325" r:id="rId31"/>
    <p:sldId id="326" r:id="rId32"/>
    <p:sldId id="327" r:id="rId33"/>
    <p:sldId id="328" r:id="rId34"/>
    <p:sldId id="329" r:id="rId35"/>
    <p:sldId id="299" r:id="rId36"/>
  </p:sldIdLst>
  <p:sldSz cx="18288000" cy="10287000"/>
  <p:notesSz cx="6858000" cy="9144000"/>
  <p:embeddedFontLst>
    <p:embeddedFont>
      <p:font typeface="Glacial Indifference" pitchFamily="2" charset="0"/>
      <p:regular r:id="rId38"/>
      <p:bold r:id="rId39"/>
      <p:italic r:id="rId40"/>
      <p:boldItalic r:id="rId41"/>
    </p:embeddedFont>
    <p:embeddedFont>
      <p:font typeface="Glacial Indifference Bold" pitchFamily="2" charset="0"/>
      <p:regular r:id="rId42"/>
      <p:bold r:id="rId43"/>
      <p:italic r:id="rId44"/>
      <p:boldItalic r:id="rId45"/>
    </p:embeddedFont>
    <p:embeddedFont>
      <p:font typeface="Inter Bold" panose="020B0802030000000004" pitchFamily="34" charset="0"/>
      <p:regular r:id="rId46"/>
      <p:bold r:id="rId47"/>
      <p:italic r:id="rId48"/>
      <p:boldItalic r:id="rId49"/>
    </p:embeddedFont>
    <p:embeddedFont>
      <p:font typeface="Now" pitchFamily="2" charset="77"/>
      <p:regular r:id="rId50"/>
    </p:embeddedFont>
    <p:embeddedFont>
      <p:font typeface="Now Bold" pitchFamily="2" charset="77"/>
      <p:regular r:id="rId51"/>
      <p:bold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3" autoAdjust="0"/>
    <p:restoredTop sz="94593" autoAdjust="0"/>
  </p:normalViewPr>
  <p:slideViewPr>
    <p:cSldViewPr>
      <p:cViewPr varScale="1">
        <p:scale>
          <a:sx n="78" d="100"/>
          <a:sy n="78" d="100"/>
        </p:scale>
        <p:origin x="8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9B40B-B80E-5E46-BEA0-CF39D8F6FEF3}" type="datetimeFigureOut">
              <a:rPr lang="en-US" smtClean="0"/>
              <a:t>3/25/26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A93F2-2AEE-EA4C-A3EF-8E37709A01C2}" type="slidenum">
              <a:rPr lang="en-US" smtClean="0"/>
              <a:t>‹#›</a:t>
            </a:fld>
            <a:endParaRPr lang="en-US"/>
          </a:p>
        </p:txBody>
      </p:sp>
    </p:spTree>
    <p:extLst>
      <p:ext uri="{BB962C8B-B14F-4D97-AF65-F5344CB8AC3E}">
        <p14:creationId xmlns:p14="http://schemas.microsoft.com/office/powerpoint/2010/main" val="428652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4A93F2-2AEE-EA4C-A3EF-8E37709A01C2}" type="slidenum">
              <a:rPr lang="en-US" smtClean="0"/>
              <a:t>1</a:t>
            </a:fld>
            <a:endParaRPr lang="en-US"/>
          </a:p>
        </p:txBody>
      </p:sp>
    </p:spTree>
    <p:extLst>
      <p:ext uri="{BB962C8B-B14F-4D97-AF65-F5344CB8AC3E}">
        <p14:creationId xmlns:p14="http://schemas.microsoft.com/office/powerpoint/2010/main" val="209798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4A93F2-2AEE-EA4C-A3EF-8E37709A01C2}" type="slidenum">
              <a:rPr lang="en-US" smtClean="0"/>
              <a:t>20</a:t>
            </a:fld>
            <a:endParaRPr lang="en-US"/>
          </a:p>
        </p:txBody>
      </p:sp>
    </p:spTree>
    <p:extLst>
      <p:ext uri="{BB962C8B-B14F-4D97-AF65-F5344CB8AC3E}">
        <p14:creationId xmlns:p14="http://schemas.microsoft.com/office/powerpoint/2010/main" val="259245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EB2A1-5F23-A384-2FC3-5BC13A1E4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E9B28-1C61-E312-A67E-B94ADC7FB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BA9DF-7EC6-BB6C-2BC6-CB3359553E08}"/>
              </a:ext>
            </a:extLst>
          </p:cNvPr>
          <p:cNvSpPr>
            <a:spLocks noGrp="1"/>
          </p:cNvSpPr>
          <p:nvPr>
            <p:ph type="body" idx="1"/>
          </p:nvPr>
        </p:nvSpPr>
        <p:spPr/>
        <p:txBody>
          <a:bodyPr/>
          <a:lstStyle/>
          <a:p>
            <a:r>
              <a:rPr lang="en-US" dirty="0" err="1"/>
              <a:t>BERTopic</a:t>
            </a:r>
            <a:r>
              <a:rPr lang="en-US" dirty="0"/>
              <a:t> first uses a transformer model (like Sentence‑BERT) to convert each document into a semantic embedding, then reduces those high‑dimensional vectors (e.g., with UMAP) and groups similar ones via clustering (like HDBSCAN). Finally, it identifies keywords for each cluster using class‑based TF‑IDF (c‑TF‑IDF), yielding concise, interpretable topic labels</a:t>
            </a:r>
          </a:p>
        </p:txBody>
      </p:sp>
      <p:sp>
        <p:nvSpPr>
          <p:cNvPr id="4" name="Slide Number Placeholder 3">
            <a:extLst>
              <a:ext uri="{FF2B5EF4-FFF2-40B4-BE49-F238E27FC236}">
                <a16:creationId xmlns:a16="http://schemas.microsoft.com/office/drawing/2014/main" id="{75EBEE2E-87CD-3837-EADD-741134BE844C}"/>
              </a:ext>
            </a:extLst>
          </p:cNvPr>
          <p:cNvSpPr>
            <a:spLocks noGrp="1"/>
          </p:cNvSpPr>
          <p:nvPr>
            <p:ph type="sldNum" sz="quarter" idx="5"/>
          </p:nvPr>
        </p:nvSpPr>
        <p:spPr/>
        <p:txBody>
          <a:bodyPr/>
          <a:lstStyle/>
          <a:p>
            <a:fld id="{38CD4645-34DD-5F40-85CF-29B6AAB41616}" type="slidenum">
              <a:rPr lang="en-US" smtClean="0"/>
              <a:t>24</a:t>
            </a:fld>
            <a:endParaRPr lang="en-US"/>
          </a:p>
        </p:txBody>
      </p:sp>
    </p:spTree>
    <p:extLst>
      <p:ext uri="{BB962C8B-B14F-4D97-AF65-F5344CB8AC3E}">
        <p14:creationId xmlns:p14="http://schemas.microsoft.com/office/powerpoint/2010/main" val="191433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D4645-34DD-5F40-85CF-29B6AAB41616}" type="slidenum">
              <a:rPr lang="en-US" smtClean="0"/>
              <a:t>25</a:t>
            </a:fld>
            <a:endParaRPr lang="en-US"/>
          </a:p>
        </p:txBody>
      </p:sp>
    </p:spTree>
    <p:extLst>
      <p:ext uri="{BB962C8B-B14F-4D97-AF65-F5344CB8AC3E}">
        <p14:creationId xmlns:p14="http://schemas.microsoft.com/office/powerpoint/2010/main" val="268528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D4645-34DD-5F40-85CF-29B6AAB41616}" type="slidenum">
              <a:rPr lang="en-US" smtClean="0"/>
              <a:t>26</a:t>
            </a:fld>
            <a:endParaRPr lang="en-US"/>
          </a:p>
        </p:txBody>
      </p:sp>
    </p:spTree>
    <p:extLst>
      <p:ext uri="{BB962C8B-B14F-4D97-AF65-F5344CB8AC3E}">
        <p14:creationId xmlns:p14="http://schemas.microsoft.com/office/powerpoint/2010/main" val="275689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5D261-EBC3-DDAE-9F06-895EB22F9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93493-594D-0D2E-5B65-430AC5897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A25A4-23B9-0DC8-86B8-FCAB51FF76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2230A2-7EFF-95FA-5C43-EEF9FC7F2CC1}"/>
              </a:ext>
            </a:extLst>
          </p:cNvPr>
          <p:cNvSpPr>
            <a:spLocks noGrp="1"/>
          </p:cNvSpPr>
          <p:nvPr>
            <p:ph type="sldNum" sz="quarter" idx="5"/>
          </p:nvPr>
        </p:nvSpPr>
        <p:spPr/>
        <p:txBody>
          <a:bodyPr/>
          <a:lstStyle/>
          <a:p>
            <a:fld id="{38CD4645-34DD-5F40-85CF-29B6AAB41616}" type="slidenum">
              <a:rPr lang="en-US" smtClean="0"/>
              <a:t>29</a:t>
            </a:fld>
            <a:endParaRPr lang="en-US"/>
          </a:p>
        </p:txBody>
      </p:sp>
    </p:spTree>
    <p:extLst>
      <p:ext uri="{BB962C8B-B14F-4D97-AF65-F5344CB8AC3E}">
        <p14:creationId xmlns:p14="http://schemas.microsoft.com/office/powerpoint/2010/main" val="302736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8EBEC-9510-7BFF-018E-A4CA62A78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DFA8A-8CAD-9D5B-315B-B8AB6D526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F67BD-E280-3805-C66D-19BF0D4AB4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D6C764-1AA9-9EBC-CC9C-B3D20E2A6A9A}"/>
              </a:ext>
            </a:extLst>
          </p:cNvPr>
          <p:cNvSpPr>
            <a:spLocks noGrp="1"/>
          </p:cNvSpPr>
          <p:nvPr>
            <p:ph type="sldNum" sz="quarter" idx="5"/>
          </p:nvPr>
        </p:nvSpPr>
        <p:spPr/>
        <p:txBody>
          <a:bodyPr/>
          <a:lstStyle/>
          <a:p>
            <a:fld id="{38CD4645-34DD-5F40-85CF-29B6AAB41616}" type="slidenum">
              <a:rPr lang="en-US" smtClean="0"/>
              <a:t>30</a:t>
            </a:fld>
            <a:endParaRPr lang="en-US"/>
          </a:p>
        </p:txBody>
      </p:sp>
    </p:spTree>
    <p:extLst>
      <p:ext uri="{BB962C8B-B14F-4D97-AF65-F5344CB8AC3E}">
        <p14:creationId xmlns:p14="http://schemas.microsoft.com/office/powerpoint/2010/main" val="3145836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6AA27-8CBD-2A05-4A20-0BC2657DF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90059-2B4E-9A55-8D38-8849903EF4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94847-585D-543F-B8D7-308480A7EF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143FF3-D64A-05F1-4357-0312FE8D3433}"/>
              </a:ext>
            </a:extLst>
          </p:cNvPr>
          <p:cNvSpPr>
            <a:spLocks noGrp="1"/>
          </p:cNvSpPr>
          <p:nvPr>
            <p:ph type="sldNum" sz="quarter" idx="5"/>
          </p:nvPr>
        </p:nvSpPr>
        <p:spPr/>
        <p:txBody>
          <a:bodyPr/>
          <a:lstStyle/>
          <a:p>
            <a:fld id="{38CD4645-34DD-5F40-85CF-29B6AAB41616}" type="slidenum">
              <a:rPr lang="en-US" smtClean="0"/>
              <a:t>31</a:t>
            </a:fld>
            <a:endParaRPr lang="en-US"/>
          </a:p>
        </p:txBody>
      </p:sp>
    </p:spTree>
    <p:extLst>
      <p:ext uri="{BB962C8B-B14F-4D97-AF65-F5344CB8AC3E}">
        <p14:creationId xmlns:p14="http://schemas.microsoft.com/office/powerpoint/2010/main" val="246419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C2CD6-5442-3741-E576-F19B6F060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3F790-8673-3948-6B00-2EB93813B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4D5A9-1E07-0895-36E4-17E2E93320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14B2BB-E0BC-062A-469D-D484D8C92C74}"/>
              </a:ext>
            </a:extLst>
          </p:cNvPr>
          <p:cNvSpPr>
            <a:spLocks noGrp="1"/>
          </p:cNvSpPr>
          <p:nvPr>
            <p:ph type="sldNum" sz="quarter" idx="5"/>
          </p:nvPr>
        </p:nvSpPr>
        <p:spPr/>
        <p:txBody>
          <a:bodyPr/>
          <a:lstStyle/>
          <a:p>
            <a:fld id="{38CD4645-34DD-5F40-85CF-29B6AAB41616}" type="slidenum">
              <a:rPr lang="en-US" smtClean="0"/>
              <a:t>32</a:t>
            </a:fld>
            <a:endParaRPr lang="en-US"/>
          </a:p>
        </p:txBody>
      </p:sp>
    </p:spTree>
    <p:extLst>
      <p:ext uri="{BB962C8B-B14F-4D97-AF65-F5344CB8AC3E}">
        <p14:creationId xmlns:p14="http://schemas.microsoft.com/office/powerpoint/2010/main" val="22109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LLMAnnotationResearch/llm-annotation-framewor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4" name="Group 4"/>
          <p:cNvGrpSpPr/>
          <p:nvPr/>
        </p:nvGrpSpPr>
        <p:grpSpPr>
          <a:xfrm>
            <a:off x="8485104" y="8296576"/>
            <a:ext cx="1453670" cy="428324"/>
            <a:chOff x="0" y="0"/>
            <a:chExt cx="952367" cy="280615"/>
          </a:xfrm>
        </p:grpSpPr>
        <p:sp>
          <p:nvSpPr>
            <p:cNvPr id="5" name="Freeform 5"/>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6" name="TextBox 6"/>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7" name="AutoShape 7"/>
          <p:cNvSpPr/>
          <p:nvPr/>
        </p:nvSpPr>
        <p:spPr>
          <a:xfrm>
            <a:off x="8867076" y="8496300"/>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sp>
        <p:nvSpPr>
          <p:cNvPr id="8" name="TextBox 8"/>
          <p:cNvSpPr txBox="1"/>
          <p:nvPr/>
        </p:nvSpPr>
        <p:spPr>
          <a:xfrm>
            <a:off x="2494551" y="3325694"/>
            <a:ext cx="14173200" cy="3635611"/>
          </a:xfrm>
          <a:prstGeom prst="rect">
            <a:avLst/>
          </a:prstGeom>
        </p:spPr>
        <p:txBody>
          <a:bodyPr wrap="square" lIns="0" tIns="0" rIns="0" bIns="0" rtlCol="0" anchor="t">
            <a:spAutoFit/>
          </a:bodyPr>
          <a:lstStyle/>
          <a:p>
            <a:pPr algn="ctr">
              <a:lnSpc>
                <a:spcPct val="150000"/>
              </a:lnSpc>
            </a:pPr>
            <a:r>
              <a:rPr lang="en-US" sz="5400" spc="286" dirty="0">
                <a:solidFill>
                  <a:srgbClr val="404040"/>
                </a:solidFill>
                <a:latin typeface="Now Bold"/>
              </a:rPr>
              <a:t>LLMs AS RESEARCH TOOLS: Data Annotation and Mechanism Discovery in Management Research</a:t>
            </a:r>
          </a:p>
        </p:txBody>
      </p:sp>
      <p:sp>
        <p:nvSpPr>
          <p:cNvPr id="10" name="TextBox 10"/>
          <p:cNvSpPr txBox="1"/>
          <p:nvPr/>
        </p:nvSpPr>
        <p:spPr>
          <a:xfrm>
            <a:off x="1028700" y="880362"/>
            <a:ext cx="2171701" cy="267830"/>
          </a:xfrm>
          <a:prstGeom prst="rect">
            <a:avLst/>
          </a:prstGeom>
        </p:spPr>
        <p:txBody>
          <a:bodyPr wrap="square" lIns="0" tIns="0" rIns="0" bIns="0" rtlCol="0" anchor="t">
            <a:spAutoFit/>
          </a:bodyPr>
          <a:lstStyle/>
          <a:p>
            <a:pPr algn="l">
              <a:lnSpc>
                <a:spcPts val="2123"/>
              </a:lnSpc>
            </a:pPr>
            <a:r>
              <a:rPr lang="en-US" sz="1740" dirty="0">
                <a:solidFill>
                  <a:srgbClr val="000000"/>
                </a:solidFill>
                <a:latin typeface="Now"/>
              </a:rPr>
              <a:t>CARMA Workshop</a:t>
            </a:r>
          </a:p>
        </p:txBody>
      </p:sp>
      <p:sp>
        <p:nvSpPr>
          <p:cNvPr id="12" name="TextBox 12"/>
          <p:cNvSpPr txBox="1"/>
          <p:nvPr/>
        </p:nvSpPr>
        <p:spPr>
          <a:xfrm>
            <a:off x="1028700" y="9005123"/>
            <a:ext cx="3162300" cy="806439"/>
          </a:xfrm>
          <a:prstGeom prst="rect">
            <a:avLst/>
          </a:prstGeom>
        </p:spPr>
        <p:txBody>
          <a:bodyPr wrap="square" lIns="0" tIns="0" rIns="0" bIns="0" rtlCol="0" anchor="t">
            <a:spAutoFit/>
          </a:bodyPr>
          <a:lstStyle/>
          <a:p>
            <a:pPr algn="l">
              <a:lnSpc>
                <a:spcPts val="2123"/>
              </a:lnSpc>
            </a:pPr>
            <a:r>
              <a:rPr lang="en-US" sz="1740" dirty="0">
                <a:solidFill>
                  <a:srgbClr val="000000"/>
                </a:solidFill>
                <a:latin typeface="Now"/>
              </a:rPr>
              <a:t>(papers discussed with Vanessa </a:t>
            </a:r>
            <a:r>
              <a:rPr lang="en-US" sz="1740" dirty="0" err="1">
                <a:solidFill>
                  <a:srgbClr val="000000"/>
                </a:solidFill>
                <a:latin typeface="Now"/>
              </a:rPr>
              <a:t>Burbano</a:t>
            </a:r>
            <a:r>
              <a:rPr lang="en-US" sz="1740" dirty="0">
                <a:solidFill>
                  <a:srgbClr val="000000"/>
                </a:solidFill>
                <a:latin typeface="Now"/>
              </a:rPr>
              <a:t>, Geoffrey </a:t>
            </a:r>
            <a:r>
              <a:rPr lang="en-US" sz="1740" dirty="0" err="1">
                <a:solidFill>
                  <a:srgbClr val="000000"/>
                </a:solidFill>
                <a:latin typeface="Now"/>
              </a:rPr>
              <a:t>Borchhardt</a:t>
            </a:r>
            <a:r>
              <a:rPr lang="en-US" sz="1740" dirty="0">
                <a:solidFill>
                  <a:srgbClr val="000000"/>
                </a:solidFill>
                <a:latin typeface="Now"/>
              </a:rPr>
              <a:t>)</a:t>
            </a:r>
          </a:p>
        </p:txBody>
      </p:sp>
      <p:sp>
        <p:nvSpPr>
          <p:cNvPr id="13" name="TextBox 13"/>
          <p:cNvSpPr txBox="1"/>
          <p:nvPr/>
        </p:nvSpPr>
        <p:spPr>
          <a:xfrm>
            <a:off x="13868401" y="8953424"/>
            <a:ext cx="3390900" cy="267830"/>
          </a:xfrm>
          <a:prstGeom prst="rect">
            <a:avLst/>
          </a:prstGeom>
        </p:spPr>
        <p:txBody>
          <a:bodyPr wrap="square" lIns="0" tIns="0" rIns="0" bIns="0" rtlCol="0" anchor="t">
            <a:spAutoFit/>
          </a:bodyPr>
          <a:lstStyle/>
          <a:p>
            <a:pPr algn="r">
              <a:lnSpc>
                <a:spcPts val="2123"/>
              </a:lnSpc>
            </a:pPr>
            <a:r>
              <a:rPr lang="en-US" sz="1740" dirty="0">
                <a:solidFill>
                  <a:srgbClr val="000000"/>
                </a:solidFill>
                <a:latin typeface="Now"/>
              </a:rPr>
              <a:t>University of Pennsylvania</a:t>
            </a:r>
          </a:p>
        </p:txBody>
      </p:sp>
      <p:sp>
        <p:nvSpPr>
          <p:cNvPr id="14" name="TextBox 14"/>
          <p:cNvSpPr txBox="1"/>
          <p:nvPr/>
        </p:nvSpPr>
        <p:spPr>
          <a:xfrm>
            <a:off x="14746624" y="876968"/>
            <a:ext cx="2512675" cy="271804"/>
          </a:xfrm>
          <a:prstGeom prst="rect">
            <a:avLst/>
          </a:prstGeom>
        </p:spPr>
        <p:txBody>
          <a:bodyPr lIns="0" tIns="0" rIns="0" bIns="0" rtlCol="0" anchor="t">
            <a:spAutoFit/>
          </a:bodyPr>
          <a:lstStyle/>
          <a:p>
            <a:pPr algn="r">
              <a:lnSpc>
                <a:spcPts val="2123"/>
              </a:lnSpc>
            </a:pPr>
            <a:r>
              <a:rPr lang="en-US" sz="1740" dirty="0">
                <a:solidFill>
                  <a:srgbClr val="000000"/>
                </a:solidFill>
                <a:latin typeface="Now"/>
              </a:rPr>
              <a:t>March 27, 2026</a:t>
            </a:r>
          </a:p>
        </p:txBody>
      </p:sp>
      <p:sp>
        <p:nvSpPr>
          <p:cNvPr id="15" name="TextBox 15"/>
          <p:cNvSpPr txBox="1"/>
          <p:nvPr/>
        </p:nvSpPr>
        <p:spPr>
          <a:xfrm>
            <a:off x="1028700" y="8646652"/>
            <a:ext cx="2408177" cy="268201"/>
          </a:xfrm>
          <a:prstGeom prst="rect">
            <a:avLst/>
          </a:prstGeom>
        </p:spPr>
        <p:txBody>
          <a:bodyPr lIns="0" tIns="0" rIns="0" bIns="0" rtlCol="0" anchor="t">
            <a:spAutoFit/>
          </a:bodyPr>
          <a:lstStyle/>
          <a:p>
            <a:pPr algn="l">
              <a:lnSpc>
                <a:spcPts val="2123"/>
              </a:lnSpc>
            </a:pPr>
            <a:r>
              <a:rPr lang="en-US" sz="1740" dirty="0">
                <a:solidFill>
                  <a:srgbClr val="000000"/>
                </a:solidFill>
                <a:latin typeface="Now"/>
              </a:rPr>
              <a:t>Natalie Carlson</a:t>
            </a:r>
          </a:p>
        </p:txBody>
      </p:sp>
      <p:sp>
        <p:nvSpPr>
          <p:cNvPr id="16" name="TextBox 16"/>
          <p:cNvSpPr txBox="1"/>
          <p:nvPr/>
        </p:nvSpPr>
        <p:spPr>
          <a:xfrm>
            <a:off x="13563600" y="8594953"/>
            <a:ext cx="3695701" cy="267830"/>
          </a:xfrm>
          <a:prstGeom prst="rect">
            <a:avLst/>
          </a:prstGeom>
        </p:spPr>
        <p:txBody>
          <a:bodyPr wrap="square" lIns="0" tIns="0" rIns="0" bIns="0" rtlCol="0" anchor="t">
            <a:spAutoFit/>
          </a:bodyPr>
          <a:lstStyle/>
          <a:p>
            <a:pPr algn="r">
              <a:lnSpc>
                <a:spcPts val="2123"/>
              </a:lnSpc>
            </a:pPr>
            <a:r>
              <a:rPr lang="en-US" sz="1740" dirty="0">
                <a:solidFill>
                  <a:srgbClr val="000000"/>
                </a:solidFill>
                <a:latin typeface="Now"/>
              </a:rPr>
              <a:t>The Wharton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118682" y="628041"/>
            <a:ext cx="14050636" cy="1067600"/>
          </a:xfrm>
          <a:prstGeom prst="rect">
            <a:avLst/>
          </a:prstGeom>
        </p:spPr>
        <p:txBody>
          <a:bodyPr wrap="square" lIns="0" tIns="0" rIns="0" bIns="0" rtlCol="0" anchor="t">
            <a:spAutoFit/>
          </a:bodyPr>
          <a:lstStyle/>
          <a:p>
            <a:pPr algn="ctr">
              <a:lnSpc>
                <a:spcPts val="8696"/>
              </a:lnSpc>
              <a:spcBef>
                <a:spcPct val="0"/>
              </a:spcBef>
            </a:pPr>
            <a:r>
              <a:rPr lang="en-US" sz="6000" dirty="0">
                <a:solidFill>
                  <a:srgbClr val="404040"/>
                </a:solidFill>
                <a:latin typeface="Now Bold"/>
              </a:rPr>
              <a:t>PROMPTING STRATEGIES</a:t>
            </a:r>
          </a:p>
        </p:txBody>
      </p:sp>
      <p:grpSp>
        <p:nvGrpSpPr>
          <p:cNvPr id="16" name="Group 16"/>
          <p:cNvGrpSpPr/>
          <p:nvPr/>
        </p:nvGrpSpPr>
        <p:grpSpPr>
          <a:xfrm>
            <a:off x="16529530" y="905176"/>
            <a:ext cx="1453670" cy="428324"/>
            <a:chOff x="0" y="0"/>
            <a:chExt cx="952367" cy="280615"/>
          </a:xfrm>
        </p:grpSpPr>
        <p:sp>
          <p:nvSpPr>
            <p:cNvPr id="17" name="Freeform 17"/>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18" name="TextBox 18"/>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9" name="AutoShape 19"/>
          <p:cNvSpPr/>
          <p:nvPr/>
        </p:nvSpPr>
        <p:spPr>
          <a:xfrm>
            <a:off x="16899327" y="1119338"/>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pic>
        <p:nvPicPr>
          <p:cNvPr id="2" name="Picture 1">
            <a:extLst>
              <a:ext uri="{FF2B5EF4-FFF2-40B4-BE49-F238E27FC236}">
                <a16:creationId xmlns:a16="http://schemas.microsoft.com/office/drawing/2014/main" id="{A194CA0B-730E-6850-BA39-E8992DE00EE9}"/>
              </a:ext>
            </a:extLst>
          </p:cNvPr>
          <p:cNvPicPr>
            <a:picLocks noChangeAspect="1"/>
          </p:cNvPicPr>
          <p:nvPr/>
        </p:nvPicPr>
        <p:blipFill>
          <a:blip r:embed="rId2"/>
          <a:stretch>
            <a:fillRect/>
          </a:stretch>
        </p:blipFill>
        <p:spPr>
          <a:xfrm>
            <a:off x="3429000" y="1704646"/>
            <a:ext cx="11430000" cy="8353937"/>
          </a:xfrm>
          <a:prstGeom prst="rect">
            <a:avLst/>
          </a:prstGeom>
        </p:spPr>
      </p:pic>
    </p:spTree>
    <p:extLst>
      <p:ext uri="{BB962C8B-B14F-4D97-AF65-F5344CB8AC3E}">
        <p14:creationId xmlns:p14="http://schemas.microsoft.com/office/powerpoint/2010/main" val="272212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8EEE4-6C9D-F56B-22D2-49A50CEC69DF}"/>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AE5E0AB3-B62B-6592-E2BF-D66BE0000B19}"/>
              </a:ext>
            </a:extLst>
          </p:cNvPr>
          <p:cNvSpPr txBox="1"/>
          <p:nvPr/>
        </p:nvSpPr>
        <p:spPr>
          <a:xfrm>
            <a:off x="2118682" y="628041"/>
            <a:ext cx="14050636" cy="1067600"/>
          </a:xfrm>
          <a:prstGeom prst="rect">
            <a:avLst/>
          </a:prstGeom>
        </p:spPr>
        <p:txBody>
          <a:bodyPr wrap="square" lIns="0" tIns="0" rIns="0" bIns="0" rtlCol="0" anchor="t">
            <a:spAutoFit/>
          </a:bodyPr>
          <a:lstStyle/>
          <a:p>
            <a:pPr algn="ctr">
              <a:lnSpc>
                <a:spcPts val="8696"/>
              </a:lnSpc>
              <a:spcBef>
                <a:spcPct val="0"/>
              </a:spcBef>
            </a:pPr>
            <a:r>
              <a:rPr lang="en-US" sz="6000" dirty="0">
                <a:solidFill>
                  <a:srgbClr val="404040"/>
                </a:solidFill>
                <a:latin typeface="Now Bold"/>
              </a:rPr>
              <a:t>PROMPTING STRATEGIES (cont.)</a:t>
            </a:r>
          </a:p>
        </p:txBody>
      </p:sp>
      <p:grpSp>
        <p:nvGrpSpPr>
          <p:cNvPr id="16" name="Group 16">
            <a:extLst>
              <a:ext uri="{FF2B5EF4-FFF2-40B4-BE49-F238E27FC236}">
                <a16:creationId xmlns:a16="http://schemas.microsoft.com/office/drawing/2014/main" id="{D9631325-427B-4085-8BC3-84119E4655F4}"/>
              </a:ext>
            </a:extLst>
          </p:cNvPr>
          <p:cNvGrpSpPr/>
          <p:nvPr/>
        </p:nvGrpSpPr>
        <p:grpSpPr>
          <a:xfrm>
            <a:off x="16529530" y="905176"/>
            <a:ext cx="1453670" cy="428324"/>
            <a:chOff x="0" y="0"/>
            <a:chExt cx="952367" cy="280615"/>
          </a:xfrm>
        </p:grpSpPr>
        <p:sp>
          <p:nvSpPr>
            <p:cNvPr id="17" name="Freeform 17">
              <a:extLst>
                <a:ext uri="{FF2B5EF4-FFF2-40B4-BE49-F238E27FC236}">
                  <a16:creationId xmlns:a16="http://schemas.microsoft.com/office/drawing/2014/main" id="{C5522FC1-CFE4-A1AC-67D5-A7CF9C292B59}"/>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18" name="TextBox 18">
              <a:extLst>
                <a:ext uri="{FF2B5EF4-FFF2-40B4-BE49-F238E27FC236}">
                  <a16:creationId xmlns:a16="http://schemas.microsoft.com/office/drawing/2014/main" id="{6B7F5F7E-D821-490E-3378-8EBCE29AEA1E}"/>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9" name="AutoShape 19">
            <a:extLst>
              <a:ext uri="{FF2B5EF4-FFF2-40B4-BE49-F238E27FC236}">
                <a16:creationId xmlns:a16="http://schemas.microsoft.com/office/drawing/2014/main" id="{8ECE8691-BF3C-7DB6-3DC1-806E0ACB906E}"/>
              </a:ext>
            </a:extLst>
          </p:cNvPr>
          <p:cNvSpPr/>
          <p:nvPr/>
        </p:nvSpPr>
        <p:spPr>
          <a:xfrm>
            <a:off x="16899327" y="1119338"/>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pic>
        <p:nvPicPr>
          <p:cNvPr id="3" name="Picture 2">
            <a:extLst>
              <a:ext uri="{FF2B5EF4-FFF2-40B4-BE49-F238E27FC236}">
                <a16:creationId xmlns:a16="http://schemas.microsoft.com/office/drawing/2014/main" id="{6001D06A-ED41-59C9-60EB-CA6F977107C3}"/>
              </a:ext>
            </a:extLst>
          </p:cNvPr>
          <p:cNvPicPr>
            <a:picLocks noChangeAspect="1"/>
          </p:cNvPicPr>
          <p:nvPr/>
        </p:nvPicPr>
        <p:blipFill>
          <a:blip r:embed="rId2"/>
          <a:stretch>
            <a:fillRect/>
          </a:stretch>
        </p:blipFill>
        <p:spPr>
          <a:xfrm>
            <a:off x="2986786" y="2163650"/>
            <a:ext cx="12445042" cy="7495309"/>
          </a:xfrm>
          <a:prstGeom prst="rect">
            <a:avLst/>
          </a:prstGeom>
        </p:spPr>
      </p:pic>
    </p:spTree>
    <p:extLst>
      <p:ext uri="{BB962C8B-B14F-4D97-AF65-F5344CB8AC3E}">
        <p14:creationId xmlns:p14="http://schemas.microsoft.com/office/powerpoint/2010/main" val="241796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4CBE0-E008-A595-956A-9834CA8597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AF24AC8-B5D5-8E7E-B718-03D73DB6E649}"/>
              </a:ext>
            </a:extLst>
          </p:cNvPr>
          <p:cNvSpPr txBox="1"/>
          <p:nvPr/>
        </p:nvSpPr>
        <p:spPr>
          <a:xfrm>
            <a:off x="932858" y="3719975"/>
            <a:ext cx="6458542" cy="4304383"/>
          </a:xfrm>
          <a:prstGeom prst="rect">
            <a:avLst/>
          </a:prstGeom>
        </p:spPr>
        <p:txBody>
          <a:bodyPr wrap="square" lIns="0" tIns="0" rIns="0" bIns="0" rtlCol="0" anchor="t">
            <a:spAutoFit/>
          </a:bodyPr>
          <a:lstStyle/>
          <a:p>
            <a:pPr>
              <a:lnSpc>
                <a:spcPts val="8397"/>
              </a:lnSpc>
              <a:spcBef>
                <a:spcPct val="0"/>
              </a:spcBef>
            </a:pPr>
            <a:r>
              <a:rPr lang="en-US" sz="6883" dirty="0">
                <a:solidFill>
                  <a:srgbClr val="404040"/>
                </a:solidFill>
                <a:latin typeface="Now Bold"/>
              </a:rPr>
              <a:t>COST AND SCALE CONSIDER-</a:t>
            </a:r>
          </a:p>
          <a:p>
            <a:pPr>
              <a:lnSpc>
                <a:spcPts val="8397"/>
              </a:lnSpc>
              <a:spcBef>
                <a:spcPct val="0"/>
              </a:spcBef>
            </a:pPr>
            <a:r>
              <a:rPr lang="en-US" sz="6883" dirty="0">
                <a:solidFill>
                  <a:srgbClr val="404040"/>
                </a:solidFill>
                <a:latin typeface="Now Bold"/>
              </a:rPr>
              <a:t>ATIONS</a:t>
            </a:r>
          </a:p>
        </p:txBody>
      </p:sp>
      <p:sp>
        <p:nvSpPr>
          <p:cNvPr id="3" name="TextBox 3">
            <a:extLst>
              <a:ext uri="{FF2B5EF4-FFF2-40B4-BE49-F238E27FC236}">
                <a16:creationId xmlns:a16="http://schemas.microsoft.com/office/drawing/2014/main" id="{739BE08F-8B03-2F90-130B-79926F9B341A}"/>
              </a:ext>
            </a:extLst>
          </p:cNvPr>
          <p:cNvSpPr txBox="1"/>
          <p:nvPr/>
        </p:nvSpPr>
        <p:spPr>
          <a:xfrm>
            <a:off x="932858" y="8547567"/>
            <a:ext cx="6085849" cy="1143839"/>
          </a:xfrm>
          <a:prstGeom prst="rect">
            <a:avLst/>
          </a:prstGeom>
        </p:spPr>
        <p:txBody>
          <a:bodyPr lIns="0" tIns="0" rIns="0" bIns="0" rtlCol="0" anchor="t">
            <a:spAutoFit/>
          </a:bodyPr>
          <a:lstStyle/>
          <a:p>
            <a:pPr>
              <a:lnSpc>
                <a:spcPts val="2913"/>
              </a:lnSpc>
            </a:pPr>
            <a:r>
              <a:rPr lang="en-US" sz="3200" dirty="0">
                <a:solidFill>
                  <a:srgbClr val="000000"/>
                </a:solidFill>
                <a:latin typeface="Now"/>
              </a:rPr>
              <a:t>(</a:t>
            </a:r>
            <a:r>
              <a:rPr lang="en-US" sz="3200" i="1" dirty="0">
                <a:solidFill>
                  <a:srgbClr val="000000"/>
                </a:solidFill>
                <a:latin typeface="Now"/>
              </a:rPr>
              <a:t>How do we optimize resources while maintaining rigor?</a:t>
            </a:r>
            <a:r>
              <a:rPr lang="en-US" sz="3200" dirty="0">
                <a:solidFill>
                  <a:srgbClr val="000000"/>
                </a:solidFill>
                <a:latin typeface="Now"/>
              </a:rPr>
              <a:t>)</a:t>
            </a:r>
            <a:endParaRPr lang="en-US" sz="3200" i="1" dirty="0">
              <a:solidFill>
                <a:srgbClr val="000000"/>
              </a:solidFill>
              <a:latin typeface="Now"/>
            </a:endParaRPr>
          </a:p>
        </p:txBody>
      </p:sp>
      <p:grpSp>
        <p:nvGrpSpPr>
          <p:cNvPr id="5" name="Group 5">
            <a:extLst>
              <a:ext uri="{FF2B5EF4-FFF2-40B4-BE49-F238E27FC236}">
                <a16:creationId xmlns:a16="http://schemas.microsoft.com/office/drawing/2014/main" id="{9BCE8525-9941-402C-0FEA-9E034B2CB069}"/>
              </a:ext>
            </a:extLst>
          </p:cNvPr>
          <p:cNvGrpSpPr/>
          <p:nvPr/>
        </p:nvGrpSpPr>
        <p:grpSpPr>
          <a:xfrm>
            <a:off x="1028700" y="2551409"/>
            <a:ext cx="801428" cy="801428"/>
            <a:chOff x="0" y="0"/>
            <a:chExt cx="812800" cy="812800"/>
          </a:xfrm>
        </p:grpSpPr>
        <p:sp>
          <p:nvSpPr>
            <p:cNvPr id="6" name="Freeform 6">
              <a:extLst>
                <a:ext uri="{FF2B5EF4-FFF2-40B4-BE49-F238E27FC236}">
                  <a16:creationId xmlns:a16="http://schemas.microsoft.com/office/drawing/2014/main" id="{10547EE9-46DC-2252-6DF1-8851DCB967A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txBody>
            <a:bodyPr/>
            <a:lstStyle/>
            <a:p>
              <a:endParaRPr lang="en-US"/>
            </a:p>
          </p:txBody>
        </p:sp>
        <p:sp>
          <p:nvSpPr>
            <p:cNvPr id="7" name="TextBox 7">
              <a:extLst>
                <a:ext uri="{FF2B5EF4-FFF2-40B4-BE49-F238E27FC236}">
                  <a16:creationId xmlns:a16="http://schemas.microsoft.com/office/drawing/2014/main" id="{75D1D4A0-D1F0-43B0-C664-F86949445AEB}"/>
                </a:ext>
              </a:extLst>
            </p:cNvPr>
            <p:cNvSpPr txBox="1"/>
            <p:nvPr/>
          </p:nvSpPr>
          <p:spPr>
            <a:xfrm>
              <a:off x="76200" y="66675"/>
              <a:ext cx="660400" cy="669925"/>
            </a:xfrm>
            <a:prstGeom prst="rect">
              <a:avLst/>
            </a:prstGeom>
          </p:spPr>
          <p:txBody>
            <a:bodyPr lIns="35867" tIns="35867" rIns="35867" bIns="35867" rtlCol="0" anchor="ctr"/>
            <a:lstStyle/>
            <a:p>
              <a:pPr algn="ctr">
                <a:lnSpc>
                  <a:spcPts val="2123"/>
                </a:lnSpc>
              </a:pPr>
              <a:endParaRPr/>
            </a:p>
          </p:txBody>
        </p:sp>
      </p:grpSp>
      <p:sp>
        <p:nvSpPr>
          <p:cNvPr id="8" name="TextBox 8">
            <a:extLst>
              <a:ext uri="{FF2B5EF4-FFF2-40B4-BE49-F238E27FC236}">
                <a16:creationId xmlns:a16="http://schemas.microsoft.com/office/drawing/2014/main" id="{5521BAF6-6EA2-393E-A42F-DB48B539FC58}"/>
              </a:ext>
            </a:extLst>
          </p:cNvPr>
          <p:cNvSpPr txBox="1"/>
          <p:nvPr/>
        </p:nvSpPr>
        <p:spPr>
          <a:xfrm>
            <a:off x="1096011" y="2643347"/>
            <a:ext cx="666806" cy="550878"/>
          </a:xfrm>
          <a:prstGeom prst="rect">
            <a:avLst/>
          </a:prstGeom>
        </p:spPr>
        <p:txBody>
          <a:bodyPr lIns="0" tIns="0" rIns="0" bIns="0" rtlCol="0" anchor="t">
            <a:spAutoFit/>
          </a:bodyPr>
          <a:lstStyle/>
          <a:p>
            <a:pPr algn="ctr">
              <a:lnSpc>
                <a:spcPts val="4460"/>
              </a:lnSpc>
            </a:pPr>
            <a:r>
              <a:rPr lang="en-US" sz="3186" dirty="0">
                <a:solidFill>
                  <a:srgbClr val="000000">
                    <a:alpha val="82745"/>
                  </a:srgbClr>
                </a:solidFill>
                <a:latin typeface="Now"/>
              </a:rPr>
              <a:t>04</a:t>
            </a:r>
          </a:p>
        </p:txBody>
      </p:sp>
      <p:grpSp>
        <p:nvGrpSpPr>
          <p:cNvPr id="21" name="Group 21">
            <a:extLst>
              <a:ext uri="{FF2B5EF4-FFF2-40B4-BE49-F238E27FC236}">
                <a16:creationId xmlns:a16="http://schemas.microsoft.com/office/drawing/2014/main" id="{BB9CC6A8-791B-FE83-87D9-57B3DE815FFC}"/>
              </a:ext>
            </a:extLst>
          </p:cNvPr>
          <p:cNvGrpSpPr/>
          <p:nvPr/>
        </p:nvGrpSpPr>
        <p:grpSpPr>
          <a:xfrm>
            <a:off x="15805630" y="9134776"/>
            <a:ext cx="1453670" cy="428324"/>
            <a:chOff x="0" y="0"/>
            <a:chExt cx="952367" cy="280615"/>
          </a:xfrm>
        </p:grpSpPr>
        <p:sp>
          <p:nvSpPr>
            <p:cNvPr id="22" name="Freeform 22">
              <a:extLst>
                <a:ext uri="{FF2B5EF4-FFF2-40B4-BE49-F238E27FC236}">
                  <a16:creationId xmlns:a16="http://schemas.microsoft.com/office/drawing/2014/main" id="{CCB311FB-97E8-F6BB-90C6-22810DA3E1BA}"/>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23" name="TextBox 23">
              <a:extLst>
                <a:ext uri="{FF2B5EF4-FFF2-40B4-BE49-F238E27FC236}">
                  <a16:creationId xmlns:a16="http://schemas.microsoft.com/office/drawing/2014/main" id="{2CC667C9-A72E-5716-8E3E-83313B6F4F1B}"/>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4" name="AutoShape 24">
            <a:extLst>
              <a:ext uri="{FF2B5EF4-FFF2-40B4-BE49-F238E27FC236}">
                <a16:creationId xmlns:a16="http://schemas.microsoft.com/office/drawing/2014/main" id="{BBA98D04-57C7-05B9-1869-D69B3EAFF2A6}"/>
              </a:ext>
            </a:extLst>
          </p:cNvPr>
          <p:cNvSpPr/>
          <p:nvPr/>
        </p:nvSpPr>
        <p:spPr>
          <a:xfrm>
            <a:off x="16187602" y="9348938"/>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sp>
        <p:nvSpPr>
          <p:cNvPr id="9" name="TextBox 16">
            <a:extLst>
              <a:ext uri="{FF2B5EF4-FFF2-40B4-BE49-F238E27FC236}">
                <a16:creationId xmlns:a16="http://schemas.microsoft.com/office/drawing/2014/main" id="{B603D731-736B-ED0F-7D67-46B763C57DCC}"/>
              </a:ext>
            </a:extLst>
          </p:cNvPr>
          <p:cNvSpPr txBox="1"/>
          <p:nvPr/>
        </p:nvSpPr>
        <p:spPr>
          <a:xfrm>
            <a:off x="8577349" y="746116"/>
            <a:ext cx="7610253" cy="6691512"/>
          </a:xfrm>
          <a:prstGeom prst="rect">
            <a:avLst/>
          </a:prstGeom>
        </p:spPr>
        <p:txBody>
          <a:bodyPr wrap="square" lIns="0" tIns="0" rIns="0" bIns="0" rtlCol="0" anchor="t">
            <a:spAutoFit/>
          </a:bodyPr>
          <a:lstStyle/>
          <a:p>
            <a:pPr>
              <a:lnSpc>
                <a:spcPts val="2913"/>
              </a:lnSpc>
            </a:pPr>
            <a:r>
              <a:rPr lang="en-US" sz="2388" b="1" dirty="0">
                <a:solidFill>
                  <a:srgbClr val="000000"/>
                </a:solidFill>
                <a:latin typeface="Now"/>
              </a:rPr>
              <a:t>Principle: </a:t>
            </a:r>
            <a:r>
              <a:rPr lang="en-US" sz="2388" dirty="0">
                <a:solidFill>
                  <a:srgbClr val="000000"/>
                </a:solidFill>
                <a:latin typeface="Now"/>
              </a:rPr>
              <a:t>Balance resource usage with statistical power and robustness needs</a:t>
            </a:r>
          </a:p>
          <a:p>
            <a:pPr algn="l">
              <a:lnSpc>
                <a:spcPts val="2913"/>
              </a:lnSpc>
            </a:pPr>
            <a:endParaRPr lang="en-US" sz="2388" dirty="0">
              <a:solidFill>
                <a:srgbClr val="000000"/>
              </a:solidFill>
              <a:latin typeface="Now"/>
            </a:endParaRPr>
          </a:p>
          <a:p>
            <a:pPr algn="l">
              <a:lnSpc>
                <a:spcPts val="2913"/>
              </a:lnSpc>
            </a:pPr>
            <a:endParaRPr lang="en-US" sz="2388" dirty="0">
              <a:solidFill>
                <a:srgbClr val="000000"/>
              </a:solidFill>
              <a:latin typeface="Now"/>
            </a:endParaRPr>
          </a:p>
          <a:p>
            <a:pPr algn="l">
              <a:lnSpc>
                <a:spcPts val="2913"/>
              </a:lnSpc>
            </a:pPr>
            <a:r>
              <a:rPr lang="en-US" sz="2388" b="1" dirty="0">
                <a:solidFill>
                  <a:srgbClr val="000000"/>
                </a:solidFill>
                <a:latin typeface="Now"/>
              </a:rPr>
              <a:t>Tradeoffs:</a:t>
            </a:r>
          </a:p>
          <a:p>
            <a:pPr marL="342900" indent="-342900">
              <a:lnSpc>
                <a:spcPts val="2913"/>
              </a:lnSpc>
              <a:buFont typeface="Arial" panose="020B0604020202020204" pitchFamily="34" charset="0"/>
              <a:buChar char="•"/>
            </a:pPr>
            <a:r>
              <a:rPr lang="en-US" sz="2388" dirty="0">
                <a:solidFill>
                  <a:srgbClr val="000000"/>
                </a:solidFill>
                <a:latin typeface="Now"/>
              </a:rPr>
              <a:t>Sample size vs. token usage</a:t>
            </a:r>
          </a:p>
          <a:p>
            <a:pPr marL="342900" indent="-342900">
              <a:lnSpc>
                <a:spcPts val="2913"/>
              </a:lnSpc>
              <a:buFont typeface="Arial" panose="020B0604020202020204" pitchFamily="34" charset="0"/>
              <a:buChar char="•"/>
            </a:pPr>
            <a:r>
              <a:rPr lang="en-US" sz="2388" dirty="0">
                <a:solidFill>
                  <a:srgbClr val="000000"/>
                </a:solidFill>
                <a:latin typeface="Now"/>
              </a:rPr>
              <a:t>Prompt complexity vs. processing cost</a:t>
            </a:r>
          </a:p>
          <a:p>
            <a:pPr marL="342900" indent="-342900">
              <a:lnSpc>
                <a:spcPts val="2913"/>
              </a:lnSpc>
              <a:buFont typeface="Arial" panose="020B0604020202020204" pitchFamily="34" charset="0"/>
              <a:buChar char="•"/>
            </a:pPr>
            <a:r>
              <a:rPr lang="en-US" sz="2388" dirty="0">
                <a:solidFill>
                  <a:srgbClr val="000000"/>
                </a:solidFill>
                <a:latin typeface="Now"/>
              </a:rPr>
              <a:t>Depth vs. breadth of sensitivity testing</a:t>
            </a:r>
          </a:p>
          <a:p>
            <a:pPr marL="342900" indent="-342900">
              <a:lnSpc>
                <a:spcPts val="2913"/>
              </a:lnSpc>
              <a:buFont typeface="Arial" panose="020B0604020202020204" pitchFamily="34" charset="0"/>
              <a:buChar char="•"/>
            </a:pPr>
            <a:r>
              <a:rPr lang="en-US" sz="2388" dirty="0">
                <a:solidFill>
                  <a:srgbClr val="000000"/>
                </a:solidFill>
                <a:latin typeface="Now"/>
              </a:rPr>
              <a:t>Model size vs. performance gains</a:t>
            </a:r>
          </a:p>
          <a:p>
            <a:pPr marL="342900" indent="-342900">
              <a:lnSpc>
                <a:spcPts val="2913"/>
              </a:lnSpc>
              <a:buFont typeface="Arial" panose="020B0604020202020204" pitchFamily="34" charset="0"/>
              <a:buChar char="•"/>
            </a:pPr>
            <a:endParaRPr lang="en-US" sz="2388" dirty="0">
              <a:solidFill>
                <a:srgbClr val="000000"/>
              </a:solidFill>
              <a:latin typeface="Now"/>
            </a:endParaRPr>
          </a:p>
          <a:p>
            <a:pPr marL="342900" indent="-342900">
              <a:lnSpc>
                <a:spcPts val="2913"/>
              </a:lnSpc>
              <a:buFont typeface="Arial" panose="020B0604020202020204" pitchFamily="34" charset="0"/>
              <a:buChar char="•"/>
            </a:pPr>
            <a:endParaRPr lang="en-US" sz="2388" dirty="0">
              <a:solidFill>
                <a:srgbClr val="000000"/>
              </a:solidFill>
              <a:latin typeface="Now"/>
            </a:endParaRPr>
          </a:p>
          <a:p>
            <a:pPr algn="l">
              <a:lnSpc>
                <a:spcPts val="2913"/>
              </a:lnSpc>
            </a:pPr>
            <a:r>
              <a:rPr lang="en-US" sz="2388" b="1" dirty="0">
                <a:solidFill>
                  <a:srgbClr val="000000"/>
                </a:solidFill>
                <a:latin typeface="Now"/>
              </a:rPr>
              <a:t>Best practices:</a:t>
            </a:r>
          </a:p>
          <a:p>
            <a:pPr marL="342900" indent="-342900">
              <a:lnSpc>
                <a:spcPts val="2913"/>
              </a:lnSpc>
              <a:buFont typeface="Arial" panose="020B0604020202020204" pitchFamily="34" charset="0"/>
              <a:buChar char="•"/>
            </a:pPr>
            <a:r>
              <a:rPr lang="en-US" sz="2388" dirty="0">
                <a:solidFill>
                  <a:srgbClr val="000000"/>
                </a:solidFill>
                <a:latin typeface="Now"/>
              </a:rPr>
              <a:t>Plan sensitivity analysis within resource constraints</a:t>
            </a:r>
          </a:p>
          <a:p>
            <a:pPr marL="342900" indent="-342900">
              <a:lnSpc>
                <a:spcPts val="2913"/>
              </a:lnSpc>
              <a:buFont typeface="Arial" panose="020B0604020202020204" pitchFamily="34" charset="0"/>
              <a:buChar char="•"/>
            </a:pPr>
            <a:r>
              <a:rPr lang="en-US" sz="2388" dirty="0">
                <a:solidFill>
                  <a:srgbClr val="000000"/>
                </a:solidFill>
                <a:latin typeface="Now"/>
              </a:rPr>
              <a:t>Document cost structure and optimization decisions</a:t>
            </a:r>
          </a:p>
          <a:p>
            <a:pPr marL="342900" indent="-342900">
              <a:lnSpc>
                <a:spcPts val="2913"/>
              </a:lnSpc>
              <a:buFont typeface="Arial" panose="020B0604020202020204" pitchFamily="34" charset="0"/>
              <a:buChar char="•"/>
            </a:pPr>
            <a:r>
              <a:rPr lang="en-US" sz="2388" dirty="0">
                <a:solidFill>
                  <a:srgbClr val="000000"/>
                </a:solidFill>
                <a:latin typeface="Now"/>
              </a:rPr>
              <a:t>Consider computational constraints for replication</a:t>
            </a:r>
          </a:p>
        </p:txBody>
      </p:sp>
    </p:spTree>
    <p:extLst>
      <p:ext uri="{BB962C8B-B14F-4D97-AF65-F5344CB8AC3E}">
        <p14:creationId xmlns:p14="http://schemas.microsoft.com/office/powerpoint/2010/main" val="102171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7472" y="8568150"/>
            <a:ext cx="9486900" cy="1072730"/>
          </a:xfrm>
          <a:prstGeom prst="rect">
            <a:avLst/>
          </a:prstGeom>
        </p:spPr>
        <p:txBody>
          <a:bodyPr wrap="square" lIns="0" tIns="0" rIns="0" bIns="0" rtlCol="0" anchor="t">
            <a:spAutoFit/>
          </a:bodyPr>
          <a:lstStyle/>
          <a:p>
            <a:pPr algn="l">
              <a:lnSpc>
                <a:spcPts val="8397"/>
              </a:lnSpc>
              <a:spcBef>
                <a:spcPct val="0"/>
              </a:spcBef>
            </a:pPr>
            <a:r>
              <a:rPr lang="en-US" sz="6883" dirty="0">
                <a:solidFill>
                  <a:srgbClr val="404040"/>
                </a:solidFill>
                <a:latin typeface="Now Bold"/>
              </a:rPr>
              <a:t>FIRST STAGE RESULTS</a:t>
            </a:r>
          </a:p>
        </p:txBody>
      </p:sp>
      <p:sp>
        <p:nvSpPr>
          <p:cNvPr id="4" name="TextBox 4"/>
          <p:cNvSpPr txBox="1"/>
          <p:nvPr/>
        </p:nvSpPr>
        <p:spPr>
          <a:xfrm>
            <a:off x="11506200" y="8458305"/>
            <a:ext cx="3441416" cy="1599990"/>
          </a:xfrm>
          <a:prstGeom prst="rect">
            <a:avLst/>
          </a:prstGeom>
        </p:spPr>
        <p:txBody>
          <a:bodyPr wrap="square" lIns="0" tIns="0" rIns="0" bIns="0" rtlCol="0" anchor="t">
            <a:spAutoFit/>
          </a:bodyPr>
          <a:lstStyle/>
          <a:p>
            <a:pPr algn="l">
              <a:lnSpc>
                <a:spcPts val="2487"/>
              </a:lnSpc>
            </a:pPr>
            <a:r>
              <a:rPr lang="en-US" sz="2038" dirty="0">
                <a:solidFill>
                  <a:srgbClr val="000000"/>
                </a:solidFill>
                <a:latin typeface="Now"/>
              </a:rPr>
              <a:t>GPT-4o tends to perform well regardless of prompt – lightweight models can vary wildly depending on prompt structure</a:t>
            </a:r>
          </a:p>
        </p:txBody>
      </p:sp>
      <p:grpSp>
        <p:nvGrpSpPr>
          <p:cNvPr id="21" name="Group 21"/>
          <p:cNvGrpSpPr/>
          <p:nvPr/>
        </p:nvGrpSpPr>
        <p:grpSpPr>
          <a:xfrm>
            <a:off x="15805630" y="8829976"/>
            <a:ext cx="1453670" cy="428324"/>
            <a:chOff x="0" y="0"/>
            <a:chExt cx="952367" cy="280615"/>
          </a:xfrm>
        </p:grpSpPr>
        <p:sp>
          <p:nvSpPr>
            <p:cNvPr id="22" name="Freeform 22"/>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23" name="TextBox 23"/>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4" name="AutoShape 24"/>
          <p:cNvSpPr/>
          <p:nvPr/>
        </p:nvSpPr>
        <p:spPr>
          <a:xfrm>
            <a:off x="16187602" y="9044138"/>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pic>
        <p:nvPicPr>
          <p:cNvPr id="9" name="Picture 8">
            <a:extLst>
              <a:ext uri="{FF2B5EF4-FFF2-40B4-BE49-F238E27FC236}">
                <a16:creationId xmlns:a16="http://schemas.microsoft.com/office/drawing/2014/main" id="{C1CD5B23-F249-F708-58C5-A7850A4AFA71}"/>
              </a:ext>
            </a:extLst>
          </p:cNvPr>
          <p:cNvPicPr>
            <a:picLocks noChangeAspect="1"/>
          </p:cNvPicPr>
          <p:nvPr/>
        </p:nvPicPr>
        <p:blipFill>
          <a:blip r:embed="rId2"/>
          <a:stretch>
            <a:fillRect/>
          </a:stretch>
        </p:blipFill>
        <p:spPr>
          <a:xfrm>
            <a:off x="3581400" y="504108"/>
            <a:ext cx="11653838" cy="7695698"/>
          </a:xfrm>
          <a:prstGeom prst="rect">
            <a:avLst/>
          </a:prstGeom>
        </p:spPr>
      </p:pic>
    </p:spTree>
    <p:extLst>
      <p:ext uri="{BB962C8B-B14F-4D97-AF65-F5344CB8AC3E}">
        <p14:creationId xmlns:p14="http://schemas.microsoft.com/office/powerpoint/2010/main" val="309448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0F16F-4C6C-D524-D7C1-899D8E10F4B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82AF371-1040-2C57-7BF4-4B2A41BF0DD8}"/>
              </a:ext>
            </a:extLst>
          </p:cNvPr>
          <p:cNvSpPr txBox="1"/>
          <p:nvPr/>
        </p:nvSpPr>
        <p:spPr>
          <a:xfrm>
            <a:off x="896078" y="7879772"/>
            <a:ext cx="9486900" cy="2149948"/>
          </a:xfrm>
          <a:prstGeom prst="rect">
            <a:avLst/>
          </a:prstGeom>
        </p:spPr>
        <p:txBody>
          <a:bodyPr wrap="square" lIns="0" tIns="0" rIns="0" bIns="0" rtlCol="0" anchor="t">
            <a:spAutoFit/>
          </a:bodyPr>
          <a:lstStyle/>
          <a:p>
            <a:pPr algn="l">
              <a:lnSpc>
                <a:spcPts val="8397"/>
              </a:lnSpc>
              <a:spcBef>
                <a:spcPct val="0"/>
              </a:spcBef>
            </a:pPr>
            <a:r>
              <a:rPr lang="en-US" sz="6883" dirty="0">
                <a:solidFill>
                  <a:srgbClr val="404040"/>
                </a:solidFill>
                <a:latin typeface="Now Bold"/>
              </a:rPr>
              <a:t>FIRST STAGE RESULTS</a:t>
            </a:r>
          </a:p>
          <a:p>
            <a:pPr algn="l">
              <a:lnSpc>
                <a:spcPts val="8397"/>
              </a:lnSpc>
              <a:spcBef>
                <a:spcPct val="0"/>
              </a:spcBef>
            </a:pPr>
            <a:r>
              <a:rPr lang="en-US" sz="6883" dirty="0">
                <a:solidFill>
                  <a:srgbClr val="404040"/>
                </a:solidFill>
                <a:latin typeface="Now Bold"/>
              </a:rPr>
              <a:t>(cont.)</a:t>
            </a:r>
          </a:p>
        </p:txBody>
      </p:sp>
      <p:sp>
        <p:nvSpPr>
          <p:cNvPr id="4" name="TextBox 4">
            <a:extLst>
              <a:ext uri="{FF2B5EF4-FFF2-40B4-BE49-F238E27FC236}">
                <a16:creationId xmlns:a16="http://schemas.microsoft.com/office/drawing/2014/main" id="{677CB12A-6904-494B-62E6-8E1A6AD832E5}"/>
              </a:ext>
            </a:extLst>
          </p:cNvPr>
          <p:cNvSpPr txBox="1"/>
          <p:nvPr/>
        </p:nvSpPr>
        <p:spPr>
          <a:xfrm>
            <a:off x="11582400" y="8244143"/>
            <a:ext cx="3441416" cy="1599990"/>
          </a:xfrm>
          <a:prstGeom prst="rect">
            <a:avLst/>
          </a:prstGeom>
        </p:spPr>
        <p:txBody>
          <a:bodyPr wrap="square" lIns="0" tIns="0" rIns="0" bIns="0" rtlCol="0" anchor="t">
            <a:spAutoFit/>
          </a:bodyPr>
          <a:lstStyle/>
          <a:p>
            <a:pPr algn="l">
              <a:lnSpc>
                <a:spcPts val="2487"/>
              </a:lnSpc>
            </a:pPr>
            <a:r>
              <a:rPr lang="en-US" sz="2038" dirty="0">
                <a:solidFill>
                  <a:srgbClr val="000000"/>
                </a:solidFill>
                <a:latin typeface="Now"/>
              </a:rPr>
              <a:t>GPT-4o tends to perform well regardless of prompt – lightweight models can vary wildly depending on prompt structure</a:t>
            </a:r>
          </a:p>
        </p:txBody>
      </p:sp>
      <p:grpSp>
        <p:nvGrpSpPr>
          <p:cNvPr id="21" name="Group 21">
            <a:extLst>
              <a:ext uri="{FF2B5EF4-FFF2-40B4-BE49-F238E27FC236}">
                <a16:creationId xmlns:a16="http://schemas.microsoft.com/office/drawing/2014/main" id="{D9E0386D-F831-0F77-A348-14B56A7EEB25}"/>
              </a:ext>
            </a:extLst>
          </p:cNvPr>
          <p:cNvGrpSpPr/>
          <p:nvPr/>
        </p:nvGrpSpPr>
        <p:grpSpPr>
          <a:xfrm>
            <a:off x="15805630" y="8829976"/>
            <a:ext cx="1453670" cy="428324"/>
            <a:chOff x="0" y="0"/>
            <a:chExt cx="952367" cy="280615"/>
          </a:xfrm>
        </p:grpSpPr>
        <p:sp>
          <p:nvSpPr>
            <p:cNvPr id="22" name="Freeform 22">
              <a:extLst>
                <a:ext uri="{FF2B5EF4-FFF2-40B4-BE49-F238E27FC236}">
                  <a16:creationId xmlns:a16="http://schemas.microsoft.com/office/drawing/2014/main" id="{B62D4907-E3F0-FCEA-A4F7-61CAF90564F4}"/>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23" name="TextBox 23">
              <a:extLst>
                <a:ext uri="{FF2B5EF4-FFF2-40B4-BE49-F238E27FC236}">
                  <a16:creationId xmlns:a16="http://schemas.microsoft.com/office/drawing/2014/main" id="{03242CB2-E6B5-680C-124C-9C2828ECCB16}"/>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4" name="AutoShape 24">
            <a:extLst>
              <a:ext uri="{FF2B5EF4-FFF2-40B4-BE49-F238E27FC236}">
                <a16:creationId xmlns:a16="http://schemas.microsoft.com/office/drawing/2014/main" id="{25FA165D-7726-48D7-13B2-9AA9610E14AE}"/>
              </a:ext>
            </a:extLst>
          </p:cNvPr>
          <p:cNvSpPr/>
          <p:nvPr/>
        </p:nvSpPr>
        <p:spPr>
          <a:xfrm>
            <a:off x="16187602" y="9044138"/>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pic>
        <p:nvPicPr>
          <p:cNvPr id="3" name="Picture 2">
            <a:extLst>
              <a:ext uri="{FF2B5EF4-FFF2-40B4-BE49-F238E27FC236}">
                <a16:creationId xmlns:a16="http://schemas.microsoft.com/office/drawing/2014/main" id="{55FB67CF-3365-938A-ADE0-E7AE088FD212}"/>
              </a:ext>
            </a:extLst>
          </p:cNvPr>
          <p:cNvPicPr>
            <a:picLocks noChangeAspect="1"/>
          </p:cNvPicPr>
          <p:nvPr/>
        </p:nvPicPr>
        <p:blipFill>
          <a:blip r:embed="rId2"/>
          <a:stretch>
            <a:fillRect/>
          </a:stretch>
        </p:blipFill>
        <p:spPr>
          <a:xfrm>
            <a:off x="1600200" y="876300"/>
            <a:ext cx="13968968" cy="6476178"/>
          </a:xfrm>
          <a:prstGeom prst="rect">
            <a:avLst/>
          </a:prstGeom>
        </p:spPr>
      </p:pic>
      <p:sp>
        <p:nvSpPr>
          <p:cNvPr id="5" name="Rectangle 4">
            <a:extLst>
              <a:ext uri="{FF2B5EF4-FFF2-40B4-BE49-F238E27FC236}">
                <a16:creationId xmlns:a16="http://schemas.microsoft.com/office/drawing/2014/main" id="{F7BF4C67-1EF2-4009-0F8A-A61932C1327D}"/>
              </a:ext>
            </a:extLst>
          </p:cNvPr>
          <p:cNvSpPr/>
          <p:nvPr/>
        </p:nvSpPr>
        <p:spPr>
          <a:xfrm>
            <a:off x="1600200" y="3619500"/>
            <a:ext cx="13258800" cy="381000"/>
          </a:xfrm>
          <a:prstGeom prst="rect">
            <a:avLst/>
          </a:prstGeom>
          <a:solidFill>
            <a:srgbClr val="FFFF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74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C6256-09F2-0D16-3A27-9D5336BED44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67D4886-23D5-16DA-8E62-35C412CE935E}"/>
              </a:ext>
            </a:extLst>
          </p:cNvPr>
          <p:cNvSpPr txBox="1"/>
          <p:nvPr/>
        </p:nvSpPr>
        <p:spPr>
          <a:xfrm>
            <a:off x="609600" y="2476500"/>
            <a:ext cx="5202328" cy="3227165"/>
          </a:xfrm>
          <a:prstGeom prst="rect">
            <a:avLst/>
          </a:prstGeom>
        </p:spPr>
        <p:txBody>
          <a:bodyPr wrap="square" lIns="0" tIns="0" rIns="0" bIns="0" rtlCol="0" anchor="t">
            <a:spAutoFit/>
          </a:bodyPr>
          <a:lstStyle/>
          <a:p>
            <a:pPr algn="l">
              <a:lnSpc>
                <a:spcPts val="8397"/>
              </a:lnSpc>
              <a:spcBef>
                <a:spcPct val="0"/>
              </a:spcBef>
            </a:pPr>
            <a:r>
              <a:rPr lang="en-US" sz="6883" dirty="0">
                <a:solidFill>
                  <a:srgbClr val="404040"/>
                </a:solidFill>
                <a:latin typeface="Now Bold"/>
              </a:rPr>
              <a:t>SECOND STAGE RESULTS</a:t>
            </a:r>
          </a:p>
        </p:txBody>
      </p:sp>
      <p:sp>
        <p:nvSpPr>
          <p:cNvPr id="4" name="TextBox 4">
            <a:extLst>
              <a:ext uri="{FF2B5EF4-FFF2-40B4-BE49-F238E27FC236}">
                <a16:creationId xmlns:a16="http://schemas.microsoft.com/office/drawing/2014/main" id="{4E288D87-46F8-A224-223B-075A3F841C86}"/>
              </a:ext>
            </a:extLst>
          </p:cNvPr>
          <p:cNvSpPr txBox="1"/>
          <p:nvPr/>
        </p:nvSpPr>
        <p:spPr>
          <a:xfrm>
            <a:off x="762000" y="6210510"/>
            <a:ext cx="3441416" cy="3523593"/>
          </a:xfrm>
          <a:prstGeom prst="rect">
            <a:avLst/>
          </a:prstGeom>
        </p:spPr>
        <p:txBody>
          <a:bodyPr wrap="square" lIns="0" tIns="0" rIns="0" bIns="0" rtlCol="0" anchor="t">
            <a:spAutoFit/>
          </a:bodyPr>
          <a:lstStyle/>
          <a:p>
            <a:pPr algn="l">
              <a:lnSpc>
                <a:spcPts val="2487"/>
              </a:lnSpc>
            </a:pPr>
            <a:r>
              <a:rPr lang="en-US" sz="2038" dirty="0">
                <a:solidFill>
                  <a:srgbClr val="000000"/>
                </a:solidFill>
                <a:latin typeface="Now"/>
              </a:rPr>
              <a:t>Good performance in the first stage does not necessarily translate to better recovery of the “true” downstream effect! This is why sensitivity testing becomes essential – not just sensitivity testing of the classification error, but of the downstream estimates.</a:t>
            </a:r>
          </a:p>
        </p:txBody>
      </p:sp>
      <p:grpSp>
        <p:nvGrpSpPr>
          <p:cNvPr id="21" name="Group 21">
            <a:extLst>
              <a:ext uri="{FF2B5EF4-FFF2-40B4-BE49-F238E27FC236}">
                <a16:creationId xmlns:a16="http://schemas.microsoft.com/office/drawing/2014/main" id="{2C0545B4-DAA1-578C-8CC7-56F1EB0B4B83}"/>
              </a:ext>
            </a:extLst>
          </p:cNvPr>
          <p:cNvGrpSpPr/>
          <p:nvPr/>
        </p:nvGrpSpPr>
        <p:grpSpPr>
          <a:xfrm>
            <a:off x="15805630" y="8829976"/>
            <a:ext cx="1453670" cy="428324"/>
            <a:chOff x="0" y="0"/>
            <a:chExt cx="952367" cy="280615"/>
          </a:xfrm>
        </p:grpSpPr>
        <p:sp>
          <p:nvSpPr>
            <p:cNvPr id="22" name="Freeform 22">
              <a:extLst>
                <a:ext uri="{FF2B5EF4-FFF2-40B4-BE49-F238E27FC236}">
                  <a16:creationId xmlns:a16="http://schemas.microsoft.com/office/drawing/2014/main" id="{86254F03-CBC0-5D40-594C-59F88C04D33C}"/>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23" name="TextBox 23">
              <a:extLst>
                <a:ext uri="{FF2B5EF4-FFF2-40B4-BE49-F238E27FC236}">
                  <a16:creationId xmlns:a16="http://schemas.microsoft.com/office/drawing/2014/main" id="{EF792573-C70A-42BB-B046-36C9A98F5F44}"/>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4" name="AutoShape 24">
            <a:extLst>
              <a:ext uri="{FF2B5EF4-FFF2-40B4-BE49-F238E27FC236}">
                <a16:creationId xmlns:a16="http://schemas.microsoft.com/office/drawing/2014/main" id="{7C12845C-AFFB-030C-E58A-F291C69B1883}"/>
              </a:ext>
            </a:extLst>
          </p:cNvPr>
          <p:cNvSpPr/>
          <p:nvPr/>
        </p:nvSpPr>
        <p:spPr>
          <a:xfrm>
            <a:off x="16187602" y="9044138"/>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sp>
        <p:nvSpPr>
          <p:cNvPr id="3" name="AutoShape 1">
            <a:extLst>
              <a:ext uri="{FF2B5EF4-FFF2-40B4-BE49-F238E27FC236}">
                <a16:creationId xmlns:a16="http://schemas.microsoft.com/office/drawing/2014/main" id="{2F75EC02-7B6C-0D4A-39CC-8E0D8B756C1D}"/>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1FB3DF9-A837-42C0-BF6E-B8FA4C869224}"/>
              </a:ext>
            </a:extLst>
          </p:cNvPr>
          <p:cNvPicPr>
            <a:picLocks noChangeAspect="1"/>
          </p:cNvPicPr>
          <p:nvPr/>
        </p:nvPicPr>
        <p:blipFill>
          <a:blip r:embed="rId2"/>
          <a:stretch>
            <a:fillRect/>
          </a:stretch>
        </p:blipFill>
        <p:spPr>
          <a:xfrm>
            <a:off x="5105400" y="241359"/>
            <a:ext cx="8420799" cy="9804281"/>
          </a:xfrm>
          <a:prstGeom prst="rect">
            <a:avLst/>
          </a:prstGeom>
        </p:spPr>
      </p:pic>
      <p:sp>
        <p:nvSpPr>
          <p:cNvPr id="7" name="Rectangle 6">
            <a:extLst>
              <a:ext uri="{FF2B5EF4-FFF2-40B4-BE49-F238E27FC236}">
                <a16:creationId xmlns:a16="http://schemas.microsoft.com/office/drawing/2014/main" id="{B62E07A6-60CC-355D-12EA-7AD73D45A35D}"/>
              </a:ext>
            </a:extLst>
          </p:cNvPr>
          <p:cNvSpPr/>
          <p:nvPr/>
        </p:nvSpPr>
        <p:spPr>
          <a:xfrm>
            <a:off x="6019800" y="5450242"/>
            <a:ext cx="5202328" cy="253423"/>
          </a:xfrm>
          <a:prstGeom prst="rect">
            <a:avLst/>
          </a:prstGeom>
          <a:solidFill>
            <a:srgbClr val="FFFF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
            <a:extLst>
              <a:ext uri="{FF2B5EF4-FFF2-40B4-BE49-F238E27FC236}">
                <a16:creationId xmlns:a16="http://schemas.microsoft.com/office/drawing/2014/main" id="{AD936F88-8756-BC61-A949-47F792026E46}"/>
              </a:ext>
            </a:extLst>
          </p:cNvPr>
          <p:cNvSpPr txBox="1"/>
          <p:nvPr/>
        </p:nvSpPr>
        <p:spPr>
          <a:xfrm>
            <a:off x="13526199" y="5445479"/>
            <a:ext cx="3441416" cy="958789"/>
          </a:xfrm>
          <a:prstGeom prst="rect">
            <a:avLst/>
          </a:prstGeom>
        </p:spPr>
        <p:txBody>
          <a:bodyPr wrap="square" lIns="0" tIns="0" rIns="0" bIns="0" rtlCol="0" anchor="t">
            <a:spAutoFit/>
          </a:bodyPr>
          <a:lstStyle/>
          <a:p>
            <a:pPr algn="l">
              <a:lnSpc>
                <a:spcPts val="2487"/>
              </a:lnSpc>
            </a:pPr>
            <a:r>
              <a:rPr lang="en-US" sz="2038" dirty="0">
                <a:solidFill>
                  <a:srgbClr val="FF0000"/>
                </a:solidFill>
                <a:latin typeface="Now"/>
                <a:sym typeface="Wingdings" pitchFamily="2" charset="2"/>
              </a:rPr>
              <a:t> </a:t>
            </a:r>
            <a:r>
              <a:rPr lang="en-US" sz="2038" dirty="0">
                <a:solidFill>
                  <a:srgbClr val="FF0000"/>
                </a:solidFill>
                <a:latin typeface="Now"/>
              </a:rPr>
              <a:t>87.6% accuracy: 9.8% false positives, 2.8% false negatives</a:t>
            </a:r>
          </a:p>
        </p:txBody>
      </p:sp>
    </p:spTree>
    <p:extLst>
      <p:ext uri="{BB962C8B-B14F-4D97-AF65-F5344CB8AC3E}">
        <p14:creationId xmlns:p14="http://schemas.microsoft.com/office/powerpoint/2010/main" val="371964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FEFD7-9581-10A5-AAB1-5027CF9E63F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34FAAC8-FA4A-5DC8-5F66-243F2259DC01}"/>
              </a:ext>
            </a:extLst>
          </p:cNvPr>
          <p:cNvSpPr txBox="1"/>
          <p:nvPr/>
        </p:nvSpPr>
        <p:spPr>
          <a:xfrm>
            <a:off x="932858" y="3719975"/>
            <a:ext cx="6458542" cy="3227165"/>
          </a:xfrm>
          <a:prstGeom prst="rect">
            <a:avLst/>
          </a:prstGeom>
        </p:spPr>
        <p:txBody>
          <a:bodyPr wrap="square" lIns="0" tIns="0" rIns="0" bIns="0" rtlCol="0" anchor="t">
            <a:spAutoFit/>
          </a:bodyPr>
          <a:lstStyle/>
          <a:p>
            <a:pPr>
              <a:lnSpc>
                <a:spcPts val="8397"/>
              </a:lnSpc>
              <a:spcBef>
                <a:spcPct val="0"/>
              </a:spcBef>
            </a:pPr>
            <a:r>
              <a:rPr lang="en-US" sz="6883" dirty="0">
                <a:solidFill>
                  <a:srgbClr val="404040"/>
                </a:solidFill>
                <a:latin typeface="Now Bold"/>
              </a:rPr>
              <a:t>VALIDATION AND ROBUSTNESS</a:t>
            </a:r>
          </a:p>
        </p:txBody>
      </p:sp>
      <p:sp>
        <p:nvSpPr>
          <p:cNvPr id="3" name="TextBox 3">
            <a:extLst>
              <a:ext uri="{FF2B5EF4-FFF2-40B4-BE49-F238E27FC236}">
                <a16:creationId xmlns:a16="http://schemas.microsoft.com/office/drawing/2014/main" id="{0CDEF169-D3E8-4C2F-D62D-F2D2BEF12333}"/>
              </a:ext>
            </a:extLst>
          </p:cNvPr>
          <p:cNvSpPr txBox="1"/>
          <p:nvPr/>
        </p:nvSpPr>
        <p:spPr>
          <a:xfrm>
            <a:off x="924545" y="7314278"/>
            <a:ext cx="6085849" cy="771943"/>
          </a:xfrm>
          <a:prstGeom prst="rect">
            <a:avLst/>
          </a:prstGeom>
        </p:spPr>
        <p:txBody>
          <a:bodyPr lIns="0" tIns="0" rIns="0" bIns="0" rtlCol="0" anchor="t">
            <a:spAutoFit/>
          </a:bodyPr>
          <a:lstStyle/>
          <a:p>
            <a:pPr>
              <a:lnSpc>
                <a:spcPts val="2913"/>
              </a:lnSpc>
            </a:pPr>
            <a:r>
              <a:rPr lang="en-US" sz="3200" dirty="0">
                <a:solidFill>
                  <a:srgbClr val="000000"/>
                </a:solidFill>
                <a:latin typeface="Now"/>
              </a:rPr>
              <a:t>(</a:t>
            </a:r>
            <a:r>
              <a:rPr lang="en-US" sz="3200" i="1" dirty="0">
                <a:solidFill>
                  <a:srgbClr val="000000"/>
                </a:solidFill>
                <a:latin typeface="Now"/>
              </a:rPr>
              <a:t>How reliable and stable are our findings?</a:t>
            </a:r>
            <a:r>
              <a:rPr lang="en-US" sz="3200" dirty="0">
                <a:solidFill>
                  <a:srgbClr val="000000"/>
                </a:solidFill>
                <a:latin typeface="Now"/>
              </a:rPr>
              <a:t>)</a:t>
            </a:r>
            <a:endParaRPr lang="en-US" sz="3200" i="1" dirty="0">
              <a:solidFill>
                <a:srgbClr val="000000"/>
              </a:solidFill>
              <a:latin typeface="Now"/>
            </a:endParaRPr>
          </a:p>
        </p:txBody>
      </p:sp>
      <p:grpSp>
        <p:nvGrpSpPr>
          <p:cNvPr id="5" name="Group 5">
            <a:extLst>
              <a:ext uri="{FF2B5EF4-FFF2-40B4-BE49-F238E27FC236}">
                <a16:creationId xmlns:a16="http://schemas.microsoft.com/office/drawing/2014/main" id="{6B1E5CE4-7AEE-004E-8923-8B7AEAE078B4}"/>
              </a:ext>
            </a:extLst>
          </p:cNvPr>
          <p:cNvGrpSpPr/>
          <p:nvPr/>
        </p:nvGrpSpPr>
        <p:grpSpPr>
          <a:xfrm>
            <a:off x="1028700" y="2551409"/>
            <a:ext cx="801428" cy="801428"/>
            <a:chOff x="0" y="0"/>
            <a:chExt cx="812800" cy="812800"/>
          </a:xfrm>
        </p:grpSpPr>
        <p:sp>
          <p:nvSpPr>
            <p:cNvPr id="6" name="Freeform 6">
              <a:extLst>
                <a:ext uri="{FF2B5EF4-FFF2-40B4-BE49-F238E27FC236}">
                  <a16:creationId xmlns:a16="http://schemas.microsoft.com/office/drawing/2014/main" id="{28BA5566-F1C2-13B6-A6F9-E170903A70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txBody>
            <a:bodyPr/>
            <a:lstStyle/>
            <a:p>
              <a:endParaRPr lang="en-US"/>
            </a:p>
          </p:txBody>
        </p:sp>
        <p:sp>
          <p:nvSpPr>
            <p:cNvPr id="7" name="TextBox 7">
              <a:extLst>
                <a:ext uri="{FF2B5EF4-FFF2-40B4-BE49-F238E27FC236}">
                  <a16:creationId xmlns:a16="http://schemas.microsoft.com/office/drawing/2014/main" id="{15DA6AE1-9DB4-B182-9547-4DFC0391C75F}"/>
                </a:ext>
              </a:extLst>
            </p:cNvPr>
            <p:cNvSpPr txBox="1"/>
            <p:nvPr/>
          </p:nvSpPr>
          <p:spPr>
            <a:xfrm>
              <a:off x="76200" y="66675"/>
              <a:ext cx="660400" cy="669925"/>
            </a:xfrm>
            <a:prstGeom prst="rect">
              <a:avLst/>
            </a:prstGeom>
          </p:spPr>
          <p:txBody>
            <a:bodyPr lIns="35867" tIns="35867" rIns="35867" bIns="35867" rtlCol="0" anchor="ctr"/>
            <a:lstStyle/>
            <a:p>
              <a:pPr algn="ctr">
                <a:lnSpc>
                  <a:spcPts val="2123"/>
                </a:lnSpc>
              </a:pPr>
              <a:endParaRPr/>
            </a:p>
          </p:txBody>
        </p:sp>
      </p:grpSp>
      <p:sp>
        <p:nvSpPr>
          <p:cNvPr id="8" name="TextBox 8">
            <a:extLst>
              <a:ext uri="{FF2B5EF4-FFF2-40B4-BE49-F238E27FC236}">
                <a16:creationId xmlns:a16="http://schemas.microsoft.com/office/drawing/2014/main" id="{C3804835-E10E-D733-69F3-EBEFBF2E01F8}"/>
              </a:ext>
            </a:extLst>
          </p:cNvPr>
          <p:cNvSpPr txBox="1"/>
          <p:nvPr/>
        </p:nvSpPr>
        <p:spPr>
          <a:xfrm>
            <a:off x="1096011" y="2643347"/>
            <a:ext cx="666806" cy="550878"/>
          </a:xfrm>
          <a:prstGeom prst="rect">
            <a:avLst/>
          </a:prstGeom>
        </p:spPr>
        <p:txBody>
          <a:bodyPr lIns="0" tIns="0" rIns="0" bIns="0" rtlCol="0" anchor="t">
            <a:spAutoFit/>
          </a:bodyPr>
          <a:lstStyle/>
          <a:p>
            <a:pPr algn="ctr">
              <a:lnSpc>
                <a:spcPts val="4460"/>
              </a:lnSpc>
            </a:pPr>
            <a:r>
              <a:rPr lang="en-US" sz="3186" dirty="0">
                <a:solidFill>
                  <a:srgbClr val="000000">
                    <a:alpha val="82745"/>
                  </a:srgbClr>
                </a:solidFill>
                <a:latin typeface="Now"/>
              </a:rPr>
              <a:t>05</a:t>
            </a:r>
          </a:p>
        </p:txBody>
      </p:sp>
      <p:grpSp>
        <p:nvGrpSpPr>
          <p:cNvPr id="21" name="Group 21">
            <a:extLst>
              <a:ext uri="{FF2B5EF4-FFF2-40B4-BE49-F238E27FC236}">
                <a16:creationId xmlns:a16="http://schemas.microsoft.com/office/drawing/2014/main" id="{E7694AAA-28FD-15FD-C62A-53BC871C4CEC}"/>
              </a:ext>
            </a:extLst>
          </p:cNvPr>
          <p:cNvGrpSpPr/>
          <p:nvPr/>
        </p:nvGrpSpPr>
        <p:grpSpPr>
          <a:xfrm>
            <a:off x="15805630" y="9134776"/>
            <a:ext cx="1453670" cy="428324"/>
            <a:chOff x="0" y="0"/>
            <a:chExt cx="952367" cy="280615"/>
          </a:xfrm>
        </p:grpSpPr>
        <p:sp>
          <p:nvSpPr>
            <p:cNvPr id="22" name="Freeform 22">
              <a:extLst>
                <a:ext uri="{FF2B5EF4-FFF2-40B4-BE49-F238E27FC236}">
                  <a16:creationId xmlns:a16="http://schemas.microsoft.com/office/drawing/2014/main" id="{66CA6039-4268-CB40-D66D-3C135B075911}"/>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23" name="TextBox 23">
              <a:extLst>
                <a:ext uri="{FF2B5EF4-FFF2-40B4-BE49-F238E27FC236}">
                  <a16:creationId xmlns:a16="http://schemas.microsoft.com/office/drawing/2014/main" id="{5905FB0E-A21D-CD97-2DA1-63D057096789}"/>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4" name="AutoShape 24">
            <a:extLst>
              <a:ext uri="{FF2B5EF4-FFF2-40B4-BE49-F238E27FC236}">
                <a16:creationId xmlns:a16="http://schemas.microsoft.com/office/drawing/2014/main" id="{D30B1FB4-0381-4C32-146E-062AEAD2633B}"/>
              </a:ext>
            </a:extLst>
          </p:cNvPr>
          <p:cNvSpPr/>
          <p:nvPr/>
        </p:nvSpPr>
        <p:spPr>
          <a:xfrm>
            <a:off x="16187602" y="9348938"/>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sp>
        <p:nvSpPr>
          <p:cNvPr id="9" name="TextBox 16">
            <a:extLst>
              <a:ext uri="{FF2B5EF4-FFF2-40B4-BE49-F238E27FC236}">
                <a16:creationId xmlns:a16="http://schemas.microsoft.com/office/drawing/2014/main" id="{CCEB31E2-14E8-5665-73D8-0DE9B03B9561}"/>
              </a:ext>
            </a:extLst>
          </p:cNvPr>
          <p:cNvSpPr txBox="1"/>
          <p:nvPr/>
        </p:nvSpPr>
        <p:spPr>
          <a:xfrm>
            <a:off x="8577349" y="746116"/>
            <a:ext cx="7610253" cy="6691512"/>
          </a:xfrm>
          <a:prstGeom prst="rect">
            <a:avLst/>
          </a:prstGeom>
        </p:spPr>
        <p:txBody>
          <a:bodyPr wrap="square" lIns="0" tIns="0" rIns="0" bIns="0" rtlCol="0" anchor="t">
            <a:spAutoFit/>
          </a:bodyPr>
          <a:lstStyle/>
          <a:p>
            <a:pPr>
              <a:lnSpc>
                <a:spcPts val="2913"/>
              </a:lnSpc>
            </a:pPr>
            <a:r>
              <a:rPr lang="en-US" sz="2388" b="1" dirty="0">
                <a:solidFill>
                  <a:srgbClr val="000000"/>
                </a:solidFill>
                <a:latin typeface="Now"/>
              </a:rPr>
              <a:t>Principle: </a:t>
            </a:r>
            <a:r>
              <a:rPr lang="en-US" sz="2388" dirty="0">
                <a:solidFill>
                  <a:srgbClr val="000000"/>
                </a:solidFill>
                <a:latin typeface="Now"/>
              </a:rPr>
              <a:t>Conduct systematic evaluation of result validity and stability</a:t>
            </a:r>
          </a:p>
          <a:p>
            <a:pPr algn="l">
              <a:lnSpc>
                <a:spcPts val="2913"/>
              </a:lnSpc>
            </a:pPr>
            <a:endParaRPr lang="en-US" sz="2388" dirty="0">
              <a:solidFill>
                <a:srgbClr val="000000"/>
              </a:solidFill>
              <a:latin typeface="Now"/>
            </a:endParaRPr>
          </a:p>
          <a:p>
            <a:pPr algn="l">
              <a:lnSpc>
                <a:spcPts val="2913"/>
              </a:lnSpc>
            </a:pPr>
            <a:endParaRPr lang="en-US" sz="2388" dirty="0">
              <a:solidFill>
                <a:srgbClr val="000000"/>
              </a:solidFill>
              <a:latin typeface="Now"/>
            </a:endParaRPr>
          </a:p>
          <a:p>
            <a:pPr algn="l">
              <a:lnSpc>
                <a:spcPts val="2913"/>
              </a:lnSpc>
            </a:pPr>
            <a:endParaRPr lang="en-US" sz="2388" dirty="0">
              <a:solidFill>
                <a:srgbClr val="000000"/>
              </a:solidFill>
              <a:latin typeface="Now"/>
            </a:endParaRPr>
          </a:p>
          <a:p>
            <a:pPr algn="l">
              <a:lnSpc>
                <a:spcPts val="2913"/>
              </a:lnSpc>
            </a:pPr>
            <a:r>
              <a:rPr lang="en-US" sz="2388" b="1" dirty="0">
                <a:solidFill>
                  <a:srgbClr val="000000"/>
                </a:solidFill>
                <a:latin typeface="Now"/>
              </a:rPr>
              <a:t>Tradeoffs:</a:t>
            </a:r>
          </a:p>
          <a:p>
            <a:pPr marL="342900" indent="-342900">
              <a:lnSpc>
                <a:spcPts val="2913"/>
              </a:lnSpc>
              <a:buFont typeface="Arial" panose="020B0604020202020204" pitchFamily="34" charset="0"/>
              <a:buChar char="•"/>
            </a:pPr>
            <a:r>
              <a:rPr lang="en-US" sz="2388" dirty="0">
                <a:solidFill>
                  <a:srgbClr val="000000"/>
                </a:solidFill>
                <a:latin typeface="Now"/>
              </a:rPr>
              <a:t>Depth vs. breadth of validation testing</a:t>
            </a:r>
          </a:p>
          <a:p>
            <a:pPr marL="342900" indent="-342900">
              <a:lnSpc>
                <a:spcPts val="2913"/>
              </a:lnSpc>
              <a:buFont typeface="Arial" panose="020B0604020202020204" pitchFamily="34" charset="0"/>
              <a:buChar char="•"/>
            </a:pPr>
            <a:r>
              <a:rPr lang="en-US" sz="2388" dirty="0">
                <a:solidFill>
                  <a:srgbClr val="000000"/>
                </a:solidFill>
                <a:latin typeface="Now"/>
              </a:rPr>
              <a:t>Cost of comprehensive testing vs. confidence in results</a:t>
            </a:r>
          </a:p>
          <a:p>
            <a:pPr marL="342900" indent="-342900">
              <a:lnSpc>
                <a:spcPts val="2913"/>
              </a:lnSpc>
              <a:buFont typeface="Arial" panose="020B0604020202020204" pitchFamily="34" charset="0"/>
              <a:buChar char="•"/>
            </a:pPr>
            <a:endParaRPr lang="en-US" sz="2388" dirty="0">
              <a:solidFill>
                <a:srgbClr val="000000"/>
              </a:solidFill>
              <a:latin typeface="Now"/>
            </a:endParaRPr>
          </a:p>
          <a:p>
            <a:pPr marL="342900" indent="-342900">
              <a:lnSpc>
                <a:spcPts val="2913"/>
              </a:lnSpc>
              <a:buFont typeface="Arial" panose="020B0604020202020204" pitchFamily="34" charset="0"/>
              <a:buChar char="•"/>
            </a:pPr>
            <a:endParaRPr lang="en-US" sz="2388" dirty="0">
              <a:solidFill>
                <a:srgbClr val="000000"/>
              </a:solidFill>
              <a:latin typeface="Now"/>
            </a:endParaRPr>
          </a:p>
          <a:p>
            <a:pPr algn="l">
              <a:lnSpc>
                <a:spcPts val="2913"/>
              </a:lnSpc>
            </a:pPr>
            <a:r>
              <a:rPr lang="en-US" sz="2388" b="1" dirty="0">
                <a:solidFill>
                  <a:srgbClr val="000000"/>
                </a:solidFill>
                <a:latin typeface="Now"/>
              </a:rPr>
              <a:t>Best practices:</a:t>
            </a:r>
          </a:p>
          <a:p>
            <a:pPr marL="342900" indent="-342900">
              <a:lnSpc>
                <a:spcPts val="2913"/>
              </a:lnSpc>
              <a:buFont typeface="Arial" panose="020B0604020202020204" pitchFamily="34" charset="0"/>
              <a:buChar char="•"/>
            </a:pPr>
            <a:r>
              <a:rPr lang="en-US" sz="2388" dirty="0">
                <a:solidFill>
                  <a:srgbClr val="000000"/>
                </a:solidFill>
                <a:latin typeface="Now"/>
              </a:rPr>
              <a:t>If feasible, maintain gold-standard expert-coded subset</a:t>
            </a:r>
          </a:p>
          <a:p>
            <a:pPr marL="342900" indent="-342900">
              <a:lnSpc>
                <a:spcPts val="2913"/>
              </a:lnSpc>
              <a:buFont typeface="Arial" panose="020B0604020202020204" pitchFamily="34" charset="0"/>
              <a:buChar char="•"/>
            </a:pPr>
            <a:r>
              <a:rPr lang="en-US" sz="2388" dirty="0">
                <a:solidFill>
                  <a:srgbClr val="000000"/>
                </a:solidFill>
                <a:latin typeface="Now"/>
              </a:rPr>
              <a:t>Generate systematic prompt variations</a:t>
            </a:r>
          </a:p>
          <a:p>
            <a:pPr marL="342900" indent="-342900">
              <a:lnSpc>
                <a:spcPts val="2913"/>
              </a:lnSpc>
              <a:buFont typeface="Arial" panose="020B0604020202020204" pitchFamily="34" charset="0"/>
              <a:buChar char="•"/>
            </a:pPr>
            <a:r>
              <a:rPr lang="en-US" sz="2388" dirty="0">
                <a:solidFill>
                  <a:srgbClr val="000000"/>
                </a:solidFill>
                <a:latin typeface="Now"/>
              </a:rPr>
              <a:t>Test impact on downstream analyses</a:t>
            </a:r>
          </a:p>
          <a:p>
            <a:pPr marL="342900" indent="-342900">
              <a:lnSpc>
                <a:spcPts val="2913"/>
              </a:lnSpc>
              <a:buFont typeface="Arial" panose="020B0604020202020204" pitchFamily="34" charset="0"/>
              <a:buChar char="•"/>
            </a:pPr>
            <a:r>
              <a:rPr lang="en-US" sz="2388" dirty="0">
                <a:solidFill>
                  <a:srgbClr val="000000"/>
                </a:solidFill>
                <a:latin typeface="Now"/>
              </a:rPr>
              <a:t>Provide bounded estimates for key findings</a:t>
            </a:r>
          </a:p>
          <a:p>
            <a:pPr marL="342900" indent="-342900">
              <a:lnSpc>
                <a:spcPts val="2913"/>
              </a:lnSpc>
              <a:buFont typeface="Arial" panose="020B0604020202020204" pitchFamily="34" charset="0"/>
              <a:buChar char="•"/>
            </a:pPr>
            <a:r>
              <a:rPr lang="en-US" sz="2388" dirty="0">
                <a:solidFill>
                  <a:srgbClr val="000000"/>
                </a:solidFill>
                <a:latin typeface="Now"/>
              </a:rPr>
              <a:t>Document null results and validation protocols</a:t>
            </a:r>
          </a:p>
        </p:txBody>
      </p:sp>
    </p:spTree>
    <p:extLst>
      <p:ext uri="{BB962C8B-B14F-4D97-AF65-F5344CB8AC3E}">
        <p14:creationId xmlns:p14="http://schemas.microsoft.com/office/powerpoint/2010/main" val="1760052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634954" y="1181100"/>
            <a:ext cx="4533900" cy="4920578"/>
          </a:xfrm>
          <a:prstGeom prst="rect">
            <a:avLst/>
          </a:prstGeom>
        </p:spPr>
        <p:txBody>
          <a:bodyPr wrap="square" lIns="0" tIns="0" rIns="0" bIns="0" rtlCol="0" anchor="t">
            <a:spAutoFit/>
          </a:bodyPr>
          <a:lstStyle/>
          <a:p>
            <a:pPr algn="l">
              <a:lnSpc>
                <a:spcPts val="7775"/>
              </a:lnSpc>
              <a:spcBef>
                <a:spcPct val="0"/>
              </a:spcBef>
            </a:pPr>
            <a:r>
              <a:rPr lang="en-US" sz="4400" dirty="0">
                <a:solidFill>
                  <a:srgbClr val="404040"/>
                </a:solidFill>
                <a:latin typeface="Now Bold"/>
              </a:rPr>
              <a:t>TEMPLATE FOR PRODUCING FAMILIES OF PROMPT VARIATIONS</a:t>
            </a:r>
          </a:p>
        </p:txBody>
      </p:sp>
      <p:grpSp>
        <p:nvGrpSpPr>
          <p:cNvPr id="17" name="Group 17"/>
          <p:cNvGrpSpPr/>
          <p:nvPr/>
        </p:nvGrpSpPr>
        <p:grpSpPr>
          <a:xfrm>
            <a:off x="15805630" y="4914900"/>
            <a:ext cx="1453670" cy="428324"/>
            <a:chOff x="0" y="0"/>
            <a:chExt cx="952367" cy="280615"/>
          </a:xfrm>
        </p:grpSpPr>
        <p:sp>
          <p:nvSpPr>
            <p:cNvPr id="18" name="Freeform 18"/>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19" name="TextBox 19"/>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0" name="AutoShape 20"/>
          <p:cNvSpPr/>
          <p:nvPr/>
        </p:nvSpPr>
        <p:spPr>
          <a:xfrm>
            <a:off x="16187602" y="5129062"/>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pic>
        <p:nvPicPr>
          <p:cNvPr id="3" name="Picture 2">
            <a:extLst>
              <a:ext uri="{FF2B5EF4-FFF2-40B4-BE49-F238E27FC236}">
                <a16:creationId xmlns:a16="http://schemas.microsoft.com/office/drawing/2014/main" id="{F860F6C7-FF0A-4746-31AE-3BD800AAB526}"/>
              </a:ext>
            </a:extLst>
          </p:cNvPr>
          <p:cNvPicPr>
            <a:picLocks noChangeAspect="1"/>
          </p:cNvPicPr>
          <p:nvPr/>
        </p:nvPicPr>
        <p:blipFill>
          <a:blip r:embed="rId2"/>
          <a:stretch>
            <a:fillRect/>
          </a:stretch>
        </p:blipFill>
        <p:spPr>
          <a:xfrm>
            <a:off x="5396183" y="1409700"/>
            <a:ext cx="10237511" cy="8229600"/>
          </a:xfrm>
          <a:prstGeom prst="rect">
            <a:avLst/>
          </a:prstGeom>
        </p:spPr>
      </p:pic>
      <p:sp>
        <p:nvSpPr>
          <p:cNvPr id="4" name="TextBox 4">
            <a:extLst>
              <a:ext uri="{FF2B5EF4-FFF2-40B4-BE49-F238E27FC236}">
                <a16:creationId xmlns:a16="http://schemas.microsoft.com/office/drawing/2014/main" id="{4B325A0B-1C0F-C427-60A9-B15FDE966C4B}"/>
              </a:ext>
            </a:extLst>
          </p:cNvPr>
          <p:cNvSpPr txBox="1"/>
          <p:nvPr/>
        </p:nvSpPr>
        <p:spPr>
          <a:xfrm>
            <a:off x="2687643" y="9041904"/>
            <a:ext cx="2305433" cy="954685"/>
          </a:xfrm>
          <a:prstGeom prst="rect">
            <a:avLst/>
          </a:prstGeom>
        </p:spPr>
        <p:txBody>
          <a:bodyPr wrap="square" lIns="0" tIns="0" rIns="0" bIns="0" rtlCol="0" anchor="t">
            <a:spAutoFit/>
          </a:bodyPr>
          <a:lstStyle/>
          <a:p>
            <a:pPr algn="r">
              <a:lnSpc>
                <a:spcPts val="2487"/>
              </a:lnSpc>
            </a:pPr>
            <a:r>
              <a:rPr lang="en-US" sz="2038" dirty="0">
                <a:solidFill>
                  <a:srgbClr val="FF0000"/>
                </a:solidFill>
                <a:latin typeface="Now"/>
              </a:rPr>
              <a:t>It continues on…</a:t>
            </a:r>
          </a:p>
          <a:p>
            <a:pPr algn="r">
              <a:lnSpc>
                <a:spcPts val="2487"/>
              </a:lnSpc>
            </a:pPr>
            <a:r>
              <a:rPr lang="en-US" sz="2038" dirty="0">
                <a:solidFill>
                  <a:srgbClr val="FF0000"/>
                </a:solidFill>
                <a:latin typeface="Now"/>
              </a:rPr>
              <a:t>see paper for details! </a:t>
            </a:r>
            <a:r>
              <a:rPr lang="en-US" sz="2038" dirty="0">
                <a:solidFill>
                  <a:srgbClr val="FF0000"/>
                </a:solidFill>
                <a:latin typeface="Now"/>
                <a:sym typeface="Wingdings" pitchFamily="2" charset="2"/>
              </a:rPr>
              <a:t></a:t>
            </a:r>
            <a:endParaRPr lang="en-US" sz="2038" dirty="0">
              <a:solidFill>
                <a:srgbClr val="FF0000"/>
              </a:solidFill>
              <a:latin typeface="Now"/>
            </a:endParaRPr>
          </a:p>
        </p:txBody>
      </p:sp>
    </p:spTree>
    <p:extLst>
      <p:ext uri="{BB962C8B-B14F-4D97-AF65-F5344CB8AC3E}">
        <p14:creationId xmlns:p14="http://schemas.microsoft.com/office/powerpoint/2010/main" val="250968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AF1C5-DFFB-7388-B01E-38E917FC8E95}"/>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B18352A0-435A-11D0-759C-0CB3264277D1}"/>
              </a:ext>
            </a:extLst>
          </p:cNvPr>
          <p:cNvSpPr txBox="1"/>
          <p:nvPr/>
        </p:nvSpPr>
        <p:spPr>
          <a:xfrm>
            <a:off x="4517274" y="419100"/>
            <a:ext cx="9253451" cy="995401"/>
          </a:xfrm>
          <a:prstGeom prst="rect">
            <a:avLst/>
          </a:prstGeom>
        </p:spPr>
        <p:txBody>
          <a:bodyPr wrap="square" lIns="0" tIns="0" rIns="0" bIns="0" rtlCol="0" anchor="t">
            <a:spAutoFit/>
          </a:bodyPr>
          <a:lstStyle/>
          <a:p>
            <a:pPr algn="l">
              <a:lnSpc>
                <a:spcPts val="7775"/>
              </a:lnSpc>
              <a:spcBef>
                <a:spcPct val="0"/>
              </a:spcBef>
            </a:pPr>
            <a:r>
              <a:rPr lang="en-US" sz="6373" dirty="0">
                <a:solidFill>
                  <a:srgbClr val="404040"/>
                </a:solidFill>
                <a:latin typeface="Now Bold"/>
              </a:rPr>
              <a:t>SENSITIVITY ANALYSIS</a:t>
            </a:r>
          </a:p>
        </p:txBody>
      </p:sp>
      <p:pic>
        <p:nvPicPr>
          <p:cNvPr id="2" name="Picture 1">
            <a:extLst>
              <a:ext uri="{FF2B5EF4-FFF2-40B4-BE49-F238E27FC236}">
                <a16:creationId xmlns:a16="http://schemas.microsoft.com/office/drawing/2014/main" id="{BCF6205F-C866-E929-B754-09662F723B41}"/>
              </a:ext>
            </a:extLst>
          </p:cNvPr>
          <p:cNvPicPr>
            <a:picLocks noChangeAspect="1"/>
          </p:cNvPicPr>
          <p:nvPr/>
        </p:nvPicPr>
        <p:blipFill>
          <a:blip r:embed="rId2"/>
          <a:stretch>
            <a:fillRect/>
          </a:stretch>
        </p:blipFill>
        <p:spPr>
          <a:xfrm>
            <a:off x="1048722" y="3527956"/>
            <a:ext cx="5717232" cy="4663544"/>
          </a:xfrm>
          <a:prstGeom prst="rect">
            <a:avLst/>
          </a:prstGeom>
        </p:spPr>
      </p:pic>
      <p:pic>
        <p:nvPicPr>
          <p:cNvPr id="5" name="Picture 4">
            <a:extLst>
              <a:ext uri="{FF2B5EF4-FFF2-40B4-BE49-F238E27FC236}">
                <a16:creationId xmlns:a16="http://schemas.microsoft.com/office/drawing/2014/main" id="{308ECB29-BF02-BA66-CFD8-87EABF18E276}"/>
              </a:ext>
            </a:extLst>
          </p:cNvPr>
          <p:cNvPicPr>
            <a:picLocks noChangeAspect="1"/>
          </p:cNvPicPr>
          <p:nvPr/>
        </p:nvPicPr>
        <p:blipFill>
          <a:blip r:embed="rId3"/>
          <a:stretch>
            <a:fillRect/>
          </a:stretch>
        </p:blipFill>
        <p:spPr>
          <a:xfrm>
            <a:off x="7010400" y="3527956"/>
            <a:ext cx="4882472" cy="4490305"/>
          </a:xfrm>
          <a:prstGeom prst="rect">
            <a:avLst/>
          </a:prstGeom>
        </p:spPr>
      </p:pic>
      <p:pic>
        <p:nvPicPr>
          <p:cNvPr id="6" name="Picture 5">
            <a:extLst>
              <a:ext uri="{FF2B5EF4-FFF2-40B4-BE49-F238E27FC236}">
                <a16:creationId xmlns:a16="http://schemas.microsoft.com/office/drawing/2014/main" id="{F6E0B5B9-41FF-9904-2E3C-6E8928997146}"/>
              </a:ext>
            </a:extLst>
          </p:cNvPr>
          <p:cNvPicPr>
            <a:picLocks noChangeAspect="1"/>
          </p:cNvPicPr>
          <p:nvPr/>
        </p:nvPicPr>
        <p:blipFill>
          <a:blip r:embed="rId4"/>
          <a:stretch>
            <a:fillRect/>
          </a:stretch>
        </p:blipFill>
        <p:spPr>
          <a:xfrm>
            <a:off x="12557927" y="3527956"/>
            <a:ext cx="4709926" cy="4356986"/>
          </a:xfrm>
          <a:prstGeom prst="rect">
            <a:avLst/>
          </a:prstGeom>
        </p:spPr>
      </p:pic>
      <p:sp>
        <p:nvSpPr>
          <p:cNvPr id="12" name="TextBox 4">
            <a:extLst>
              <a:ext uri="{FF2B5EF4-FFF2-40B4-BE49-F238E27FC236}">
                <a16:creationId xmlns:a16="http://schemas.microsoft.com/office/drawing/2014/main" id="{DC8DD9D7-7721-96CA-88EB-5237DFF7E499}"/>
              </a:ext>
            </a:extLst>
          </p:cNvPr>
          <p:cNvSpPr txBox="1"/>
          <p:nvPr/>
        </p:nvSpPr>
        <p:spPr>
          <a:xfrm>
            <a:off x="381000" y="2222169"/>
            <a:ext cx="10418757" cy="317587"/>
          </a:xfrm>
          <a:prstGeom prst="rect">
            <a:avLst/>
          </a:prstGeom>
        </p:spPr>
        <p:txBody>
          <a:bodyPr wrap="square" lIns="0" tIns="0" rIns="0" bIns="0" rtlCol="0" anchor="t">
            <a:spAutoFit/>
          </a:bodyPr>
          <a:lstStyle/>
          <a:p>
            <a:pPr algn="r">
              <a:lnSpc>
                <a:spcPts val="2487"/>
              </a:lnSpc>
            </a:pPr>
            <a:r>
              <a:rPr lang="en-US" sz="2038" dirty="0">
                <a:solidFill>
                  <a:srgbClr val="FF0000"/>
                </a:solidFill>
                <a:latin typeface="Now"/>
              </a:rPr>
              <a:t>Here we can assess sensitivity of the downstream coefficient across models…</a:t>
            </a:r>
          </a:p>
        </p:txBody>
      </p:sp>
    </p:spTree>
    <p:extLst>
      <p:ext uri="{BB962C8B-B14F-4D97-AF65-F5344CB8AC3E}">
        <p14:creationId xmlns:p14="http://schemas.microsoft.com/office/powerpoint/2010/main" val="1670744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A04EF-013E-D740-079B-B73E96E20223}"/>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A633E6AF-2B37-E1ED-570F-CEE311326721}"/>
              </a:ext>
            </a:extLst>
          </p:cNvPr>
          <p:cNvSpPr txBox="1"/>
          <p:nvPr/>
        </p:nvSpPr>
        <p:spPr>
          <a:xfrm>
            <a:off x="3098161" y="510310"/>
            <a:ext cx="13487400" cy="995401"/>
          </a:xfrm>
          <a:prstGeom prst="rect">
            <a:avLst/>
          </a:prstGeom>
        </p:spPr>
        <p:txBody>
          <a:bodyPr wrap="square" lIns="0" tIns="0" rIns="0" bIns="0" rtlCol="0" anchor="t">
            <a:spAutoFit/>
          </a:bodyPr>
          <a:lstStyle/>
          <a:p>
            <a:pPr algn="l">
              <a:lnSpc>
                <a:spcPts val="7775"/>
              </a:lnSpc>
              <a:spcBef>
                <a:spcPct val="0"/>
              </a:spcBef>
            </a:pPr>
            <a:r>
              <a:rPr lang="en-US" sz="6373" dirty="0">
                <a:solidFill>
                  <a:srgbClr val="404040"/>
                </a:solidFill>
                <a:latin typeface="Now Bold"/>
              </a:rPr>
              <a:t>SENSITIVITY ANALYSIS (cont.)</a:t>
            </a:r>
          </a:p>
        </p:txBody>
      </p:sp>
      <p:pic>
        <p:nvPicPr>
          <p:cNvPr id="3" name="Picture 2">
            <a:extLst>
              <a:ext uri="{FF2B5EF4-FFF2-40B4-BE49-F238E27FC236}">
                <a16:creationId xmlns:a16="http://schemas.microsoft.com/office/drawing/2014/main" id="{34677BAA-C5D2-8360-AAF0-376B5A3D6904}"/>
              </a:ext>
            </a:extLst>
          </p:cNvPr>
          <p:cNvPicPr>
            <a:picLocks noChangeAspect="1"/>
          </p:cNvPicPr>
          <p:nvPr/>
        </p:nvPicPr>
        <p:blipFill>
          <a:blip r:embed="rId2"/>
          <a:stretch>
            <a:fillRect/>
          </a:stretch>
        </p:blipFill>
        <p:spPr>
          <a:xfrm>
            <a:off x="2500315" y="3588108"/>
            <a:ext cx="5893438" cy="5060592"/>
          </a:xfrm>
          <a:prstGeom prst="rect">
            <a:avLst/>
          </a:prstGeom>
        </p:spPr>
      </p:pic>
      <p:pic>
        <p:nvPicPr>
          <p:cNvPr id="4" name="Picture 3">
            <a:extLst>
              <a:ext uri="{FF2B5EF4-FFF2-40B4-BE49-F238E27FC236}">
                <a16:creationId xmlns:a16="http://schemas.microsoft.com/office/drawing/2014/main" id="{ED2E0F4A-2CFB-A7DB-83CF-233BB52E6712}"/>
              </a:ext>
            </a:extLst>
          </p:cNvPr>
          <p:cNvPicPr>
            <a:picLocks noChangeAspect="1"/>
          </p:cNvPicPr>
          <p:nvPr/>
        </p:nvPicPr>
        <p:blipFill>
          <a:blip r:embed="rId3"/>
          <a:stretch>
            <a:fillRect/>
          </a:stretch>
        </p:blipFill>
        <p:spPr>
          <a:xfrm>
            <a:off x="9841861" y="3588108"/>
            <a:ext cx="6087705" cy="5060592"/>
          </a:xfrm>
          <a:prstGeom prst="rect">
            <a:avLst/>
          </a:prstGeom>
        </p:spPr>
      </p:pic>
      <p:sp>
        <p:nvSpPr>
          <p:cNvPr id="7" name="TextBox 4">
            <a:extLst>
              <a:ext uri="{FF2B5EF4-FFF2-40B4-BE49-F238E27FC236}">
                <a16:creationId xmlns:a16="http://schemas.microsoft.com/office/drawing/2014/main" id="{AB57B89C-CF95-6F92-F949-BB597B1D1329}"/>
              </a:ext>
            </a:extLst>
          </p:cNvPr>
          <p:cNvSpPr txBox="1"/>
          <p:nvPr/>
        </p:nvSpPr>
        <p:spPr>
          <a:xfrm>
            <a:off x="1143000" y="2318914"/>
            <a:ext cx="11430000" cy="638188"/>
          </a:xfrm>
          <a:prstGeom prst="rect">
            <a:avLst/>
          </a:prstGeom>
        </p:spPr>
        <p:txBody>
          <a:bodyPr wrap="square" lIns="0" tIns="0" rIns="0" bIns="0" rtlCol="0" anchor="t">
            <a:spAutoFit/>
          </a:bodyPr>
          <a:lstStyle/>
          <a:p>
            <a:pPr>
              <a:lnSpc>
                <a:spcPts val="2487"/>
              </a:lnSpc>
            </a:pPr>
            <a:r>
              <a:rPr lang="en-US" sz="2038" dirty="0">
                <a:solidFill>
                  <a:srgbClr val="FF0000"/>
                </a:solidFill>
                <a:latin typeface="Now"/>
              </a:rPr>
              <a:t>…with the option to restrict to advanced prompting strategies or drop those that don’t meet a certain accuracy threshold in the first stage</a:t>
            </a:r>
          </a:p>
        </p:txBody>
      </p:sp>
    </p:spTree>
    <p:extLst>
      <p:ext uri="{BB962C8B-B14F-4D97-AF65-F5344CB8AC3E}">
        <p14:creationId xmlns:p14="http://schemas.microsoft.com/office/powerpoint/2010/main" val="121998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115A1-61FD-729B-0EF0-6BC62DFE41EC}"/>
            </a:ext>
          </a:extLst>
        </p:cNvPr>
        <p:cNvGrpSpPr/>
        <p:nvPr/>
      </p:nvGrpSpPr>
      <p:grpSpPr>
        <a:xfrm>
          <a:off x="0" y="0"/>
          <a:ext cx="0" cy="0"/>
          <a:chOff x="0" y="0"/>
          <a:chExt cx="0" cy="0"/>
        </a:xfrm>
      </p:grpSpPr>
      <p:sp>
        <p:nvSpPr>
          <p:cNvPr id="2" name="TextBox 12">
            <a:extLst>
              <a:ext uri="{FF2B5EF4-FFF2-40B4-BE49-F238E27FC236}">
                <a16:creationId xmlns:a16="http://schemas.microsoft.com/office/drawing/2014/main" id="{6721F0AB-030B-4943-BFAF-9995A8F1F66A}"/>
              </a:ext>
            </a:extLst>
          </p:cNvPr>
          <p:cNvSpPr txBox="1"/>
          <p:nvPr/>
        </p:nvSpPr>
        <p:spPr>
          <a:xfrm>
            <a:off x="809247" y="2476500"/>
            <a:ext cx="6057900" cy="1111010"/>
          </a:xfrm>
          <a:prstGeom prst="rect">
            <a:avLst/>
          </a:prstGeom>
        </p:spPr>
        <p:txBody>
          <a:bodyPr wrap="square" lIns="0" tIns="0" rIns="0" bIns="0" rtlCol="0" anchor="t">
            <a:spAutoFit/>
          </a:bodyPr>
          <a:lstStyle/>
          <a:p>
            <a:pPr algn="l">
              <a:lnSpc>
                <a:spcPts val="8697"/>
              </a:lnSpc>
              <a:spcBef>
                <a:spcPct val="0"/>
              </a:spcBef>
            </a:pPr>
            <a:r>
              <a:rPr lang="en-US" sz="7129" dirty="0">
                <a:solidFill>
                  <a:srgbClr val="404040"/>
                </a:solidFill>
                <a:latin typeface="Now Bold"/>
              </a:rPr>
              <a:t>OVERVIEW</a:t>
            </a:r>
          </a:p>
        </p:txBody>
      </p:sp>
      <p:sp>
        <p:nvSpPr>
          <p:cNvPr id="3" name="TextBox 15">
            <a:extLst>
              <a:ext uri="{FF2B5EF4-FFF2-40B4-BE49-F238E27FC236}">
                <a16:creationId xmlns:a16="http://schemas.microsoft.com/office/drawing/2014/main" id="{280C2FD8-2E10-984A-9399-97621B8054F5}"/>
              </a:ext>
            </a:extLst>
          </p:cNvPr>
          <p:cNvSpPr txBox="1"/>
          <p:nvPr/>
        </p:nvSpPr>
        <p:spPr>
          <a:xfrm>
            <a:off x="809247" y="4000500"/>
            <a:ext cx="5838447" cy="715709"/>
          </a:xfrm>
          <a:prstGeom prst="rect">
            <a:avLst/>
          </a:prstGeom>
        </p:spPr>
        <p:txBody>
          <a:bodyPr lIns="0" tIns="0" rIns="0" bIns="0" rtlCol="0" anchor="t">
            <a:spAutoFit/>
          </a:bodyPr>
          <a:lstStyle/>
          <a:p>
            <a:pPr algn="l">
              <a:lnSpc>
                <a:spcPts val="2817"/>
              </a:lnSpc>
            </a:pPr>
            <a:r>
              <a:rPr lang="en-US" sz="2309" dirty="0">
                <a:solidFill>
                  <a:srgbClr val="000000"/>
                </a:solidFill>
                <a:latin typeface="Now"/>
              </a:rPr>
              <a:t>A few meta-thoughts on using LLMs in our quantitative research workflows</a:t>
            </a:r>
          </a:p>
        </p:txBody>
      </p:sp>
      <p:sp>
        <p:nvSpPr>
          <p:cNvPr id="4" name="TextBox 15">
            <a:extLst>
              <a:ext uri="{FF2B5EF4-FFF2-40B4-BE49-F238E27FC236}">
                <a16:creationId xmlns:a16="http://schemas.microsoft.com/office/drawing/2014/main" id="{E9422AE0-E8BB-85C9-F439-6C1708ED29E5}"/>
              </a:ext>
            </a:extLst>
          </p:cNvPr>
          <p:cNvSpPr txBox="1"/>
          <p:nvPr/>
        </p:nvSpPr>
        <p:spPr>
          <a:xfrm>
            <a:off x="8763000" y="571500"/>
            <a:ext cx="7772400" cy="8974380"/>
          </a:xfrm>
          <a:prstGeom prst="rect">
            <a:avLst/>
          </a:prstGeom>
        </p:spPr>
        <p:txBody>
          <a:bodyPr wrap="square" lIns="0" tIns="0" rIns="0" bIns="0" rtlCol="0" anchor="t">
            <a:spAutoFit/>
          </a:bodyPr>
          <a:lstStyle/>
          <a:p>
            <a:pPr marL="342900" indent="-342900" algn="l">
              <a:lnSpc>
                <a:spcPts val="2817"/>
              </a:lnSpc>
              <a:buFont typeface="Arial" panose="020B0604020202020204" pitchFamily="34" charset="0"/>
              <a:buChar char="•"/>
            </a:pPr>
            <a:r>
              <a:rPr lang="en-US" sz="2309" dirty="0">
                <a:solidFill>
                  <a:srgbClr val="000000"/>
                </a:solidFill>
                <a:latin typeface="Now"/>
              </a:rPr>
              <a:t>Resist the temptation to regard LLMs as “oracles” – I find it useful to regard them as motivated actors; if you wouldn’t let a lone RA run wild on your data, don’t do it with LLMs either!</a:t>
            </a:r>
          </a:p>
          <a:p>
            <a:pPr marL="342900" indent="-342900" algn="l">
              <a:lnSpc>
                <a:spcPts val="2817"/>
              </a:lnSpc>
              <a:buFont typeface="Arial" panose="020B0604020202020204" pitchFamily="34" charset="0"/>
              <a:buChar char="•"/>
            </a:pPr>
            <a:endParaRPr lang="en-US" sz="2309" dirty="0">
              <a:solidFill>
                <a:srgbClr val="000000"/>
              </a:solidFill>
              <a:latin typeface="Now"/>
            </a:endParaRPr>
          </a:p>
          <a:p>
            <a:pPr marL="342900" indent="-342900" algn="l">
              <a:lnSpc>
                <a:spcPts val="2817"/>
              </a:lnSpc>
              <a:buFont typeface="Arial" panose="020B0604020202020204" pitchFamily="34" charset="0"/>
              <a:buChar char="•"/>
            </a:pPr>
            <a:r>
              <a:rPr lang="en-US" sz="2309" dirty="0">
                <a:solidFill>
                  <a:srgbClr val="000000"/>
                </a:solidFill>
                <a:latin typeface="Now"/>
              </a:rPr>
              <a:t>But many, many bounded micro-deciders working together with tightly prescribed degrees of freedom — powerful</a:t>
            </a:r>
          </a:p>
          <a:p>
            <a:pPr marL="342900" indent="-342900" algn="l">
              <a:lnSpc>
                <a:spcPts val="2817"/>
              </a:lnSpc>
              <a:buFont typeface="Arial" panose="020B0604020202020204" pitchFamily="34" charset="0"/>
              <a:buChar char="•"/>
            </a:pPr>
            <a:endParaRPr lang="en-US" sz="2309" dirty="0">
              <a:solidFill>
                <a:srgbClr val="000000"/>
              </a:solidFill>
              <a:latin typeface="Now"/>
            </a:endParaRPr>
          </a:p>
          <a:p>
            <a:pPr marL="342900" indent="-342900" algn="l">
              <a:lnSpc>
                <a:spcPts val="2817"/>
              </a:lnSpc>
              <a:buFont typeface="Arial" panose="020B0604020202020204" pitchFamily="34" charset="0"/>
              <a:buChar char="•"/>
            </a:pPr>
            <a:r>
              <a:rPr lang="en-US" sz="2309" dirty="0">
                <a:solidFill>
                  <a:srgbClr val="000000"/>
                </a:solidFill>
                <a:latin typeface="Now"/>
              </a:rPr>
              <a:t>Both of these papers are really about building optimal </a:t>
            </a:r>
            <a:r>
              <a:rPr lang="en-US" sz="2309" b="1" dirty="0">
                <a:solidFill>
                  <a:srgbClr val="000000"/>
                </a:solidFill>
                <a:latin typeface="Now"/>
              </a:rPr>
              <a:t>architecture</a:t>
            </a:r>
            <a:r>
              <a:rPr lang="en-US" sz="2309" dirty="0">
                <a:solidFill>
                  <a:srgbClr val="000000"/>
                </a:solidFill>
                <a:latin typeface="Now"/>
              </a:rPr>
              <a:t> for integrating LLMs robustly into research processes:</a:t>
            </a:r>
          </a:p>
          <a:p>
            <a:pPr marL="342900" indent="-342900" algn="l">
              <a:lnSpc>
                <a:spcPts val="2817"/>
              </a:lnSpc>
              <a:buFont typeface="Arial" panose="020B0604020202020204" pitchFamily="34" charset="0"/>
              <a:buChar char="•"/>
            </a:pPr>
            <a:endParaRPr lang="en-US" sz="2309" dirty="0">
              <a:solidFill>
                <a:srgbClr val="000000"/>
              </a:solidFill>
              <a:latin typeface="Now"/>
            </a:endParaRPr>
          </a:p>
          <a:p>
            <a:pPr marL="800100" lvl="1" indent="-342900">
              <a:lnSpc>
                <a:spcPts val="2817"/>
              </a:lnSpc>
              <a:buFont typeface="Arial" panose="020B0604020202020204" pitchFamily="34" charset="0"/>
              <a:buChar char="•"/>
            </a:pPr>
            <a:r>
              <a:rPr lang="en-US" sz="2309" dirty="0">
                <a:solidFill>
                  <a:srgbClr val="000000"/>
                </a:solidFill>
                <a:latin typeface="Now"/>
              </a:rPr>
              <a:t>Leveraging wisdom of crowds logic by engineering independence of LLM inputs</a:t>
            </a:r>
          </a:p>
          <a:p>
            <a:pPr marL="800100" lvl="1" indent="-342900">
              <a:lnSpc>
                <a:spcPts val="2817"/>
              </a:lnSpc>
              <a:buFont typeface="Arial" panose="020B0604020202020204" pitchFamily="34" charset="0"/>
              <a:buChar char="•"/>
            </a:pPr>
            <a:endParaRPr lang="en-US" sz="2309" dirty="0">
              <a:solidFill>
                <a:srgbClr val="000000"/>
              </a:solidFill>
              <a:latin typeface="Now"/>
            </a:endParaRPr>
          </a:p>
          <a:p>
            <a:pPr marL="800100" lvl="1" indent="-342900">
              <a:lnSpc>
                <a:spcPts val="2817"/>
              </a:lnSpc>
              <a:buFont typeface="Arial" panose="020B0604020202020204" pitchFamily="34" charset="0"/>
              <a:buChar char="•"/>
            </a:pPr>
            <a:r>
              <a:rPr lang="en-US" sz="2309" dirty="0">
                <a:solidFill>
                  <a:srgbClr val="000000"/>
                </a:solidFill>
                <a:latin typeface="Now"/>
              </a:rPr>
              <a:t>Making hidden points of researcher discretion visible/auditable</a:t>
            </a:r>
          </a:p>
          <a:p>
            <a:pPr marL="800100" lvl="1" indent="-342900">
              <a:lnSpc>
                <a:spcPts val="2817"/>
              </a:lnSpc>
              <a:buFont typeface="Arial" panose="020B0604020202020204" pitchFamily="34" charset="0"/>
              <a:buChar char="•"/>
            </a:pPr>
            <a:endParaRPr lang="en-US" sz="2309" dirty="0">
              <a:solidFill>
                <a:srgbClr val="000000"/>
              </a:solidFill>
              <a:latin typeface="Now"/>
            </a:endParaRPr>
          </a:p>
          <a:p>
            <a:pPr marL="800100" lvl="1" indent="-342900">
              <a:lnSpc>
                <a:spcPts val="2817"/>
              </a:lnSpc>
              <a:buFont typeface="Arial" panose="020B0604020202020204" pitchFamily="34" charset="0"/>
              <a:buChar char="•"/>
            </a:pPr>
            <a:r>
              <a:rPr lang="en-US" sz="2309" dirty="0">
                <a:solidFill>
                  <a:srgbClr val="000000"/>
                </a:solidFill>
                <a:latin typeface="Now"/>
              </a:rPr>
              <a:t>Emphasizing stability of conclusions rather than exact reproducibility (generally impossible with non-deterministic inputs)</a:t>
            </a:r>
          </a:p>
          <a:p>
            <a:pPr marL="800100" lvl="1" indent="-342900">
              <a:lnSpc>
                <a:spcPts val="2817"/>
              </a:lnSpc>
              <a:buFont typeface="Arial" panose="020B0604020202020204" pitchFamily="34" charset="0"/>
              <a:buChar char="•"/>
            </a:pPr>
            <a:endParaRPr lang="en-US" sz="2309" dirty="0">
              <a:solidFill>
                <a:srgbClr val="000000"/>
              </a:solidFill>
              <a:latin typeface="Now"/>
            </a:endParaRPr>
          </a:p>
          <a:p>
            <a:pPr marL="800100" lvl="1" indent="-342900">
              <a:lnSpc>
                <a:spcPts val="2817"/>
              </a:lnSpc>
              <a:buFont typeface="Arial" panose="020B0604020202020204" pitchFamily="34" charset="0"/>
              <a:buChar char="•"/>
            </a:pPr>
            <a:r>
              <a:rPr lang="en-US" sz="2309" dirty="0">
                <a:solidFill>
                  <a:srgbClr val="000000"/>
                </a:solidFill>
                <a:latin typeface="Now"/>
              </a:rPr>
              <a:t>Maintaining the role of (human) researcher expertise</a:t>
            </a:r>
          </a:p>
        </p:txBody>
      </p:sp>
    </p:spTree>
    <p:extLst>
      <p:ext uri="{BB962C8B-B14F-4D97-AF65-F5344CB8AC3E}">
        <p14:creationId xmlns:p14="http://schemas.microsoft.com/office/powerpoint/2010/main" val="323816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F643B-1867-6D1A-CF86-751CE57ECDF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4DBF962-01C3-48CE-0CE2-FE4D0160FACF}"/>
              </a:ext>
            </a:extLst>
          </p:cNvPr>
          <p:cNvSpPr txBox="1"/>
          <p:nvPr/>
        </p:nvSpPr>
        <p:spPr>
          <a:xfrm>
            <a:off x="1066426" y="4687016"/>
            <a:ext cx="7086973" cy="2303259"/>
          </a:xfrm>
          <a:prstGeom prst="rect">
            <a:avLst/>
          </a:prstGeom>
        </p:spPr>
        <p:txBody>
          <a:bodyPr wrap="square" lIns="0" tIns="0" rIns="0" bIns="0" rtlCol="0" anchor="t">
            <a:spAutoFit/>
          </a:bodyPr>
          <a:lstStyle/>
          <a:p>
            <a:pPr algn="l">
              <a:lnSpc>
                <a:spcPts val="8989"/>
              </a:lnSpc>
              <a:spcBef>
                <a:spcPct val="0"/>
              </a:spcBef>
            </a:pPr>
            <a:r>
              <a:rPr lang="en-US" sz="7368" dirty="0">
                <a:solidFill>
                  <a:srgbClr val="404040"/>
                </a:solidFill>
                <a:latin typeface="Now Bold"/>
              </a:rPr>
              <a:t>Sample code to get started</a:t>
            </a:r>
          </a:p>
        </p:txBody>
      </p:sp>
      <p:sp>
        <p:nvSpPr>
          <p:cNvPr id="7" name="TextBox 7">
            <a:extLst>
              <a:ext uri="{FF2B5EF4-FFF2-40B4-BE49-F238E27FC236}">
                <a16:creationId xmlns:a16="http://schemas.microsoft.com/office/drawing/2014/main" id="{5E7C2C37-D79D-E850-989A-08F2DD7A3ABF}"/>
              </a:ext>
            </a:extLst>
          </p:cNvPr>
          <p:cNvSpPr txBox="1"/>
          <p:nvPr/>
        </p:nvSpPr>
        <p:spPr>
          <a:xfrm>
            <a:off x="1061664" y="7203187"/>
            <a:ext cx="7091736" cy="2421497"/>
          </a:xfrm>
          <a:prstGeom prst="rect">
            <a:avLst/>
          </a:prstGeom>
        </p:spPr>
        <p:txBody>
          <a:bodyPr wrap="square" lIns="0" tIns="0" rIns="0" bIns="0" rtlCol="0" anchor="t">
            <a:spAutoFit/>
          </a:bodyPr>
          <a:lstStyle/>
          <a:p>
            <a:pPr>
              <a:lnSpc>
                <a:spcPct val="150000"/>
              </a:lnSpc>
            </a:pPr>
            <a:r>
              <a:rPr lang="en-US" sz="3600" dirty="0">
                <a:solidFill>
                  <a:srgbClr val="000000"/>
                </a:solidFill>
                <a:latin typeface="Now"/>
                <a:hlinkClick r:id="rId3"/>
              </a:rPr>
              <a:t>https://</a:t>
            </a:r>
            <a:r>
              <a:rPr lang="en-US" sz="3600" dirty="0" err="1">
                <a:solidFill>
                  <a:srgbClr val="000000"/>
                </a:solidFill>
                <a:latin typeface="Now"/>
                <a:hlinkClick r:id="rId3"/>
              </a:rPr>
              <a:t>github.com</a:t>
            </a:r>
            <a:r>
              <a:rPr lang="en-US" sz="3600" dirty="0">
                <a:solidFill>
                  <a:srgbClr val="000000"/>
                </a:solidFill>
                <a:latin typeface="Now"/>
                <a:hlinkClick r:id="rId3"/>
              </a:rPr>
              <a:t>/</a:t>
            </a:r>
            <a:r>
              <a:rPr lang="en-US" sz="3600" dirty="0" err="1">
                <a:solidFill>
                  <a:srgbClr val="000000"/>
                </a:solidFill>
                <a:latin typeface="Now"/>
                <a:hlinkClick r:id="rId3"/>
              </a:rPr>
              <a:t>LLMAnnotationResearch</a:t>
            </a:r>
            <a:r>
              <a:rPr lang="en-US" sz="3600" dirty="0">
                <a:solidFill>
                  <a:srgbClr val="000000"/>
                </a:solidFill>
                <a:latin typeface="Now"/>
                <a:hlinkClick r:id="rId3"/>
              </a:rPr>
              <a:t>/</a:t>
            </a:r>
            <a:r>
              <a:rPr lang="en-US" sz="3600" dirty="0" err="1">
                <a:solidFill>
                  <a:srgbClr val="000000"/>
                </a:solidFill>
                <a:latin typeface="Now"/>
                <a:hlinkClick r:id="rId3"/>
              </a:rPr>
              <a:t>llm</a:t>
            </a:r>
            <a:r>
              <a:rPr lang="en-US" sz="3600" dirty="0">
                <a:solidFill>
                  <a:srgbClr val="000000"/>
                </a:solidFill>
                <a:latin typeface="Now"/>
                <a:hlinkClick r:id="rId3"/>
              </a:rPr>
              <a:t>-annotation-framework</a:t>
            </a:r>
            <a:endParaRPr lang="en-US" sz="3600" dirty="0">
              <a:solidFill>
                <a:srgbClr val="000000"/>
              </a:solidFill>
              <a:latin typeface="Now"/>
            </a:endParaRPr>
          </a:p>
        </p:txBody>
      </p:sp>
      <p:pic>
        <p:nvPicPr>
          <p:cNvPr id="4" name="Picture 2" descr="A digital blueprint-style image featuring the construction of a data package. The blueprint includes elements such as graphs, tables, and code snippets sketched out, with a construction crane lifting a data table into place. The scene includes digital construction elements like gears, tools, and grids, all presented in a clean, scholarly aesthetic with a blue and white color scheme. The blueprint background has a technical, academic feel, emphasizing ongoing development and accessibility for researchers.">
            <a:extLst>
              <a:ext uri="{FF2B5EF4-FFF2-40B4-BE49-F238E27FC236}">
                <a16:creationId xmlns:a16="http://schemas.microsoft.com/office/drawing/2014/main" id="{45157FFD-BD88-0FDD-B87F-88D27445E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239" y="793237"/>
            <a:ext cx="3290325" cy="3290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03A869B-7FEC-536F-2469-880BC9A3FBEB}"/>
              </a:ext>
            </a:extLst>
          </p:cNvPr>
          <p:cNvPicPr>
            <a:picLocks noChangeAspect="1"/>
          </p:cNvPicPr>
          <p:nvPr/>
        </p:nvPicPr>
        <p:blipFill>
          <a:blip r:embed="rId5"/>
          <a:stretch>
            <a:fillRect/>
          </a:stretch>
        </p:blipFill>
        <p:spPr>
          <a:xfrm>
            <a:off x="8839200" y="633741"/>
            <a:ext cx="7772400" cy="8956304"/>
          </a:xfrm>
          <a:prstGeom prst="rect">
            <a:avLst/>
          </a:prstGeom>
        </p:spPr>
      </p:pic>
    </p:spTree>
    <p:extLst>
      <p:ext uri="{BB962C8B-B14F-4D97-AF65-F5344CB8AC3E}">
        <p14:creationId xmlns:p14="http://schemas.microsoft.com/office/powerpoint/2010/main" val="1111516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D5C00-4C86-26C4-A62D-55E8541275FD}"/>
            </a:ext>
          </a:extLst>
        </p:cNvPr>
        <p:cNvGrpSpPr/>
        <p:nvPr/>
      </p:nvGrpSpPr>
      <p:grpSpPr>
        <a:xfrm>
          <a:off x="0" y="0"/>
          <a:ext cx="0" cy="0"/>
          <a:chOff x="0" y="0"/>
          <a:chExt cx="0" cy="0"/>
        </a:xfrm>
      </p:grpSpPr>
      <p:sp>
        <p:nvSpPr>
          <p:cNvPr id="2" name="TextBox 12">
            <a:extLst>
              <a:ext uri="{FF2B5EF4-FFF2-40B4-BE49-F238E27FC236}">
                <a16:creationId xmlns:a16="http://schemas.microsoft.com/office/drawing/2014/main" id="{94662893-EB1A-4D49-60BE-588275976806}"/>
              </a:ext>
            </a:extLst>
          </p:cNvPr>
          <p:cNvSpPr txBox="1"/>
          <p:nvPr/>
        </p:nvSpPr>
        <p:spPr>
          <a:xfrm>
            <a:off x="838200" y="1257300"/>
            <a:ext cx="6057900" cy="4437753"/>
          </a:xfrm>
          <a:prstGeom prst="rect">
            <a:avLst/>
          </a:prstGeom>
        </p:spPr>
        <p:txBody>
          <a:bodyPr wrap="square" lIns="0" tIns="0" rIns="0" bIns="0" rtlCol="0" anchor="t">
            <a:spAutoFit/>
          </a:bodyPr>
          <a:lstStyle/>
          <a:p>
            <a:pPr algn="l">
              <a:lnSpc>
                <a:spcPts val="8697"/>
              </a:lnSpc>
              <a:spcBef>
                <a:spcPct val="0"/>
              </a:spcBef>
            </a:pPr>
            <a:r>
              <a:rPr lang="en-US" sz="6600" dirty="0">
                <a:solidFill>
                  <a:srgbClr val="404040"/>
                </a:solidFill>
                <a:latin typeface="Now Bold"/>
              </a:rPr>
              <a:t>Some recent relevant extensions + guidance</a:t>
            </a:r>
          </a:p>
        </p:txBody>
      </p:sp>
      <p:sp>
        <p:nvSpPr>
          <p:cNvPr id="4" name="TextBox 15">
            <a:extLst>
              <a:ext uri="{FF2B5EF4-FFF2-40B4-BE49-F238E27FC236}">
                <a16:creationId xmlns:a16="http://schemas.microsoft.com/office/drawing/2014/main" id="{D2611734-5C00-0872-358C-C4A4146C6B8A}"/>
              </a:ext>
            </a:extLst>
          </p:cNvPr>
          <p:cNvSpPr txBox="1"/>
          <p:nvPr/>
        </p:nvSpPr>
        <p:spPr>
          <a:xfrm>
            <a:off x="9296400" y="1257300"/>
            <a:ext cx="7772400" cy="6460871"/>
          </a:xfrm>
          <a:prstGeom prst="rect">
            <a:avLst/>
          </a:prstGeom>
        </p:spPr>
        <p:txBody>
          <a:bodyPr wrap="square" lIns="0" tIns="0" rIns="0" bIns="0" rtlCol="0" anchor="t">
            <a:spAutoFit/>
          </a:bodyPr>
          <a:lstStyle/>
          <a:p>
            <a:pPr marL="342900" indent="-342900" algn="l">
              <a:lnSpc>
                <a:spcPts val="2817"/>
              </a:lnSpc>
              <a:buFont typeface="Arial" panose="020B0604020202020204" pitchFamily="34" charset="0"/>
              <a:buChar char="•"/>
            </a:pPr>
            <a:r>
              <a:rPr lang="en-US" sz="2309" dirty="0">
                <a:solidFill>
                  <a:srgbClr val="000000"/>
                </a:solidFill>
                <a:latin typeface="Now"/>
              </a:rPr>
              <a:t>Additional guidance from </a:t>
            </a:r>
            <a:r>
              <a:rPr lang="en-US" sz="2309" dirty="0" err="1">
                <a:solidFill>
                  <a:srgbClr val="000000"/>
                </a:solidFill>
                <a:latin typeface="Now"/>
              </a:rPr>
              <a:t>Camuffo</a:t>
            </a:r>
            <a:r>
              <a:rPr lang="en-US" sz="2309" dirty="0">
                <a:solidFill>
                  <a:srgbClr val="000000"/>
                </a:solidFill>
                <a:latin typeface="Now"/>
              </a:rPr>
              <a:t> et al. (2026):</a:t>
            </a:r>
          </a:p>
          <a:p>
            <a:pPr marL="342900" indent="-342900" algn="l">
              <a:lnSpc>
                <a:spcPts val="2817"/>
              </a:lnSpc>
              <a:buFont typeface="Arial" panose="020B0604020202020204" pitchFamily="34" charset="0"/>
              <a:buChar char="•"/>
            </a:pPr>
            <a:endParaRPr lang="en-US" sz="2309" dirty="0">
              <a:solidFill>
                <a:srgbClr val="000000"/>
              </a:solidFill>
              <a:latin typeface="Now"/>
            </a:endParaRPr>
          </a:p>
          <a:p>
            <a:pPr marL="800100" lvl="1" indent="-342900">
              <a:lnSpc>
                <a:spcPts val="2817"/>
              </a:lnSpc>
              <a:buFont typeface="Arial" panose="020B0604020202020204" pitchFamily="34" charset="0"/>
              <a:buChar char="•"/>
            </a:pPr>
            <a:r>
              <a:rPr lang="en-US" sz="2309" dirty="0">
                <a:solidFill>
                  <a:srgbClr val="000000"/>
                </a:solidFill>
                <a:latin typeface="Now"/>
              </a:rPr>
              <a:t>Explicit no-use applications</a:t>
            </a:r>
          </a:p>
          <a:p>
            <a:pPr marL="1257300" lvl="2" indent="-342900">
              <a:lnSpc>
                <a:spcPts val="2817"/>
              </a:lnSpc>
              <a:buFont typeface="Arial" panose="020B0604020202020204" pitchFamily="34" charset="0"/>
              <a:buChar char="•"/>
            </a:pPr>
            <a:r>
              <a:rPr lang="en-US" sz="2309" dirty="0">
                <a:solidFill>
                  <a:srgbClr val="000000"/>
                </a:solidFill>
                <a:latin typeface="Now"/>
              </a:rPr>
              <a:t>High-stakes individual decisions</a:t>
            </a:r>
          </a:p>
          <a:p>
            <a:pPr marL="1257300" lvl="2" indent="-342900">
              <a:lnSpc>
                <a:spcPts val="2817"/>
              </a:lnSpc>
              <a:buFont typeface="Arial" panose="020B0604020202020204" pitchFamily="34" charset="0"/>
              <a:buChar char="•"/>
            </a:pPr>
            <a:r>
              <a:rPr lang="en-US" sz="2309" dirty="0">
                <a:solidFill>
                  <a:srgbClr val="000000"/>
                </a:solidFill>
                <a:latin typeface="Now"/>
              </a:rPr>
              <a:t>Culturally sensitive judgments</a:t>
            </a:r>
          </a:p>
          <a:p>
            <a:pPr marL="1257300" lvl="2" indent="-342900">
              <a:lnSpc>
                <a:spcPts val="2817"/>
              </a:lnSpc>
              <a:buFont typeface="Arial" panose="020B0604020202020204" pitchFamily="34" charset="0"/>
              <a:buChar char="•"/>
            </a:pPr>
            <a:r>
              <a:rPr lang="en-US" sz="2309" dirty="0">
                <a:solidFill>
                  <a:srgbClr val="000000"/>
                </a:solidFill>
                <a:latin typeface="Now"/>
              </a:rPr>
              <a:t>Technical/proprietary material</a:t>
            </a:r>
          </a:p>
          <a:p>
            <a:pPr marL="1257300" lvl="2" indent="-342900">
              <a:lnSpc>
                <a:spcPts val="2817"/>
              </a:lnSpc>
              <a:buFont typeface="Arial" panose="020B0604020202020204" pitchFamily="34" charset="0"/>
              <a:buChar char="•"/>
            </a:pPr>
            <a:r>
              <a:rPr lang="en-US" sz="2309" dirty="0">
                <a:solidFill>
                  <a:srgbClr val="000000"/>
                </a:solidFill>
                <a:latin typeface="Now"/>
              </a:rPr>
              <a:t>Where experts disagree</a:t>
            </a:r>
          </a:p>
          <a:p>
            <a:pPr lvl="1">
              <a:lnSpc>
                <a:spcPts val="2817"/>
              </a:lnSpc>
            </a:pPr>
            <a:endParaRPr lang="en-US" sz="2309" dirty="0">
              <a:solidFill>
                <a:srgbClr val="000000"/>
              </a:solidFill>
              <a:latin typeface="Now"/>
            </a:endParaRPr>
          </a:p>
          <a:p>
            <a:pPr marL="800100" lvl="1" indent="-342900">
              <a:lnSpc>
                <a:spcPts val="2817"/>
              </a:lnSpc>
              <a:buFont typeface="Arial" panose="020B0604020202020204" pitchFamily="34" charset="0"/>
              <a:buChar char="•"/>
            </a:pPr>
            <a:r>
              <a:rPr lang="en-US" sz="2309" dirty="0">
                <a:solidFill>
                  <a:srgbClr val="000000"/>
                </a:solidFill>
                <a:latin typeface="Now"/>
              </a:rPr>
              <a:t>Pre-registration standards</a:t>
            </a:r>
          </a:p>
          <a:p>
            <a:pPr marL="800100" lvl="1" indent="-342900">
              <a:lnSpc>
                <a:spcPts val="2817"/>
              </a:lnSpc>
              <a:buFont typeface="Arial" panose="020B0604020202020204" pitchFamily="34" charset="0"/>
              <a:buChar char="•"/>
            </a:pPr>
            <a:endParaRPr lang="en-US" sz="2309" dirty="0">
              <a:solidFill>
                <a:srgbClr val="000000"/>
              </a:solidFill>
              <a:latin typeface="Now"/>
            </a:endParaRPr>
          </a:p>
          <a:p>
            <a:pPr marL="800100" lvl="1" indent="-342900">
              <a:lnSpc>
                <a:spcPts val="2817"/>
              </a:lnSpc>
              <a:buFont typeface="Arial" panose="020B0604020202020204" pitchFamily="34" charset="0"/>
              <a:buChar char="•"/>
            </a:pPr>
            <a:r>
              <a:rPr lang="en-US" sz="2309" dirty="0">
                <a:solidFill>
                  <a:srgbClr val="000000"/>
                </a:solidFill>
                <a:latin typeface="Now"/>
              </a:rPr>
              <a:t>Maintain audit set to detect drift</a:t>
            </a:r>
          </a:p>
          <a:p>
            <a:pPr marL="1257300" lvl="2" indent="-342900">
              <a:lnSpc>
                <a:spcPts val="2817"/>
              </a:lnSpc>
              <a:buFont typeface="Arial" panose="020B0604020202020204" pitchFamily="34" charset="0"/>
              <a:buChar char="•"/>
            </a:pPr>
            <a:r>
              <a:rPr lang="en-US" sz="2309" dirty="0">
                <a:solidFill>
                  <a:srgbClr val="000000"/>
                </a:solidFill>
                <a:latin typeface="Now"/>
              </a:rPr>
              <a:t>Keep a fixed “audit set” of examples and rerun it whenever the model, version, or settings change</a:t>
            </a:r>
          </a:p>
          <a:p>
            <a:pPr marL="800100" lvl="1" indent="-342900">
              <a:lnSpc>
                <a:spcPts val="2817"/>
              </a:lnSpc>
              <a:buFont typeface="Arial" panose="020B0604020202020204" pitchFamily="34" charset="0"/>
              <a:buChar char="•"/>
            </a:pPr>
            <a:endParaRPr lang="en-US" sz="2309" dirty="0">
              <a:solidFill>
                <a:srgbClr val="000000"/>
              </a:solidFill>
              <a:latin typeface="Now"/>
            </a:endParaRPr>
          </a:p>
          <a:p>
            <a:pPr marL="800100" lvl="1" indent="-342900">
              <a:lnSpc>
                <a:spcPts val="2817"/>
              </a:lnSpc>
              <a:buFont typeface="Arial" panose="020B0604020202020204" pitchFamily="34" charset="0"/>
              <a:buChar char="•"/>
            </a:pPr>
            <a:r>
              <a:rPr lang="en-US" sz="2309" dirty="0">
                <a:solidFill>
                  <a:srgbClr val="000000"/>
                </a:solidFill>
                <a:latin typeface="Now"/>
              </a:rPr>
              <a:t>More concrete documentation rules</a:t>
            </a:r>
          </a:p>
          <a:p>
            <a:pPr marL="342900" indent="-342900" algn="l">
              <a:lnSpc>
                <a:spcPts val="2817"/>
              </a:lnSpc>
              <a:buFont typeface="Arial" panose="020B0604020202020204" pitchFamily="34" charset="0"/>
              <a:buChar char="•"/>
            </a:pPr>
            <a:endParaRPr lang="en-US" sz="2309" dirty="0">
              <a:solidFill>
                <a:srgbClr val="000000"/>
              </a:solidFill>
              <a:latin typeface="Now"/>
            </a:endParaRPr>
          </a:p>
          <a:p>
            <a:pPr marL="342900" indent="-342900" algn="l">
              <a:lnSpc>
                <a:spcPts val="2817"/>
              </a:lnSpc>
              <a:buFont typeface="Arial" panose="020B0604020202020204" pitchFamily="34" charset="0"/>
              <a:buChar char="•"/>
            </a:pPr>
            <a:endParaRPr lang="en-US" sz="2309" dirty="0">
              <a:solidFill>
                <a:srgbClr val="000000"/>
              </a:solidFill>
              <a:latin typeface="Now"/>
            </a:endParaRPr>
          </a:p>
        </p:txBody>
      </p:sp>
      <p:pic>
        <p:nvPicPr>
          <p:cNvPr id="5" name="Picture 4">
            <a:extLst>
              <a:ext uri="{FF2B5EF4-FFF2-40B4-BE49-F238E27FC236}">
                <a16:creationId xmlns:a16="http://schemas.microsoft.com/office/drawing/2014/main" id="{426108BA-BF56-619B-0F04-162BFA426F03}"/>
              </a:ext>
            </a:extLst>
          </p:cNvPr>
          <p:cNvPicPr>
            <a:picLocks noChangeAspect="1"/>
          </p:cNvPicPr>
          <p:nvPr/>
        </p:nvPicPr>
        <p:blipFill>
          <a:blip r:embed="rId2"/>
          <a:stretch>
            <a:fillRect/>
          </a:stretch>
        </p:blipFill>
        <p:spPr>
          <a:xfrm>
            <a:off x="632200" y="6182569"/>
            <a:ext cx="7197350" cy="2861168"/>
          </a:xfrm>
          <a:prstGeom prst="rect">
            <a:avLst/>
          </a:prstGeom>
        </p:spPr>
      </p:pic>
    </p:spTree>
    <p:extLst>
      <p:ext uri="{BB962C8B-B14F-4D97-AF65-F5344CB8AC3E}">
        <p14:creationId xmlns:p14="http://schemas.microsoft.com/office/powerpoint/2010/main" val="206174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D39146-1B3C-9FC9-E999-2C24E0C7F42F}"/>
            </a:ext>
          </a:extLst>
        </p:cNvPr>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00150" y="2237015"/>
            <a:ext cx="5000624" cy="524865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B02C2C57-F158-7B2F-BFD4-C7B63FAF167A}"/>
              </a:ext>
            </a:extLst>
          </p:cNvPr>
          <p:cNvSpPr txBox="1"/>
          <p:nvPr/>
        </p:nvSpPr>
        <p:spPr>
          <a:xfrm>
            <a:off x="1543050" y="2950899"/>
            <a:ext cx="3943350" cy="3820885"/>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5000" kern="1200">
                <a:solidFill>
                  <a:srgbClr val="FFFFFF"/>
                </a:solidFill>
                <a:latin typeface="+mj-lt"/>
                <a:ea typeface="+mj-ea"/>
                <a:cs typeface="+mj-cs"/>
              </a:rPr>
              <a:t>Use Case #2:</a:t>
            </a:r>
          </a:p>
          <a:p>
            <a:pPr algn="ctr">
              <a:lnSpc>
                <a:spcPct val="90000"/>
              </a:lnSpc>
              <a:spcBef>
                <a:spcPct val="0"/>
              </a:spcBef>
              <a:spcAft>
                <a:spcPts val="600"/>
              </a:spcAft>
            </a:pPr>
            <a:r>
              <a:rPr lang="en-US" sz="5000" kern="1200">
                <a:solidFill>
                  <a:srgbClr val="FFFFFF"/>
                </a:solidFill>
                <a:latin typeface="+mj-lt"/>
                <a:ea typeface="+mj-ea"/>
                <a:cs typeface="+mj-cs"/>
              </a:rPr>
              <a:t>Unstructured Feature / Mechanism Discovery</a:t>
            </a:r>
          </a:p>
        </p:txBody>
      </p:sp>
      <p:pic>
        <p:nvPicPr>
          <p:cNvPr id="3" name="Picture 2">
            <a:extLst>
              <a:ext uri="{FF2B5EF4-FFF2-40B4-BE49-F238E27FC236}">
                <a16:creationId xmlns:a16="http://schemas.microsoft.com/office/drawing/2014/main" id="{C9B74351-8162-EF7E-6DE6-83C5E26317FA}"/>
              </a:ext>
            </a:extLst>
          </p:cNvPr>
          <p:cNvPicPr>
            <a:picLocks noChangeAspect="1"/>
          </p:cNvPicPr>
          <p:nvPr/>
        </p:nvPicPr>
        <p:blipFill>
          <a:blip r:embed="rId2"/>
          <a:stretch>
            <a:fillRect/>
          </a:stretch>
        </p:blipFill>
        <p:spPr>
          <a:xfrm>
            <a:off x="9025111" y="965199"/>
            <a:ext cx="6452775" cy="8353108"/>
          </a:xfrm>
          <a:prstGeom prst="rect">
            <a:avLst/>
          </a:prstGeom>
        </p:spPr>
      </p:pic>
    </p:spTree>
    <p:extLst>
      <p:ext uri="{BB962C8B-B14F-4D97-AF65-F5344CB8AC3E}">
        <p14:creationId xmlns:p14="http://schemas.microsoft.com/office/powerpoint/2010/main" val="153128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DCE0D-1426-939C-8B54-58BC29FF741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ABAAB16-2733-EC61-9D47-C47B0DFEBB10}"/>
              </a:ext>
            </a:extLst>
          </p:cNvPr>
          <p:cNvGrpSpPr/>
          <p:nvPr/>
        </p:nvGrpSpPr>
        <p:grpSpPr>
          <a:xfrm>
            <a:off x="-3733800" y="-1943100"/>
            <a:ext cx="15656483" cy="15656483"/>
            <a:chOff x="0" y="0"/>
            <a:chExt cx="812800" cy="812800"/>
          </a:xfrm>
        </p:grpSpPr>
        <p:sp>
          <p:nvSpPr>
            <p:cNvPr id="3" name="Freeform 3">
              <a:extLst>
                <a:ext uri="{FF2B5EF4-FFF2-40B4-BE49-F238E27FC236}">
                  <a16:creationId xmlns:a16="http://schemas.microsoft.com/office/drawing/2014/main" id="{B86F4B91-ACFB-439D-5EB9-ABF4A6B30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BE9"/>
            </a:solidFill>
          </p:spPr>
          <p:txBody>
            <a:bodyPr/>
            <a:lstStyle/>
            <a:p>
              <a:endParaRPr lang="en-US"/>
            </a:p>
          </p:txBody>
        </p:sp>
        <p:sp>
          <p:nvSpPr>
            <p:cNvPr id="4" name="TextBox 4">
              <a:extLst>
                <a:ext uri="{FF2B5EF4-FFF2-40B4-BE49-F238E27FC236}">
                  <a16:creationId xmlns:a16="http://schemas.microsoft.com/office/drawing/2014/main" id="{4872E6A8-99DA-80B9-FCFB-5D4529B686D4}"/>
                </a:ext>
              </a:extLst>
            </p:cNvPr>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grpSp>
        <p:nvGrpSpPr>
          <p:cNvPr id="5" name="Group 5">
            <a:extLst>
              <a:ext uri="{FF2B5EF4-FFF2-40B4-BE49-F238E27FC236}">
                <a16:creationId xmlns:a16="http://schemas.microsoft.com/office/drawing/2014/main" id="{82F7151A-9A00-E139-9910-D3591E5F3059}"/>
              </a:ext>
            </a:extLst>
          </p:cNvPr>
          <p:cNvGrpSpPr/>
          <p:nvPr/>
        </p:nvGrpSpPr>
        <p:grpSpPr>
          <a:xfrm>
            <a:off x="17022970" y="792370"/>
            <a:ext cx="472661" cy="472661"/>
            <a:chOff x="0" y="0"/>
            <a:chExt cx="812800" cy="812800"/>
          </a:xfrm>
        </p:grpSpPr>
        <p:sp>
          <p:nvSpPr>
            <p:cNvPr id="6" name="Freeform 6">
              <a:extLst>
                <a:ext uri="{FF2B5EF4-FFF2-40B4-BE49-F238E27FC236}">
                  <a16:creationId xmlns:a16="http://schemas.microsoft.com/office/drawing/2014/main" id="{DF06EE02-BC35-DD75-4241-4F6200F9785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txBody>
            <a:bodyPr/>
            <a:lstStyle/>
            <a:p>
              <a:endParaRPr lang="en-US"/>
            </a:p>
          </p:txBody>
        </p:sp>
        <p:sp>
          <p:nvSpPr>
            <p:cNvPr id="7" name="TextBox 7">
              <a:extLst>
                <a:ext uri="{FF2B5EF4-FFF2-40B4-BE49-F238E27FC236}">
                  <a16:creationId xmlns:a16="http://schemas.microsoft.com/office/drawing/2014/main" id="{A23A2559-A343-32BF-35D0-250C7C88AE79}"/>
                </a:ext>
              </a:extLst>
            </p:cNvPr>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10" name="TextBox 10">
            <a:extLst>
              <a:ext uri="{FF2B5EF4-FFF2-40B4-BE49-F238E27FC236}">
                <a16:creationId xmlns:a16="http://schemas.microsoft.com/office/drawing/2014/main" id="{E2797E86-6665-925C-6B61-B06A3F69A7D3}"/>
              </a:ext>
            </a:extLst>
          </p:cNvPr>
          <p:cNvSpPr txBox="1"/>
          <p:nvPr/>
        </p:nvSpPr>
        <p:spPr>
          <a:xfrm>
            <a:off x="914400" y="3993317"/>
            <a:ext cx="9142101" cy="1840889"/>
          </a:xfrm>
          <a:prstGeom prst="rect">
            <a:avLst/>
          </a:prstGeom>
        </p:spPr>
        <p:txBody>
          <a:bodyPr lIns="0" tIns="0" rIns="0" bIns="0" rtlCol="0" anchor="t">
            <a:spAutoFit/>
          </a:bodyPr>
          <a:lstStyle/>
          <a:p>
            <a:pPr marL="0" lvl="0" indent="0" algn="l">
              <a:lnSpc>
                <a:spcPts val="3666"/>
              </a:lnSpc>
              <a:spcBef>
                <a:spcPct val="0"/>
              </a:spcBef>
            </a:pPr>
            <a:r>
              <a:rPr lang="en-US" sz="3200" dirty="0">
                <a:solidFill>
                  <a:srgbClr val="000000"/>
                </a:solidFill>
                <a:latin typeface="Futura"/>
                <a:ea typeface="Futura"/>
                <a:cs typeface="Futura"/>
                <a:sym typeface="Futura"/>
              </a:rPr>
              <a:t>Women-owned microenterprises consistently generate lower profits and returns to capital than those owned by men </a:t>
            </a:r>
            <a:br>
              <a:rPr lang="en-US" sz="3200" dirty="0">
                <a:solidFill>
                  <a:srgbClr val="000000"/>
                </a:solidFill>
                <a:latin typeface="Futura"/>
                <a:ea typeface="Futura"/>
                <a:cs typeface="Futura"/>
                <a:sym typeface="Futura"/>
              </a:rPr>
            </a:br>
            <a:r>
              <a:rPr lang="en-US" sz="2000" dirty="0">
                <a:solidFill>
                  <a:srgbClr val="000000"/>
                </a:solidFill>
                <a:latin typeface="Futura"/>
                <a:ea typeface="Futura"/>
                <a:cs typeface="Futura"/>
                <a:sym typeface="Futura"/>
              </a:rPr>
              <a:t>(</a:t>
            </a:r>
            <a:r>
              <a:rPr lang="en-US" sz="2000" dirty="0" err="1">
                <a:solidFill>
                  <a:srgbClr val="000000"/>
                </a:solidFill>
                <a:latin typeface="Futura"/>
                <a:ea typeface="Futura"/>
                <a:cs typeface="Futura"/>
                <a:sym typeface="Futura"/>
              </a:rPr>
              <a:t>Delecourt</a:t>
            </a:r>
            <a:r>
              <a:rPr lang="en-US" sz="2000" dirty="0">
                <a:solidFill>
                  <a:srgbClr val="000000"/>
                </a:solidFill>
                <a:latin typeface="Futura"/>
                <a:ea typeface="Futura"/>
                <a:cs typeface="Futura"/>
                <a:sym typeface="Futura"/>
              </a:rPr>
              <a:t> &amp; Fitzpatrick, 2021; </a:t>
            </a:r>
            <a:r>
              <a:rPr lang="en-US" sz="2000" dirty="0" err="1">
                <a:solidFill>
                  <a:srgbClr val="000000"/>
                </a:solidFill>
                <a:latin typeface="Futura"/>
                <a:ea typeface="Futura"/>
                <a:cs typeface="Futura"/>
                <a:sym typeface="Futura"/>
              </a:rPr>
              <a:t>Delecourt</a:t>
            </a:r>
            <a:r>
              <a:rPr lang="en-US" sz="2000" dirty="0">
                <a:solidFill>
                  <a:srgbClr val="000000"/>
                </a:solidFill>
                <a:latin typeface="Futura"/>
                <a:ea typeface="Futura"/>
                <a:cs typeface="Futura"/>
                <a:sym typeface="Futura"/>
              </a:rPr>
              <a:t> &amp; Ng, 2021; Doering &amp; Liu, 2019). </a:t>
            </a:r>
            <a:endParaRPr lang="en-US" sz="2619" dirty="0">
              <a:solidFill>
                <a:srgbClr val="000000"/>
              </a:solidFill>
              <a:latin typeface="Futura"/>
              <a:ea typeface="Futura"/>
              <a:cs typeface="Futura"/>
              <a:sym typeface="Futura"/>
            </a:endParaRPr>
          </a:p>
        </p:txBody>
      </p:sp>
      <p:sp>
        <p:nvSpPr>
          <p:cNvPr id="11" name="TextBox 11">
            <a:extLst>
              <a:ext uri="{FF2B5EF4-FFF2-40B4-BE49-F238E27FC236}">
                <a16:creationId xmlns:a16="http://schemas.microsoft.com/office/drawing/2014/main" id="{49119A64-EB6E-60D6-1377-7A8C375A435D}"/>
              </a:ext>
            </a:extLst>
          </p:cNvPr>
          <p:cNvSpPr txBox="1"/>
          <p:nvPr/>
        </p:nvSpPr>
        <p:spPr>
          <a:xfrm>
            <a:off x="897467" y="7189356"/>
            <a:ext cx="9142101" cy="2372444"/>
          </a:xfrm>
          <a:prstGeom prst="rect">
            <a:avLst/>
          </a:prstGeom>
        </p:spPr>
        <p:txBody>
          <a:bodyPr lIns="0" tIns="0" rIns="0" bIns="0" rtlCol="0" anchor="t">
            <a:spAutoFit/>
          </a:bodyPr>
          <a:lstStyle/>
          <a:p>
            <a:pPr marL="0" lvl="0" indent="0" algn="l">
              <a:lnSpc>
                <a:spcPts val="3666"/>
              </a:lnSpc>
              <a:spcBef>
                <a:spcPct val="0"/>
              </a:spcBef>
            </a:pPr>
            <a:r>
              <a:rPr lang="en-US" sz="3200" dirty="0">
                <a:solidFill>
                  <a:srgbClr val="000000"/>
                </a:solidFill>
                <a:latin typeface="Futura"/>
                <a:ea typeface="Futura"/>
                <a:cs typeface="Futura"/>
                <a:sym typeface="Futura"/>
              </a:rPr>
              <a:t>We are interested in the extent to which this is driven by the types of businesses women and men sort into, beyond broad sectoral categories.</a:t>
            </a:r>
          </a:p>
          <a:p>
            <a:pPr marL="0" lvl="0" indent="0" algn="l">
              <a:lnSpc>
                <a:spcPts val="3666"/>
              </a:lnSpc>
              <a:spcBef>
                <a:spcPct val="0"/>
              </a:spcBef>
            </a:pPr>
            <a:endParaRPr lang="en-US" sz="3200" dirty="0">
              <a:solidFill>
                <a:srgbClr val="000000"/>
              </a:solidFill>
              <a:latin typeface="Futura"/>
              <a:ea typeface="Futura"/>
              <a:cs typeface="Futura"/>
              <a:sym typeface="Futura"/>
            </a:endParaRPr>
          </a:p>
          <a:p>
            <a:pPr marL="0" lvl="0" indent="0" algn="l">
              <a:lnSpc>
                <a:spcPts val="3666"/>
              </a:lnSpc>
              <a:spcBef>
                <a:spcPct val="0"/>
              </a:spcBef>
            </a:pPr>
            <a:endParaRPr lang="en-US" sz="3200" dirty="0">
              <a:solidFill>
                <a:srgbClr val="000000"/>
              </a:solidFill>
              <a:latin typeface="Futura"/>
              <a:ea typeface="Futura"/>
              <a:cs typeface="Futura"/>
              <a:sym typeface="Futura"/>
            </a:endParaRPr>
          </a:p>
        </p:txBody>
      </p:sp>
      <p:sp>
        <p:nvSpPr>
          <p:cNvPr id="12" name="TextBox 12">
            <a:extLst>
              <a:ext uri="{FF2B5EF4-FFF2-40B4-BE49-F238E27FC236}">
                <a16:creationId xmlns:a16="http://schemas.microsoft.com/office/drawing/2014/main" id="{A053A1E9-68C2-3288-020D-713C678910B8}"/>
              </a:ext>
            </a:extLst>
          </p:cNvPr>
          <p:cNvSpPr txBox="1"/>
          <p:nvPr/>
        </p:nvSpPr>
        <p:spPr>
          <a:xfrm>
            <a:off x="1028700" y="1562100"/>
            <a:ext cx="9691523" cy="1558825"/>
          </a:xfrm>
          <a:prstGeom prst="rect">
            <a:avLst/>
          </a:prstGeom>
        </p:spPr>
        <p:txBody>
          <a:bodyPr lIns="0" tIns="0" rIns="0" bIns="0" rtlCol="0" anchor="t">
            <a:spAutoFit/>
          </a:bodyPr>
          <a:lstStyle/>
          <a:p>
            <a:pPr marL="0" lvl="0" indent="0" algn="l">
              <a:lnSpc>
                <a:spcPts val="13050"/>
              </a:lnSpc>
              <a:spcBef>
                <a:spcPct val="0"/>
              </a:spcBef>
            </a:pPr>
            <a:r>
              <a:rPr lang="en-US" sz="9321" b="1" dirty="0">
                <a:solidFill>
                  <a:srgbClr val="465739"/>
                </a:solidFill>
                <a:latin typeface="Glacial Indifference Bold"/>
                <a:ea typeface="Glacial Indifference Bold"/>
                <a:cs typeface="Glacial Indifference Bold"/>
                <a:sym typeface="Glacial Indifference Bold"/>
              </a:rPr>
              <a:t>Motivation</a:t>
            </a:r>
          </a:p>
        </p:txBody>
      </p:sp>
      <p:sp>
        <p:nvSpPr>
          <p:cNvPr id="13" name="TextBox 13">
            <a:extLst>
              <a:ext uri="{FF2B5EF4-FFF2-40B4-BE49-F238E27FC236}">
                <a16:creationId xmlns:a16="http://schemas.microsoft.com/office/drawing/2014/main" id="{DAA718F1-F5DD-2B98-B9E9-C68004F9570E}"/>
              </a:ext>
            </a:extLst>
          </p:cNvPr>
          <p:cNvSpPr txBox="1"/>
          <p:nvPr/>
        </p:nvSpPr>
        <p:spPr>
          <a:xfrm rot="5400000">
            <a:off x="13906169" y="4647077"/>
            <a:ext cx="6830084" cy="520912"/>
          </a:xfrm>
          <a:prstGeom prst="rect">
            <a:avLst/>
          </a:prstGeom>
        </p:spPr>
        <p:txBody>
          <a:bodyPr wrap="square" lIns="0" tIns="0" rIns="0" bIns="0" rtlCol="0" anchor="t">
            <a:spAutoFit/>
          </a:bodyPr>
          <a:lstStyle/>
          <a:p>
            <a:pPr marL="0" lvl="0" indent="0" algn="l">
              <a:lnSpc>
                <a:spcPts val="4397"/>
              </a:lnSpc>
              <a:spcBef>
                <a:spcPct val="0"/>
              </a:spcBef>
            </a:pPr>
            <a:r>
              <a:rPr lang="en-US" sz="3141" i="1" dirty="0">
                <a:solidFill>
                  <a:srgbClr val="465739"/>
                </a:solidFill>
                <a:latin typeface="Futura Italics"/>
                <a:ea typeface="Futura Italics"/>
                <a:cs typeface="Futura Italics"/>
                <a:sym typeface="Futura Italics"/>
              </a:rPr>
              <a:t>Gendered work in microenterprises</a:t>
            </a:r>
          </a:p>
        </p:txBody>
      </p:sp>
      <p:sp>
        <p:nvSpPr>
          <p:cNvPr id="14" name="AutoShape 14">
            <a:extLst>
              <a:ext uri="{FF2B5EF4-FFF2-40B4-BE49-F238E27FC236}">
                <a16:creationId xmlns:a16="http://schemas.microsoft.com/office/drawing/2014/main" id="{C482534F-DC48-9874-5111-E7417C875D11}"/>
              </a:ext>
            </a:extLst>
          </p:cNvPr>
          <p:cNvSpPr/>
          <p:nvPr/>
        </p:nvSpPr>
        <p:spPr>
          <a:xfrm>
            <a:off x="11615122" y="8322576"/>
            <a:ext cx="0" cy="2610617"/>
          </a:xfrm>
          <a:prstGeom prst="line">
            <a:avLst/>
          </a:prstGeom>
          <a:ln w="123825" cap="flat">
            <a:solidFill>
              <a:srgbClr val="BBC8B1"/>
            </a:solidFill>
            <a:prstDash val="sysDot"/>
            <a:headEnd type="none" w="sm" len="sm"/>
            <a:tailEnd type="none" w="sm" len="sm"/>
          </a:ln>
        </p:spPr>
        <p:txBody>
          <a:bodyPr/>
          <a:lstStyle/>
          <a:p>
            <a:endParaRPr lang="en-US"/>
          </a:p>
        </p:txBody>
      </p:sp>
      <p:pic>
        <p:nvPicPr>
          <p:cNvPr id="18" name="Picture 17" descr="A person sitting on the ground with food&#10;&#10;Description automatically generated">
            <a:extLst>
              <a:ext uri="{FF2B5EF4-FFF2-40B4-BE49-F238E27FC236}">
                <a16:creationId xmlns:a16="http://schemas.microsoft.com/office/drawing/2014/main" id="{EFC4BC47-7E3D-408E-BC82-C5B6DDF9F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799" y="2095500"/>
            <a:ext cx="4157689" cy="8191500"/>
          </a:xfrm>
          <a:prstGeom prst="rect">
            <a:avLst/>
          </a:prstGeom>
        </p:spPr>
      </p:pic>
    </p:spTree>
    <p:extLst>
      <p:ext uri="{BB962C8B-B14F-4D97-AF65-F5344CB8AC3E}">
        <p14:creationId xmlns:p14="http://schemas.microsoft.com/office/powerpoint/2010/main" val="3716602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86807-1C72-FA93-74B1-031483B7DD6E}"/>
            </a:ext>
          </a:extLst>
        </p:cNvPr>
        <p:cNvGrpSpPr/>
        <p:nvPr/>
      </p:nvGrpSpPr>
      <p:grpSpPr>
        <a:xfrm>
          <a:off x="0" y="0"/>
          <a:ext cx="0" cy="0"/>
          <a:chOff x="0" y="0"/>
          <a:chExt cx="0" cy="0"/>
        </a:xfrm>
      </p:grpSpPr>
      <p:pic>
        <p:nvPicPr>
          <p:cNvPr id="24" name="Picture 23" descr="A bar graph with blue and white bars&#10;&#10;Description automatically generated">
            <a:extLst>
              <a:ext uri="{FF2B5EF4-FFF2-40B4-BE49-F238E27FC236}">
                <a16:creationId xmlns:a16="http://schemas.microsoft.com/office/drawing/2014/main" id="{0FCFCDE8-2FC6-A313-8BCA-A92DDC40BD33}"/>
              </a:ext>
            </a:extLst>
          </p:cNvPr>
          <p:cNvPicPr>
            <a:picLocks noChangeAspect="1"/>
          </p:cNvPicPr>
          <p:nvPr/>
        </p:nvPicPr>
        <p:blipFill>
          <a:blip r:embed="rId3">
            <a:extLst>
              <a:ext uri="{28A0092B-C50C-407E-A947-70E740481C1C}">
                <a14:useLocalDpi xmlns:a14="http://schemas.microsoft.com/office/drawing/2010/main" val="0"/>
              </a:ext>
            </a:extLst>
          </a:blip>
          <a:srcRect b="9091"/>
          <a:stretch>
            <a:fillRect/>
          </a:stretch>
        </p:blipFill>
        <p:spPr>
          <a:xfrm>
            <a:off x="20" y="10"/>
            <a:ext cx="18287978" cy="8229590"/>
          </a:xfrm>
          <a:prstGeom prst="rect">
            <a:avLst/>
          </a:prstGeom>
          <a:effectLst>
            <a:outerShdw blurRad="596900" dist="330200" dir="8820000" sx="87000" sy="87000" algn="ctr" rotWithShape="0">
              <a:srgbClr val="000000">
                <a:alpha val="29000"/>
              </a:srgbClr>
            </a:outerShdw>
          </a:effectLst>
        </p:spPr>
      </p:pic>
      <p:sp>
        <p:nvSpPr>
          <p:cNvPr id="13" name="TextBox 13">
            <a:extLst>
              <a:ext uri="{FF2B5EF4-FFF2-40B4-BE49-F238E27FC236}">
                <a16:creationId xmlns:a16="http://schemas.microsoft.com/office/drawing/2014/main" id="{19CDF972-E276-3DA0-B5EB-8C1D27FAD5BF}"/>
              </a:ext>
            </a:extLst>
          </p:cNvPr>
          <p:cNvSpPr txBox="1"/>
          <p:nvPr/>
        </p:nvSpPr>
        <p:spPr>
          <a:xfrm>
            <a:off x="884334" y="8619106"/>
            <a:ext cx="10523248" cy="1278390"/>
          </a:xfrm>
          <a:prstGeom prst="rect">
            <a:avLst/>
          </a:prstGeom>
        </p:spPr>
        <p:txBody>
          <a:bodyPr vert="horz" lIns="91440" tIns="45720" rIns="91440" bIns="45720" rtlCol="0" anchor="ctr">
            <a:normAutofit/>
          </a:bodyPr>
          <a:lstStyle/>
          <a:p>
            <a:pPr marL="0" lvl="0" indent="0">
              <a:lnSpc>
                <a:spcPct val="90000"/>
              </a:lnSpc>
              <a:spcBef>
                <a:spcPct val="0"/>
              </a:spcBef>
              <a:spcAft>
                <a:spcPts val="600"/>
              </a:spcAft>
            </a:pPr>
            <a:r>
              <a:rPr lang="en-US" sz="5000" b="1">
                <a:latin typeface="+mj-lt"/>
                <a:ea typeface="+mj-ea"/>
                <a:cs typeface="+mj-cs"/>
                <a:sym typeface="Glacial Indifference Bold"/>
              </a:rPr>
              <a:t>Characterizing “Women’s Work”: Africa</a:t>
            </a:r>
          </a:p>
        </p:txBody>
      </p:sp>
      <p:sp>
        <p:nvSpPr>
          <p:cNvPr id="14" name="TextBox 14">
            <a:extLst>
              <a:ext uri="{FF2B5EF4-FFF2-40B4-BE49-F238E27FC236}">
                <a16:creationId xmlns:a16="http://schemas.microsoft.com/office/drawing/2014/main" id="{FEB7A827-A245-4F02-F7CE-428F47A61E3E}"/>
              </a:ext>
            </a:extLst>
          </p:cNvPr>
          <p:cNvSpPr txBox="1"/>
          <p:nvPr/>
        </p:nvSpPr>
        <p:spPr>
          <a:xfrm>
            <a:off x="13639800" y="8619106"/>
            <a:ext cx="3939985" cy="1278390"/>
          </a:xfrm>
          <a:prstGeom prst="rect">
            <a:avLst/>
          </a:prstGeom>
        </p:spPr>
        <p:txBody>
          <a:bodyPr vert="horz" lIns="91440" tIns="45720" rIns="91440" bIns="45720" rtlCol="0" anchor="ctr">
            <a:normAutofit/>
          </a:bodyPr>
          <a:lstStyle/>
          <a:p>
            <a:pPr marL="0" lvl="1" algn="r">
              <a:lnSpc>
                <a:spcPct val="90000"/>
              </a:lnSpc>
              <a:spcBef>
                <a:spcPts val="1000"/>
              </a:spcBef>
            </a:pPr>
            <a:r>
              <a:rPr lang="en-US" sz="3000" dirty="0">
                <a:sym typeface="Futura"/>
              </a:rPr>
              <a:t>Results from </a:t>
            </a:r>
            <a:r>
              <a:rPr lang="en-US" sz="3000" dirty="0" err="1">
                <a:sym typeface="Futura"/>
              </a:rPr>
              <a:t>BERTopic</a:t>
            </a:r>
            <a:r>
              <a:rPr lang="en-US" sz="3000" dirty="0">
                <a:sym typeface="Futura"/>
              </a:rPr>
              <a:t> model with 136 topics</a:t>
            </a:r>
          </a:p>
        </p:txBody>
      </p:sp>
    </p:spTree>
    <p:extLst>
      <p:ext uri="{BB962C8B-B14F-4D97-AF65-F5344CB8AC3E}">
        <p14:creationId xmlns:p14="http://schemas.microsoft.com/office/powerpoint/2010/main" val="226848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E392C-1B05-32E4-6882-F4BFD619732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709EA8A-A170-5307-7F48-A7FF60C86D00}"/>
              </a:ext>
            </a:extLst>
          </p:cNvPr>
          <p:cNvGrpSpPr/>
          <p:nvPr/>
        </p:nvGrpSpPr>
        <p:grpSpPr>
          <a:xfrm>
            <a:off x="-514350" y="-514350"/>
            <a:ext cx="7554533" cy="11734612"/>
            <a:chOff x="0" y="0"/>
            <a:chExt cx="1989671" cy="3090597"/>
          </a:xfrm>
        </p:grpSpPr>
        <p:sp>
          <p:nvSpPr>
            <p:cNvPr id="3" name="Freeform 3">
              <a:extLst>
                <a:ext uri="{FF2B5EF4-FFF2-40B4-BE49-F238E27FC236}">
                  <a16:creationId xmlns:a16="http://schemas.microsoft.com/office/drawing/2014/main" id="{4D88016B-C2A5-4B2E-77BD-79E316C17991}"/>
                </a:ext>
              </a:extLst>
            </p:cNvPr>
            <p:cNvSpPr/>
            <p:nvPr/>
          </p:nvSpPr>
          <p:spPr>
            <a:xfrm>
              <a:off x="0" y="0"/>
              <a:ext cx="1989671" cy="3090597"/>
            </a:xfrm>
            <a:custGeom>
              <a:avLst/>
              <a:gdLst/>
              <a:ahLst/>
              <a:cxnLst/>
              <a:rect l="l" t="t" r="r" b="b"/>
              <a:pathLst>
                <a:path w="1989671" h="3090597">
                  <a:moveTo>
                    <a:pt x="0" y="0"/>
                  </a:moveTo>
                  <a:lnTo>
                    <a:pt x="1989671" y="0"/>
                  </a:lnTo>
                  <a:lnTo>
                    <a:pt x="1989671" y="3090597"/>
                  </a:lnTo>
                  <a:lnTo>
                    <a:pt x="0" y="3090597"/>
                  </a:lnTo>
                  <a:close/>
                </a:path>
              </a:pathLst>
            </a:custGeom>
            <a:solidFill>
              <a:srgbClr val="EAEBE9"/>
            </a:solidFill>
          </p:spPr>
          <p:txBody>
            <a:bodyPr/>
            <a:lstStyle/>
            <a:p>
              <a:endParaRPr lang="en-US"/>
            </a:p>
          </p:txBody>
        </p:sp>
        <p:sp>
          <p:nvSpPr>
            <p:cNvPr id="4" name="TextBox 4">
              <a:extLst>
                <a:ext uri="{FF2B5EF4-FFF2-40B4-BE49-F238E27FC236}">
                  <a16:creationId xmlns:a16="http://schemas.microsoft.com/office/drawing/2014/main" id="{FCA7F27A-E674-494B-1B6B-DE9DD14EE375}"/>
                </a:ext>
              </a:extLst>
            </p:cNvPr>
            <p:cNvSpPr txBox="1"/>
            <p:nvPr/>
          </p:nvSpPr>
          <p:spPr>
            <a:xfrm>
              <a:off x="0" y="-47625"/>
              <a:ext cx="1989671" cy="3138222"/>
            </a:xfrm>
            <a:prstGeom prst="rect">
              <a:avLst/>
            </a:prstGeom>
          </p:spPr>
          <p:txBody>
            <a:bodyPr lIns="50800" tIns="50800" rIns="50800" bIns="50800" rtlCol="0" anchor="ctr"/>
            <a:lstStyle/>
            <a:p>
              <a:pPr algn="ctr">
                <a:lnSpc>
                  <a:spcPts val="3012"/>
                </a:lnSpc>
              </a:pPr>
              <a:endParaRPr/>
            </a:p>
          </p:txBody>
        </p:sp>
      </p:grpSp>
      <p:grpSp>
        <p:nvGrpSpPr>
          <p:cNvPr id="5" name="Group 5">
            <a:extLst>
              <a:ext uri="{FF2B5EF4-FFF2-40B4-BE49-F238E27FC236}">
                <a16:creationId xmlns:a16="http://schemas.microsoft.com/office/drawing/2014/main" id="{99BA8433-C1A5-80C7-5DEC-1946C08870F4}"/>
              </a:ext>
            </a:extLst>
          </p:cNvPr>
          <p:cNvGrpSpPr/>
          <p:nvPr/>
        </p:nvGrpSpPr>
        <p:grpSpPr>
          <a:xfrm>
            <a:off x="17022970" y="792370"/>
            <a:ext cx="472661" cy="472661"/>
            <a:chOff x="0" y="0"/>
            <a:chExt cx="812800" cy="812800"/>
          </a:xfrm>
        </p:grpSpPr>
        <p:sp>
          <p:nvSpPr>
            <p:cNvPr id="6" name="Freeform 6">
              <a:extLst>
                <a:ext uri="{FF2B5EF4-FFF2-40B4-BE49-F238E27FC236}">
                  <a16:creationId xmlns:a16="http://schemas.microsoft.com/office/drawing/2014/main" id="{64ECF81F-B3E8-9DF8-1B4E-736A6544D0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txBody>
            <a:bodyPr/>
            <a:lstStyle/>
            <a:p>
              <a:endParaRPr lang="en-US"/>
            </a:p>
          </p:txBody>
        </p:sp>
        <p:sp>
          <p:nvSpPr>
            <p:cNvPr id="7" name="TextBox 7">
              <a:extLst>
                <a:ext uri="{FF2B5EF4-FFF2-40B4-BE49-F238E27FC236}">
                  <a16:creationId xmlns:a16="http://schemas.microsoft.com/office/drawing/2014/main" id="{295AF0FB-37F8-2483-5D98-F1BF5BAF2831}"/>
                </a:ext>
              </a:extLst>
            </p:cNvPr>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grpSp>
        <p:nvGrpSpPr>
          <p:cNvPr id="8" name="Group 8">
            <a:extLst>
              <a:ext uri="{FF2B5EF4-FFF2-40B4-BE49-F238E27FC236}">
                <a16:creationId xmlns:a16="http://schemas.microsoft.com/office/drawing/2014/main" id="{28440B91-A43D-611C-F3D7-DEFF14BF385C}"/>
              </a:ext>
            </a:extLst>
          </p:cNvPr>
          <p:cNvGrpSpPr/>
          <p:nvPr/>
        </p:nvGrpSpPr>
        <p:grpSpPr>
          <a:xfrm>
            <a:off x="15479920" y="8387800"/>
            <a:ext cx="3086100" cy="3086100"/>
            <a:chOff x="0" y="0"/>
            <a:chExt cx="812800" cy="812800"/>
          </a:xfrm>
        </p:grpSpPr>
        <p:sp>
          <p:nvSpPr>
            <p:cNvPr id="9" name="Freeform 9">
              <a:extLst>
                <a:ext uri="{FF2B5EF4-FFF2-40B4-BE49-F238E27FC236}">
                  <a16:creationId xmlns:a16="http://schemas.microsoft.com/office/drawing/2014/main" id="{D9E37560-8B99-BAE5-DECF-3B92E47D02A1}"/>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AEBE9"/>
            </a:solidFill>
          </p:spPr>
          <p:txBody>
            <a:bodyPr/>
            <a:lstStyle/>
            <a:p>
              <a:endParaRPr lang="en-US"/>
            </a:p>
          </p:txBody>
        </p:sp>
        <p:sp>
          <p:nvSpPr>
            <p:cNvPr id="10" name="TextBox 10">
              <a:extLst>
                <a:ext uri="{FF2B5EF4-FFF2-40B4-BE49-F238E27FC236}">
                  <a16:creationId xmlns:a16="http://schemas.microsoft.com/office/drawing/2014/main" id="{D41796AE-EB79-61C3-B4AD-3931CECCFB90}"/>
                </a:ext>
              </a:extLst>
            </p:cNvPr>
            <p:cNvSpPr txBox="1"/>
            <p:nvPr/>
          </p:nvSpPr>
          <p:spPr>
            <a:xfrm>
              <a:off x="0" y="-47625"/>
              <a:ext cx="812800" cy="860425"/>
            </a:xfrm>
            <a:prstGeom prst="rect">
              <a:avLst/>
            </a:prstGeom>
          </p:spPr>
          <p:txBody>
            <a:bodyPr lIns="50800" tIns="50800" rIns="50800" bIns="50800" rtlCol="0" anchor="ctr"/>
            <a:lstStyle/>
            <a:p>
              <a:pPr algn="ctr">
                <a:lnSpc>
                  <a:spcPts val="3012"/>
                </a:lnSpc>
              </a:pPr>
              <a:endParaRPr/>
            </a:p>
          </p:txBody>
        </p:sp>
      </p:grpSp>
      <p:sp>
        <p:nvSpPr>
          <p:cNvPr id="11" name="TextBox 11">
            <a:extLst>
              <a:ext uri="{FF2B5EF4-FFF2-40B4-BE49-F238E27FC236}">
                <a16:creationId xmlns:a16="http://schemas.microsoft.com/office/drawing/2014/main" id="{E3CF7CBA-DC5A-C4A3-D15C-CF023E9F1962}"/>
              </a:ext>
            </a:extLst>
          </p:cNvPr>
          <p:cNvSpPr txBox="1"/>
          <p:nvPr/>
        </p:nvSpPr>
        <p:spPr>
          <a:xfrm>
            <a:off x="792370" y="808987"/>
            <a:ext cx="15284032" cy="1972313"/>
          </a:xfrm>
          <a:prstGeom prst="rect">
            <a:avLst/>
          </a:prstGeom>
        </p:spPr>
        <p:txBody>
          <a:bodyPr wrap="square" lIns="0" tIns="0" rIns="0" bIns="0" rtlCol="0" anchor="t">
            <a:normAutofit fontScale="40000" lnSpcReduction="20000"/>
          </a:bodyPr>
          <a:lstStyle/>
          <a:p>
            <a:pPr marL="0" lvl="0" indent="0" algn="ctr">
              <a:lnSpc>
                <a:spcPts val="13050"/>
              </a:lnSpc>
              <a:spcBef>
                <a:spcPct val="0"/>
              </a:spcBef>
            </a:pPr>
            <a:r>
              <a:rPr lang="en-US" sz="9321" b="1" dirty="0">
                <a:solidFill>
                  <a:srgbClr val="465739"/>
                </a:solidFill>
                <a:latin typeface="Inter Bold"/>
                <a:ea typeface="Inter Bold"/>
                <a:cs typeface="Inter Bold"/>
                <a:sym typeface="Inter Bold"/>
              </a:rPr>
              <a:t>The Methods Puzzle: How Do We Explore the Space of “Women’s Work”?</a:t>
            </a:r>
          </a:p>
        </p:txBody>
      </p:sp>
      <p:sp>
        <p:nvSpPr>
          <p:cNvPr id="12" name="TextBox 12">
            <a:extLst>
              <a:ext uri="{FF2B5EF4-FFF2-40B4-BE49-F238E27FC236}">
                <a16:creationId xmlns:a16="http://schemas.microsoft.com/office/drawing/2014/main" id="{AC74FE54-3583-D183-9E9E-16000CF4C730}"/>
              </a:ext>
            </a:extLst>
          </p:cNvPr>
          <p:cNvSpPr txBox="1"/>
          <p:nvPr/>
        </p:nvSpPr>
        <p:spPr>
          <a:xfrm>
            <a:off x="1447800" y="3086100"/>
            <a:ext cx="14628602" cy="6235040"/>
          </a:xfrm>
          <a:prstGeom prst="rect">
            <a:avLst/>
          </a:prstGeom>
        </p:spPr>
        <p:txBody>
          <a:bodyPr wrap="square" lIns="0" tIns="0" rIns="0" bIns="0" rtlCol="0" anchor="t">
            <a:spAutoFit/>
          </a:bodyPr>
          <a:lstStyle/>
          <a:p>
            <a:pPr marL="571500" lvl="0" indent="-571500">
              <a:lnSpc>
                <a:spcPts val="4926"/>
              </a:lnSpc>
              <a:spcBef>
                <a:spcPct val="0"/>
              </a:spcBef>
              <a:buFont typeface="Arial" panose="020B0604020202020204" pitchFamily="34" charset="0"/>
              <a:buChar char="•"/>
            </a:pPr>
            <a:r>
              <a:rPr lang="en-US" sz="3519" b="1" dirty="0">
                <a:solidFill>
                  <a:srgbClr val="000000"/>
                </a:solidFill>
                <a:latin typeface="Futura"/>
                <a:ea typeface="Futura"/>
                <a:cs typeface="Futura"/>
                <a:sym typeface="Futura"/>
              </a:rPr>
              <a:t>Many plausible channels. </a:t>
            </a:r>
            <a:r>
              <a:rPr lang="en-US" sz="3519" dirty="0">
                <a:solidFill>
                  <a:srgbClr val="000000"/>
                </a:solidFill>
                <a:latin typeface="Futura"/>
                <a:ea typeface="Futura"/>
                <a:cs typeface="Futura"/>
                <a:sym typeface="Futura"/>
              </a:rPr>
              <a:t>Capital, skills, customers, norms, timing, sector, products… lots of ways women’s and men’s businesses might differ.</a:t>
            </a:r>
          </a:p>
          <a:p>
            <a:pPr marL="571500" lvl="0" indent="-571500">
              <a:lnSpc>
                <a:spcPts val="4926"/>
              </a:lnSpc>
              <a:spcBef>
                <a:spcPct val="0"/>
              </a:spcBef>
              <a:buFont typeface="Arial" panose="020B0604020202020204" pitchFamily="34" charset="0"/>
              <a:buChar char="•"/>
            </a:pPr>
            <a:r>
              <a:rPr lang="en-US" sz="3519" b="1" dirty="0">
                <a:solidFill>
                  <a:srgbClr val="000000"/>
                </a:solidFill>
                <a:latin typeface="Futura"/>
                <a:ea typeface="Futura"/>
                <a:cs typeface="Futura"/>
                <a:sym typeface="Futura"/>
              </a:rPr>
              <a:t>Hypothesis generation is ad hoc. </a:t>
            </a:r>
            <a:r>
              <a:rPr lang="en-US" sz="3519" dirty="0">
                <a:solidFill>
                  <a:srgbClr val="000000"/>
                </a:solidFill>
                <a:latin typeface="Futura"/>
                <a:ea typeface="Futura"/>
                <a:cs typeface="Futura"/>
                <a:sym typeface="Futura"/>
              </a:rPr>
              <a:t>We usually pick a few mechanisms based on priors, anecdotes, or what’s easy to measure (Ludwig and </a:t>
            </a:r>
            <a:r>
              <a:rPr lang="en-US" sz="3519" dirty="0" err="1">
                <a:solidFill>
                  <a:srgbClr val="000000"/>
                </a:solidFill>
                <a:latin typeface="Futura"/>
                <a:ea typeface="Futura"/>
                <a:cs typeface="Futura"/>
                <a:sym typeface="Futura"/>
              </a:rPr>
              <a:t>Mullanaithan</a:t>
            </a:r>
            <a:r>
              <a:rPr lang="en-US" sz="3519" dirty="0">
                <a:solidFill>
                  <a:srgbClr val="000000"/>
                </a:solidFill>
                <a:latin typeface="Futura"/>
                <a:ea typeface="Futura"/>
                <a:cs typeface="Futura"/>
                <a:sym typeface="Futura"/>
              </a:rPr>
              <a:t>, 2024).</a:t>
            </a:r>
          </a:p>
          <a:p>
            <a:pPr marL="571500" lvl="0" indent="-571500">
              <a:lnSpc>
                <a:spcPts val="4926"/>
              </a:lnSpc>
              <a:spcBef>
                <a:spcPct val="0"/>
              </a:spcBef>
              <a:buFont typeface="Arial" panose="020B0604020202020204" pitchFamily="34" charset="0"/>
              <a:buChar char="•"/>
            </a:pPr>
            <a:r>
              <a:rPr lang="en-US" sz="3519" b="1" dirty="0">
                <a:solidFill>
                  <a:srgbClr val="000000"/>
                </a:solidFill>
                <a:latin typeface="Futura"/>
                <a:ea typeface="Futura"/>
                <a:cs typeface="Futura"/>
                <a:sym typeface="Futura"/>
              </a:rPr>
              <a:t>Rich text, limited tools. </a:t>
            </a:r>
            <a:r>
              <a:rPr lang="en-US" sz="3519" dirty="0">
                <a:solidFill>
                  <a:srgbClr val="000000"/>
                </a:solidFill>
                <a:latin typeface="Futura"/>
                <a:ea typeface="Futura"/>
                <a:cs typeface="Futura"/>
                <a:sym typeface="Futura"/>
              </a:rPr>
              <a:t>Business descriptions contain detailed information, but we lack a systematic way to mine them for candidate mechanisms.</a:t>
            </a:r>
          </a:p>
          <a:p>
            <a:pPr marL="571500" lvl="0" indent="-571500">
              <a:lnSpc>
                <a:spcPts val="4926"/>
              </a:lnSpc>
              <a:spcBef>
                <a:spcPct val="0"/>
              </a:spcBef>
              <a:buFont typeface="Arial" panose="020B0604020202020204" pitchFamily="34" charset="0"/>
              <a:buChar char="•"/>
            </a:pPr>
            <a:endParaRPr lang="en-US" sz="3519" dirty="0">
              <a:solidFill>
                <a:srgbClr val="000000"/>
              </a:solidFill>
              <a:latin typeface="Futura"/>
              <a:ea typeface="Futura"/>
              <a:cs typeface="Futura"/>
              <a:sym typeface="Futura"/>
            </a:endParaRPr>
          </a:p>
        </p:txBody>
      </p:sp>
      <p:sp>
        <p:nvSpPr>
          <p:cNvPr id="14" name="TextBox 13">
            <a:extLst>
              <a:ext uri="{FF2B5EF4-FFF2-40B4-BE49-F238E27FC236}">
                <a16:creationId xmlns:a16="http://schemas.microsoft.com/office/drawing/2014/main" id="{90721634-7077-5DBA-AF55-8FD6485EF1D3}"/>
              </a:ext>
            </a:extLst>
          </p:cNvPr>
          <p:cNvSpPr txBox="1"/>
          <p:nvPr/>
        </p:nvSpPr>
        <p:spPr>
          <a:xfrm rot="5400000">
            <a:off x="13906169" y="4647077"/>
            <a:ext cx="6830084" cy="520912"/>
          </a:xfrm>
          <a:prstGeom prst="rect">
            <a:avLst/>
          </a:prstGeom>
        </p:spPr>
        <p:txBody>
          <a:bodyPr wrap="square" lIns="0" tIns="0" rIns="0" bIns="0" rtlCol="0" anchor="t">
            <a:spAutoFit/>
          </a:bodyPr>
          <a:lstStyle/>
          <a:p>
            <a:pPr marL="0" lvl="0" indent="0" algn="l">
              <a:lnSpc>
                <a:spcPts val="4397"/>
              </a:lnSpc>
              <a:spcBef>
                <a:spcPct val="0"/>
              </a:spcBef>
            </a:pPr>
            <a:r>
              <a:rPr lang="en-US" sz="3141" i="1" dirty="0">
                <a:solidFill>
                  <a:srgbClr val="465739"/>
                </a:solidFill>
                <a:latin typeface="Futura Italics"/>
                <a:ea typeface="Futura Italics"/>
                <a:cs typeface="Futura Italics"/>
                <a:sym typeface="Futura Italics"/>
              </a:rPr>
              <a:t>Gendered work in microenterprises</a:t>
            </a:r>
          </a:p>
        </p:txBody>
      </p:sp>
    </p:spTree>
    <p:extLst>
      <p:ext uri="{BB962C8B-B14F-4D97-AF65-F5344CB8AC3E}">
        <p14:creationId xmlns:p14="http://schemas.microsoft.com/office/powerpoint/2010/main" val="424780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2B879-81CC-C75E-38F2-B932E626C7F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6C823E0-2001-0F01-881D-E9EC0677F27A}"/>
              </a:ext>
            </a:extLst>
          </p:cNvPr>
          <p:cNvGrpSpPr/>
          <p:nvPr/>
        </p:nvGrpSpPr>
        <p:grpSpPr>
          <a:xfrm>
            <a:off x="-514350" y="-514350"/>
            <a:ext cx="7554533" cy="11734612"/>
            <a:chOff x="0" y="0"/>
            <a:chExt cx="1989671" cy="3090597"/>
          </a:xfrm>
        </p:grpSpPr>
        <p:sp>
          <p:nvSpPr>
            <p:cNvPr id="3" name="Freeform 3">
              <a:extLst>
                <a:ext uri="{FF2B5EF4-FFF2-40B4-BE49-F238E27FC236}">
                  <a16:creationId xmlns:a16="http://schemas.microsoft.com/office/drawing/2014/main" id="{A81EC700-72BB-3CC0-0B92-1D498720A9FB}"/>
                </a:ext>
              </a:extLst>
            </p:cNvPr>
            <p:cNvSpPr/>
            <p:nvPr/>
          </p:nvSpPr>
          <p:spPr>
            <a:xfrm>
              <a:off x="0" y="0"/>
              <a:ext cx="1989671" cy="3090597"/>
            </a:xfrm>
            <a:custGeom>
              <a:avLst/>
              <a:gdLst/>
              <a:ahLst/>
              <a:cxnLst/>
              <a:rect l="l" t="t" r="r" b="b"/>
              <a:pathLst>
                <a:path w="1989671" h="3090597">
                  <a:moveTo>
                    <a:pt x="0" y="0"/>
                  </a:moveTo>
                  <a:lnTo>
                    <a:pt x="1989671" y="0"/>
                  </a:lnTo>
                  <a:lnTo>
                    <a:pt x="1989671" y="3090597"/>
                  </a:lnTo>
                  <a:lnTo>
                    <a:pt x="0" y="3090597"/>
                  </a:lnTo>
                  <a:close/>
                </a:path>
              </a:pathLst>
            </a:custGeom>
            <a:solidFill>
              <a:srgbClr val="EAEBE9"/>
            </a:solidFill>
          </p:spPr>
          <p:txBody>
            <a:bodyPr/>
            <a:lstStyle/>
            <a:p>
              <a:endParaRPr lang="en-US"/>
            </a:p>
          </p:txBody>
        </p:sp>
        <p:sp>
          <p:nvSpPr>
            <p:cNvPr id="4" name="TextBox 4">
              <a:extLst>
                <a:ext uri="{FF2B5EF4-FFF2-40B4-BE49-F238E27FC236}">
                  <a16:creationId xmlns:a16="http://schemas.microsoft.com/office/drawing/2014/main" id="{66AE3F2B-0C4A-24BD-B6B2-F6A0AAA4A96E}"/>
                </a:ext>
              </a:extLst>
            </p:cNvPr>
            <p:cNvSpPr txBox="1"/>
            <p:nvPr/>
          </p:nvSpPr>
          <p:spPr>
            <a:xfrm>
              <a:off x="0" y="-47625"/>
              <a:ext cx="1989671" cy="3138222"/>
            </a:xfrm>
            <a:prstGeom prst="rect">
              <a:avLst/>
            </a:prstGeom>
          </p:spPr>
          <p:txBody>
            <a:bodyPr lIns="50800" tIns="50800" rIns="50800" bIns="50800" rtlCol="0" anchor="ctr"/>
            <a:lstStyle/>
            <a:p>
              <a:pPr algn="ctr">
                <a:lnSpc>
                  <a:spcPts val="3012"/>
                </a:lnSpc>
              </a:pPr>
              <a:endParaRPr/>
            </a:p>
          </p:txBody>
        </p:sp>
      </p:grpSp>
      <p:grpSp>
        <p:nvGrpSpPr>
          <p:cNvPr id="5" name="Group 5">
            <a:extLst>
              <a:ext uri="{FF2B5EF4-FFF2-40B4-BE49-F238E27FC236}">
                <a16:creationId xmlns:a16="http://schemas.microsoft.com/office/drawing/2014/main" id="{D85338FC-193F-C640-6DE3-A1526BDA7FA7}"/>
              </a:ext>
            </a:extLst>
          </p:cNvPr>
          <p:cNvGrpSpPr/>
          <p:nvPr/>
        </p:nvGrpSpPr>
        <p:grpSpPr>
          <a:xfrm>
            <a:off x="17022970" y="792370"/>
            <a:ext cx="472661" cy="472661"/>
            <a:chOff x="0" y="0"/>
            <a:chExt cx="812800" cy="812800"/>
          </a:xfrm>
        </p:grpSpPr>
        <p:sp>
          <p:nvSpPr>
            <p:cNvPr id="6" name="Freeform 6">
              <a:extLst>
                <a:ext uri="{FF2B5EF4-FFF2-40B4-BE49-F238E27FC236}">
                  <a16:creationId xmlns:a16="http://schemas.microsoft.com/office/drawing/2014/main" id="{79DBB50F-9561-2FAD-3F48-362B2EA360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txBody>
            <a:bodyPr/>
            <a:lstStyle/>
            <a:p>
              <a:endParaRPr lang="en-US"/>
            </a:p>
          </p:txBody>
        </p:sp>
        <p:sp>
          <p:nvSpPr>
            <p:cNvPr id="7" name="TextBox 7">
              <a:extLst>
                <a:ext uri="{FF2B5EF4-FFF2-40B4-BE49-F238E27FC236}">
                  <a16:creationId xmlns:a16="http://schemas.microsoft.com/office/drawing/2014/main" id="{C378BE91-12CA-B15B-3414-69407FD96810}"/>
                </a:ext>
              </a:extLst>
            </p:cNvPr>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grpSp>
        <p:nvGrpSpPr>
          <p:cNvPr id="8" name="Group 8">
            <a:extLst>
              <a:ext uri="{FF2B5EF4-FFF2-40B4-BE49-F238E27FC236}">
                <a16:creationId xmlns:a16="http://schemas.microsoft.com/office/drawing/2014/main" id="{FFF01D76-AF4B-E7E7-816A-25156EAA201F}"/>
              </a:ext>
            </a:extLst>
          </p:cNvPr>
          <p:cNvGrpSpPr/>
          <p:nvPr/>
        </p:nvGrpSpPr>
        <p:grpSpPr>
          <a:xfrm>
            <a:off x="15479920" y="8387800"/>
            <a:ext cx="3086100" cy="3086100"/>
            <a:chOff x="0" y="0"/>
            <a:chExt cx="812800" cy="812800"/>
          </a:xfrm>
        </p:grpSpPr>
        <p:sp>
          <p:nvSpPr>
            <p:cNvPr id="9" name="Freeform 9">
              <a:extLst>
                <a:ext uri="{FF2B5EF4-FFF2-40B4-BE49-F238E27FC236}">
                  <a16:creationId xmlns:a16="http://schemas.microsoft.com/office/drawing/2014/main" id="{3BB990CA-6D6C-ED95-1E12-13E99E06846E}"/>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AEBE9"/>
            </a:solidFill>
          </p:spPr>
          <p:txBody>
            <a:bodyPr/>
            <a:lstStyle/>
            <a:p>
              <a:endParaRPr lang="en-US"/>
            </a:p>
          </p:txBody>
        </p:sp>
        <p:sp>
          <p:nvSpPr>
            <p:cNvPr id="10" name="TextBox 10">
              <a:extLst>
                <a:ext uri="{FF2B5EF4-FFF2-40B4-BE49-F238E27FC236}">
                  <a16:creationId xmlns:a16="http://schemas.microsoft.com/office/drawing/2014/main" id="{94B58693-72B1-BDE0-4E8E-EF707BE42363}"/>
                </a:ext>
              </a:extLst>
            </p:cNvPr>
            <p:cNvSpPr txBox="1"/>
            <p:nvPr/>
          </p:nvSpPr>
          <p:spPr>
            <a:xfrm>
              <a:off x="0" y="-47625"/>
              <a:ext cx="812800" cy="860425"/>
            </a:xfrm>
            <a:prstGeom prst="rect">
              <a:avLst/>
            </a:prstGeom>
          </p:spPr>
          <p:txBody>
            <a:bodyPr lIns="50800" tIns="50800" rIns="50800" bIns="50800" rtlCol="0" anchor="ctr"/>
            <a:lstStyle/>
            <a:p>
              <a:pPr algn="ctr">
                <a:lnSpc>
                  <a:spcPts val="3012"/>
                </a:lnSpc>
              </a:pPr>
              <a:endParaRPr/>
            </a:p>
          </p:txBody>
        </p:sp>
      </p:grpSp>
      <p:sp>
        <p:nvSpPr>
          <p:cNvPr id="11" name="TextBox 11">
            <a:extLst>
              <a:ext uri="{FF2B5EF4-FFF2-40B4-BE49-F238E27FC236}">
                <a16:creationId xmlns:a16="http://schemas.microsoft.com/office/drawing/2014/main" id="{5F48DFE9-E969-736F-0364-1CBA7A278E7C}"/>
              </a:ext>
            </a:extLst>
          </p:cNvPr>
          <p:cNvSpPr txBox="1"/>
          <p:nvPr/>
        </p:nvSpPr>
        <p:spPr>
          <a:xfrm>
            <a:off x="25400" y="792370"/>
            <a:ext cx="17581667" cy="830997"/>
          </a:xfrm>
          <a:prstGeom prst="rect">
            <a:avLst/>
          </a:prstGeom>
        </p:spPr>
        <p:txBody>
          <a:bodyPr wrap="square" lIns="0" tIns="0" rIns="0" bIns="0" rtlCol="0" anchor="t">
            <a:spAutoFit/>
          </a:bodyPr>
          <a:lstStyle/>
          <a:p>
            <a:pPr marL="0" lvl="0" indent="0" algn="ctr">
              <a:spcBef>
                <a:spcPct val="0"/>
              </a:spcBef>
            </a:pPr>
            <a:r>
              <a:rPr lang="en-US" sz="5400" b="1" dirty="0">
                <a:solidFill>
                  <a:srgbClr val="465739"/>
                </a:solidFill>
                <a:latin typeface="Inter Bold"/>
                <a:ea typeface="Inter Bold"/>
                <a:cs typeface="Inter Bold"/>
                <a:sym typeface="Inter Bold"/>
              </a:rPr>
              <a:t>Empirical Approach: LLM-Based Mechanism Discovery</a:t>
            </a:r>
          </a:p>
        </p:txBody>
      </p:sp>
      <p:sp>
        <p:nvSpPr>
          <p:cNvPr id="12" name="TextBox 12">
            <a:extLst>
              <a:ext uri="{FF2B5EF4-FFF2-40B4-BE49-F238E27FC236}">
                <a16:creationId xmlns:a16="http://schemas.microsoft.com/office/drawing/2014/main" id="{10BCC084-DD5D-561F-7740-DE018A6D048C}"/>
              </a:ext>
            </a:extLst>
          </p:cNvPr>
          <p:cNvSpPr txBox="1"/>
          <p:nvPr/>
        </p:nvSpPr>
        <p:spPr>
          <a:xfrm>
            <a:off x="1420118" y="2857500"/>
            <a:ext cx="14401800" cy="5863144"/>
          </a:xfrm>
          <a:prstGeom prst="rect">
            <a:avLst/>
          </a:prstGeom>
        </p:spPr>
        <p:txBody>
          <a:bodyPr wrap="square" lIns="0" tIns="0" rIns="0" bIns="0" rtlCol="0" anchor="t">
            <a:spAutoFit/>
          </a:bodyPr>
          <a:lstStyle/>
          <a:p>
            <a:pPr lvl="0" indent="-571500">
              <a:spcBef>
                <a:spcPts val="600"/>
              </a:spcBef>
              <a:buFont typeface="Arial" panose="020B0604020202020204" pitchFamily="34" charset="0"/>
              <a:buChar char="•"/>
            </a:pPr>
            <a:r>
              <a:rPr lang="en-US" sz="2800" b="1" dirty="0">
                <a:solidFill>
                  <a:srgbClr val="000000"/>
                </a:solidFill>
                <a:latin typeface="Futura"/>
                <a:ea typeface="Futura"/>
                <a:cs typeface="Futura"/>
                <a:sym typeface="Futura"/>
              </a:rPr>
              <a:t>Data: </a:t>
            </a:r>
            <a:r>
              <a:rPr lang="en-US" sz="2800" dirty="0">
                <a:solidFill>
                  <a:srgbClr val="000000"/>
                </a:solidFill>
                <a:latin typeface="Futura"/>
                <a:ea typeface="Futura"/>
                <a:cs typeface="Futura"/>
                <a:sym typeface="Futura"/>
              </a:rPr>
              <a:t>~9,000 microenterprises in 26 LMICs</a:t>
            </a:r>
          </a:p>
          <a:p>
            <a:pPr lvl="0" indent="-571500">
              <a:spcBef>
                <a:spcPts val="600"/>
              </a:spcBef>
              <a:buFont typeface="Arial" panose="020B0604020202020204" pitchFamily="34" charset="0"/>
              <a:buChar char="•"/>
            </a:pPr>
            <a:r>
              <a:rPr lang="en-US" sz="2800" dirty="0">
                <a:solidFill>
                  <a:srgbClr val="000000"/>
                </a:solidFill>
                <a:latin typeface="Futura"/>
                <a:ea typeface="Futura"/>
                <a:cs typeface="Futura"/>
                <a:sym typeface="Futura"/>
              </a:rPr>
              <a:t>– World Bank Microenterprise Surveys</a:t>
            </a:r>
          </a:p>
          <a:p>
            <a:pPr lvl="0" indent="-571500">
              <a:spcBef>
                <a:spcPts val="600"/>
              </a:spcBef>
              <a:buFont typeface="Arial" panose="020B0604020202020204" pitchFamily="34" charset="0"/>
              <a:buChar char="•"/>
            </a:pPr>
            <a:r>
              <a:rPr lang="en-US" sz="2800" dirty="0">
                <a:solidFill>
                  <a:srgbClr val="000000"/>
                </a:solidFill>
                <a:latin typeface="Futura"/>
                <a:ea typeface="Futura"/>
                <a:cs typeface="Futura"/>
                <a:sym typeface="Futura"/>
              </a:rPr>
              <a:t>– Business descriptions + gender + registration status + earnings </a:t>
            </a:r>
          </a:p>
          <a:p>
            <a:pPr lvl="0" indent="-571500">
              <a:spcBef>
                <a:spcPts val="600"/>
              </a:spcBef>
              <a:buFont typeface="Arial" panose="020B0604020202020204" pitchFamily="34" charset="0"/>
              <a:buChar char="•"/>
            </a:pPr>
            <a:endParaRPr lang="en-US" sz="2800" dirty="0">
              <a:solidFill>
                <a:srgbClr val="000000"/>
              </a:solidFill>
              <a:latin typeface="Futura"/>
              <a:ea typeface="Futura"/>
              <a:cs typeface="Futura"/>
              <a:sym typeface="Futura"/>
            </a:endParaRPr>
          </a:p>
          <a:p>
            <a:pPr lvl="0" indent="-571500">
              <a:spcBef>
                <a:spcPts val="600"/>
              </a:spcBef>
              <a:buFont typeface="Arial" panose="020B0604020202020204" pitchFamily="34" charset="0"/>
              <a:buChar char="•"/>
            </a:pPr>
            <a:r>
              <a:rPr lang="en-US" sz="2800" b="1" dirty="0">
                <a:solidFill>
                  <a:srgbClr val="000000"/>
                </a:solidFill>
                <a:latin typeface="Futura"/>
                <a:ea typeface="Futura"/>
                <a:cs typeface="Futura"/>
                <a:sym typeface="Futura"/>
              </a:rPr>
              <a:t>Goal: </a:t>
            </a:r>
            <a:r>
              <a:rPr lang="en-US" sz="2800" dirty="0">
                <a:solidFill>
                  <a:srgbClr val="000000"/>
                </a:solidFill>
                <a:latin typeface="Futura"/>
                <a:ea typeface="Futura"/>
                <a:cs typeface="Futura"/>
                <a:sym typeface="Futura"/>
              </a:rPr>
              <a:t>Identify which business characteristics systematically differ between women- and men-owned firms, beyond standard sector codes. </a:t>
            </a:r>
          </a:p>
          <a:p>
            <a:pPr lvl="0" indent="-571500">
              <a:spcBef>
                <a:spcPts val="600"/>
              </a:spcBef>
              <a:buFont typeface="Arial" panose="020B0604020202020204" pitchFamily="34" charset="0"/>
              <a:buChar char="•"/>
            </a:pPr>
            <a:endParaRPr lang="en-US" sz="2800" dirty="0">
              <a:solidFill>
                <a:srgbClr val="000000"/>
              </a:solidFill>
              <a:latin typeface="Futura"/>
              <a:ea typeface="Futura"/>
              <a:cs typeface="Futura"/>
              <a:sym typeface="Futura"/>
            </a:endParaRPr>
          </a:p>
          <a:p>
            <a:pPr lvl="0" indent="-571500">
              <a:spcBef>
                <a:spcPts val="600"/>
              </a:spcBef>
              <a:buFont typeface="Arial" panose="020B0604020202020204" pitchFamily="34" charset="0"/>
              <a:buChar char="•"/>
            </a:pPr>
            <a:r>
              <a:rPr lang="en-US" sz="2800" b="1" dirty="0">
                <a:solidFill>
                  <a:srgbClr val="000000"/>
                </a:solidFill>
                <a:latin typeface="Futura"/>
                <a:ea typeface="Futura"/>
                <a:cs typeface="Futura"/>
                <a:sym typeface="Futura"/>
              </a:rPr>
              <a:t>Approach: </a:t>
            </a:r>
            <a:r>
              <a:rPr lang="en-US" sz="2800" dirty="0">
                <a:solidFill>
                  <a:srgbClr val="000000"/>
                </a:solidFill>
                <a:latin typeface="Futura"/>
                <a:ea typeface="Futura"/>
                <a:cs typeface="Futura"/>
                <a:sym typeface="Futura"/>
              </a:rPr>
              <a:t>Use a multi-stage LLM pipeline to</a:t>
            </a:r>
          </a:p>
          <a:p>
            <a:pPr marL="914400" lvl="3" indent="-571500">
              <a:spcBef>
                <a:spcPts val="600"/>
              </a:spcBef>
              <a:buFont typeface="Arial" panose="020B0604020202020204" pitchFamily="34" charset="0"/>
              <a:buChar char="•"/>
            </a:pPr>
            <a:r>
              <a:rPr lang="en-US" sz="2800" dirty="0">
                <a:solidFill>
                  <a:srgbClr val="000000"/>
                </a:solidFill>
                <a:latin typeface="Futura"/>
                <a:ea typeface="Futura"/>
                <a:cs typeface="Futura"/>
                <a:sym typeface="Futura"/>
              </a:rPr>
              <a:t>surface candidate dimensions where Group A (women-owned) and Group B (men/joint-owned) differ</a:t>
            </a:r>
          </a:p>
          <a:p>
            <a:pPr marL="914400" lvl="3" indent="-571500">
              <a:spcBef>
                <a:spcPts val="600"/>
              </a:spcBef>
              <a:buFont typeface="Arial" panose="020B0604020202020204" pitchFamily="34" charset="0"/>
              <a:buChar char="•"/>
            </a:pPr>
            <a:r>
              <a:rPr lang="en-US" sz="2800" dirty="0">
                <a:solidFill>
                  <a:srgbClr val="000000"/>
                </a:solidFill>
                <a:latin typeface="Futura"/>
                <a:ea typeface="Futura"/>
                <a:cs typeface="Futura"/>
                <a:sym typeface="Futura"/>
              </a:rPr>
              <a:t>consolidate these into stable, interpretable features</a:t>
            </a:r>
          </a:p>
          <a:p>
            <a:pPr marL="914400" lvl="3" indent="-571500">
              <a:spcBef>
                <a:spcPts val="600"/>
              </a:spcBef>
              <a:buFont typeface="Arial" panose="020B0604020202020204" pitchFamily="34" charset="0"/>
              <a:buChar char="•"/>
            </a:pPr>
            <a:r>
              <a:rPr lang="en-US" sz="2800" dirty="0">
                <a:solidFill>
                  <a:srgbClr val="000000"/>
                </a:solidFill>
                <a:latin typeface="Futura"/>
                <a:ea typeface="Futura"/>
                <a:cs typeface="Futura"/>
                <a:sym typeface="Futura"/>
              </a:rPr>
              <a:t>test how these features account for the gender earnings gap</a:t>
            </a:r>
          </a:p>
        </p:txBody>
      </p:sp>
      <p:sp>
        <p:nvSpPr>
          <p:cNvPr id="14" name="TextBox 13">
            <a:extLst>
              <a:ext uri="{FF2B5EF4-FFF2-40B4-BE49-F238E27FC236}">
                <a16:creationId xmlns:a16="http://schemas.microsoft.com/office/drawing/2014/main" id="{BAE1085E-6A4A-F958-FBB6-C90ECE358C0F}"/>
              </a:ext>
            </a:extLst>
          </p:cNvPr>
          <p:cNvSpPr txBox="1"/>
          <p:nvPr/>
        </p:nvSpPr>
        <p:spPr>
          <a:xfrm rot="5400000">
            <a:off x="13906169" y="4647077"/>
            <a:ext cx="6830084" cy="520912"/>
          </a:xfrm>
          <a:prstGeom prst="rect">
            <a:avLst/>
          </a:prstGeom>
        </p:spPr>
        <p:txBody>
          <a:bodyPr wrap="square" lIns="0" tIns="0" rIns="0" bIns="0" rtlCol="0" anchor="t">
            <a:spAutoFit/>
          </a:bodyPr>
          <a:lstStyle/>
          <a:p>
            <a:pPr marL="0" lvl="0" indent="0" algn="l">
              <a:lnSpc>
                <a:spcPts val="4397"/>
              </a:lnSpc>
              <a:spcBef>
                <a:spcPct val="0"/>
              </a:spcBef>
            </a:pPr>
            <a:r>
              <a:rPr lang="en-US" sz="3141" i="1" dirty="0">
                <a:solidFill>
                  <a:srgbClr val="465739"/>
                </a:solidFill>
                <a:latin typeface="Futura Italics"/>
                <a:ea typeface="Futura Italics"/>
                <a:cs typeface="Futura Italics"/>
                <a:sym typeface="Futura Italics"/>
              </a:rPr>
              <a:t>Gendered work in microenterprises</a:t>
            </a:r>
          </a:p>
        </p:txBody>
      </p:sp>
    </p:spTree>
    <p:extLst>
      <p:ext uri="{BB962C8B-B14F-4D97-AF65-F5344CB8AC3E}">
        <p14:creationId xmlns:p14="http://schemas.microsoft.com/office/powerpoint/2010/main" val="350337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236F2-330B-354E-00CC-29E984DCC97A}"/>
            </a:ext>
          </a:extLst>
        </p:cNvPr>
        <p:cNvGrpSpPr/>
        <p:nvPr/>
      </p:nvGrpSpPr>
      <p:grpSpPr>
        <a:xfrm>
          <a:off x="0" y="0"/>
          <a:ext cx="0" cy="0"/>
          <a:chOff x="0" y="0"/>
          <a:chExt cx="0" cy="0"/>
        </a:xfrm>
      </p:grpSpPr>
      <p:grpSp>
        <p:nvGrpSpPr>
          <p:cNvPr id="14" name="Group 14">
            <a:extLst>
              <a:ext uri="{FF2B5EF4-FFF2-40B4-BE49-F238E27FC236}">
                <a16:creationId xmlns:a16="http://schemas.microsoft.com/office/drawing/2014/main" id="{DD63E111-2807-37EF-DD94-5968B0D2EA66}"/>
              </a:ext>
            </a:extLst>
          </p:cNvPr>
          <p:cNvGrpSpPr/>
          <p:nvPr/>
        </p:nvGrpSpPr>
        <p:grpSpPr>
          <a:xfrm>
            <a:off x="500517" y="5520053"/>
            <a:ext cx="6217130" cy="5161707"/>
            <a:chOff x="0" y="0"/>
            <a:chExt cx="1637434" cy="1737114"/>
          </a:xfrm>
        </p:grpSpPr>
        <p:sp>
          <p:nvSpPr>
            <p:cNvPr id="15" name="Freeform 15">
              <a:extLst>
                <a:ext uri="{FF2B5EF4-FFF2-40B4-BE49-F238E27FC236}">
                  <a16:creationId xmlns:a16="http://schemas.microsoft.com/office/drawing/2014/main" id="{40A3AF75-4C6A-B2B2-E0DB-8F31CC976AD9}"/>
                </a:ext>
              </a:extLst>
            </p:cNvPr>
            <p:cNvSpPr/>
            <p:nvPr/>
          </p:nvSpPr>
          <p:spPr>
            <a:xfrm>
              <a:off x="0" y="0"/>
              <a:ext cx="1637434" cy="1737115"/>
            </a:xfrm>
            <a:custGeom>
              <a:avLst/>
              <a:gdLst/>
              <a:ahLst/>
              <a:cxnLst/>
              <a:rect l="l" t="t" r="r" b="b"/>
              <a:pathLst>
                <a:path w="1637434" h="1737115">
                  <a:moveTo>
                    <a:pt x="0" y="0"/>
                  </a:moveTo>
                  <a:lnTo>
                    <a:pt x="1637434" y="0"/>
                  </a:lnTo>
                  <a:lnTo>
                    <a:pt x="1637434" y="1737115"/>
                  </a:lnTo>
                  <a:lnTo>
                    <a:pt x="0" y="1737115"/>
                  </a:lnTo>
                  <a:close/>
                </a:path>
              </a:pathLst>
            </a:custGeom>
            <a:solidFill>
              <a:srgbClr val="EAEBE9"/>
            </a:solidFill>
          </p:spPr>
          <p:txBody>
            <a:bodyPr/>
            <a:lstStyle/>
            <a:p>
              <a:endParaRPr lang="en-US"/>
            </a:p>
          </p:txBody>
        </p:sp>
        <p:sp>
          <p:nvSpPr>
            <p:cNvPr id="16" name="TextBox 16">
              <a:extLst>
                <a:ext uri="{FF2B5EF4-FFF2-40B4-BE49-F238E27FC236}">
                  <a16:creationId xmlns:a16="http://schemas.microsoft.com/office/drawing/2014/main" id="{B01D53EB-9F1F-5791-B4AD-10C7F3045BB5}"/>
                </a:ext>
              </a:extLst>
            </p:cNvPr>
            <p:cNvSpPr txBox="1"/>
            <p:nvPr/>
          </p:nvSpPr>
          <p:spPr>
            <a:xfrm>
              <a:off x="0" y="-47625"/>
              <a:ext cx="1637434" cy="1784739"/>
            </a:xfrm>
            <a:prstGeom prst="rect">
              <a:avLst/>
            </a:prstGeom>
          </p:spPr>
          <p:txBody>
            <a:bodyPr lIns="50800" tIns="50800" rIns="50800" bIns="50800" rtlCol="0" anchor="ctr"/>
            <a:lstStyle/>
            <a:p>
              <a:pPr algn="ctr">
                <a:lnSpc>
                  <a:spcPts val="3665"/>
                </a:lnSpc>
              </a:pPr>
              <a:endParaRPr/>
            </a:p>
          </p:txBody>
        </p:sp>
      </p:grpSp>
      <p:sp>
        <p:nvSpPr>
          <p:cNvPr id="29" name="TextBox 29">
            <a:extLst>
              <a:ext uri="{FF2B5EF4-FFF2-40B4-BE49-F238E27FC236}">
                <a16:creationId xmlns:a16="http://schemas.microsoft.com/office/drawing/2014/main" id="{DC96FF35-D0F7-FE5A-F426-D25FFC4D114A}"/>
              </a:ext>
            </a:extLst>
          </p:cNvPr>
          <p:cNvSpPr txBox="1"/>
          <p:nvPr/>
        </p:nvSpPr>
        <p:spPr>
          <a:xfrm>
            <a:off x="702162" y="960394"/>
            <a:ext cx="6660215" cy="5539978"/>
          </a:xfrm>
          <a:prstGeom prst="rect">
            <a:avLst/>
          </a:prstGeom>
        </p:spPr>
        <p:txBody>
          <a:bodyPr lIns="0" tIns="0" rIns="0" bIns="0" rtlCol="0" anchor="t">
            <a:spAutoFit/>
          </a:bodyPr>
          <a:lstStyle/>
          <a:p>
            <a:pPr marL="0" lvl="0" indent="0" algn="l"/>
            <a:r>
              <a:rPr lang="en-US" sz="7200" b="1" dirty="0">
                <a:solidFill>
                  <a:srgbClr val="465739"/>
                </a:solidFill>
                <a:latin typeface="Glacial Indifference Bold"/>
                <a:ea typeface="Glacial Indifference Bold"/>
                <a:cs typeface="Glacial Indifference Bold"/>
                <a:sym typeface="Glacial Indifference Bold"/>
              </a:rPr>
              <a:t>LLM Mechanism Discovery Pipeline: Generation</a:t>
            </a:r>
          </a:p>
          <a:p>
            <a:pPr marL="0" lvl="0" indent="0" algn="l"/>
            <a:endParaRPr lang="en-US" sz="7200" b="1" dirty="0">
              <a:solidFill>
                <a:srgbClr val="465739"/>
              </a:solidFill>
              <a:latin typeface="Glacial Indifference Bold"/>
              <a:ea typeface="Glacial Indifference Bold"/>
              <a:cs typeface="Glacial Indifference Bold"/>
              <a:sym typeface="Glacial Indifference Bold"/>
            </a:endParaRPr>
          </a:p>
        </p:txBody>
      </p:sp>
      <p:sp>
        <p:nvSpPr>
          <p:cNvPr id="30" name="TextBox 30">
            <a:extLst>
              <a:ext uri="{FF2B5EF4-FFF2-40B4-BE49-F238E27FC236}">
                <a16:creationId xmlns:a16="http://schemas.microsoft.com/office/drawing/2014/main" id="{36F0C88D-81C5-B93F-2F7F-0178844E4AEC}"/>
              </a:ext>
            </a:extLst>
          </p:cNvPr>
          <p:cNvSpPr txBox="1"/>
          <p:nvPr/>
        </p:nvSpPr>
        <p:spPr>
          <a:xfrm>
            <a:off x="908755" y="6394012"/>
            <a:ext cx="5400653" cy="3268074"/>
          </a:xfrm>
          <a:prstGeom prst="rect">
            <a:avLst/>
          </a:prstGeom>
        </p:spPr>
        <p:txBody>
          <a:bodyPr lIns="0" tIns="0" rIns="0" bIns="0" rtlCol="0" anchor="t">
            <a:spAutoFit/>
          </a:bodyPr>
          <a:lstStyle/>
          <a:p>
            <a:pPr marL="0" lvl="0" indent="0" algn="l">
              <a:lnSpc>
                <a:spcPts val="4250"/>
              </a:lnSpc>
              <a:spcBef>
                <a:spcPct val="0"/>
              </a:spcBef>
            </a:pPr>
            <a:r>
              <a:rPr lang="en-US" sz="3036" dirty="0">
                <a:solidFill>
                  <a:srgbClr val="000000"/>
                </a:solidFill>
                <a:latin typeface="Glacial Indifference"/>
                <a:ea typeface="Glacial Indifference"/>
                <a:cs typeface="Glacial Indifference"/>
                <a:sym typeface="Glacial Indifference"/>
              </a:rPr>
              <a:t>Pull a bunch of examples of businesses from each group and use repeated UPI calls to surface hypotheses about what distinguishes the businesses between the two groups</a:t>
            </a:r>
          </a:p>
        </p:txBody>
      </p:sp>
      <p:sp>
        <p:nvSpPr>
          <p:cNvPr id="4" name="Rectangle 3">
            <a:extLst>
              <a:ext uri="{FF2B5EF4-FFF2-40B4-BE49-F238E27FC236}">
                <a16:creationId xmlns:a16="http://schemas.microsoft.com/office/drawing/2014/main" id="{46353CDF-D280-8592-A0AB-299AC87D6C64}"/>
              </a:ext>
            </a:extLst>
          </p:cNvPr>
          <p:cNvSpPr/>
          <p:nvPr/>
        </p:nvSpPr>
        <p:spPr>
          <a:xfrm>
            <a:off x="11570354" y="2806520"/>
            <a:ext cx="6015483" cy="43943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BDCF1BB-29AB-635C-9744-6AF3213D0F9B}"/>
              </a:ext>
            </a:extLst>
          </p:cNvPr>
          <p:cNvSpPr txBox="1"/>
          <p:nvPr/>
        </p:nvSpPr>
        <p:spPr>
          <a:xfrm>
            <a:off x="7924800" y="1040255"/>
            <a:ext cx="9298185" cy="8402300"/>
          </a:xfrm>
          <a:prstGeom prst="rect">
            <a:avLst/>
          </a:prstGeom>
          <a:solidFill>
            <a:schemeClr val="bg1"/>
          </a:solidFill>
          <a:ln>
            <a:solidFill>
              <a:schemeClr val="accent1"/>
            </a:solidFill>
          </a:ln>
        </p:spPr>
        <p:txBody>
          <a:bodyPr wrap="square">
            <a:spAutoFit/>
          </a:bodyPr>
          <a:lstStyle/>
          <a:p>
            <a:r>
              <a:rPr lang="en-US" dirty="0">
                <a:latin typeface="Courier New" panose="02070309020205020404" pitchFamily="49" charset="0"/>
                <a:cs typeface="Courier New" panose="02070309020205020404" pitchFamily="49" charset="0"/>
              </a:rPr>
              <a:t>I have two sets of business descriptions from microenterprises. Group A and Group B represent businesses that differ on some characteristics.</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GROUP A:</a:t>
            </a:r>
          </a:p>
          <a:p>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group_a_text</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GROUP B:</a:t>
            </a:r>
          </a:p>
          <a:p>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group_b_text</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Analyze these descriptions and identify systematic differences between the two groups. What patterns distinguish Group A from Group B?</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Return your response as a JSON array where each element represents a distinct hypothesis about how the groups differ:</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"hypothesis": "Clear comparative statement describing how Group A differs from Group B on a specific dimension (e.g., 'Group A... while Group B...')",</a:t>
            </a:r>
          </a:p>
          <a:p>
            <a:r>
              <a:rPr lang="en-US" dirty="0">
                <a:latin typeface="Courier New" panose="02070309020205020404" pitchFamily="49" charset="0"/>
                <a:cs typeface="Courier New" panose="02070309020205020404" pitchFamily="49" charset="0"/>
              </a:rPr>
              <a:t>    "dimension": "Name of the dimension being compared"</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Each hypothesis must explicitly compare both groups. Focus on concrete, observable characteristics that could be reliably coded by researchers. Return only valid JSON with no additional text.</a:t>
            </a:r>
          </a:p>
        </p:txBody>
      </p:sp>
    </p:spTree>
    <p:extLst>
      <p:ext uri="{BB962C8B-B14F-4D97-AF65-F5344CB8AC3E}">
        <p14:creationId xmlns:p14="http://schemas.microsoft.com/office/powerpoint/2010/main" val="2715714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571E4-A298-ED89-F6EF-98B152A3C819}"/>
            </a:ext>
          </a:extLst>
        </p:cNvPr>
        <p:cNvGrpSpPr/>
        <p:nvPr/>
      </p:nvGrpSpPr>
      <p:grpSpPr>
        <a:xfrm>
          <a:off x="0" y="0"/>
          <a:ext cx="0" cy="0"/>
          <a:chOff x="0" y="0"/>
          <a:chExt cx="0" cy="0"/>
        </a:xfrm>
      </p:grpSpPr>
      <p:sp>
        <p:nvSpPr>
          <p:cNvPr id="29" name="TextBox 29">
            <a:extLst>
              <a:ext uri="{FF2B5EF4-FFF2-40B4-BE49-F238E27FC236}">
                <a16:creationId xmlns:a16="http://schemas.microsoft.com/office/drawing/2014/main" id="{1E45A1CA-D720-3CD0-9F96-EA6144F1F02A}"/>
              </a:ext>
            </a:extLst>
          </p:cNvPr>
          <p:cNvSpPr txBox="1"/>
          <p:nvPr/>
        </p:nvSpPr>
        <p:spPr>
          <a:xfrm>
            <a:off x="5638800" y="3695700"/>
            <a:ext cx="6660215" cy="3323987"/>
          </a:xfrm>
          <a:prstGeom prst="rect">
            <a:avLst/>
          </a:prstGeom>
        </p:spPr>
        <p:txBody>
          <a:bodyPr lIns="0" tIns="0" rIns="0" bIns="0" rtlCol="0" anchor="t">
            <a:spAutoFit/>
          </a:bodyPr>
          <a:lstStyle/>
          <a:p>
            <a:pPr marL="0" lvl="0" indent="0" algn="ctr"/>
            <a:r>
              <a:rPr lang="en-US" sz="7200" b="1" dirty="0">
                <a:solidFill>
                  <a:srgbClr val="465739"/>
                </a:solidFill>
                <a:latin typeface="Glacial Indifference Bold"/>
                <a:ea typeface="Glacial Indifference Bold"/>
                <a:cs typeface="Glacial Indifference Bold"/>
                <a:sym typeface="Glacial Indifference Bold"/>
              </a:rPr>
              <a:t>[pipeline </a:t>
            </a:r>
          </a:p>
          <a:p>
            <a:pPr marL="0" lvl="0" indent="0" algn="ctr"/>
            <a:r>
              <a:rPr lang="en-US" sz="7200" b="1" dirty="0">
                <a:solidFill>
                  <a:srgbClr val="465739"/>
                </a:solidFill>
                <a:latin typeface="Glacial Indifference Bold"/>
                <a:ea typeface="Glacial Indifference Bold"/>
                <a:cs typeface="Glacial Indifference Bold"/>
                <a:sym typeface="Glacial Indifference Bold"/>
              </a:rPr>
              <a:t>walkthrough]</a:t>
            </a:r>
          </a:p>
          <a:p>
            <a:pPr marL="0" lvl="0" indent="0" algn="ctr"/>
            <a:endParaRPr lang="en-US" sz="7200" b="1" dirty="0">
              <a:solidFill>
                <a:srgbClr val="465739"/>
              </a:solidFill>
              <a:latin typeface="Glacial Indifference Bold"/>
              <a:ea typeface="Glacial Indifference Bold"/>
              <a:cs typeface="Glacial Indifference Bold"/>
              <a:sym typeface="Glacial Indifference Bold"/>
            </a:endParaRPr>
          </a:p>
        </p:txBody>
      </p:sp>
    </p:spTree>
    <p:extLst>
      <p:ext uri="{BB962C8B-B14F-4D97-AF65-F5344CB8AC3E}">
        <p14:creationId xmlns:p14="http://schemas.microsoft.com/office/powerpoint/2010/main" val="3971364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E9F7B-921B-010B-6C6E-B01B742E3064}"/>
            </a:ext>
          </a:extLst>
        </p:cNvPr>
        <p:cNvGrpSpPr/>
        <p:nvPr/>
      </p:nvGrpSpPr>
      <p:grpSpPr>
        <a:xfrm>
          <a:off x="0" y="0"/>
          <a:ext cx="0" cy="0"/>
          <a:chOff x="0" y="0"/>
          <a:chExt cx="0" cy="0"/>
        </a:xfrm>
      </p:grpSpPr>
      <p:grpSp>
        <p:nvGrpSpPr>
          <p:cNvPr id="14" name="Group 14">
            <a:extLst>
              <a:ext uri="{FF2B5EF4-FFF2-40B4-BE49-F238E27FC236}">
                <a16:creationId xmlns:a16="http://schemas.microsoft.com/office/drawing/2014/main" id="{4EB2A847-F9AA-9A69-4830-E518769B303C}"/>
              </a:ext>
            </a:extLst>
          </p:cNvPr>
          <p:cNvGrpSpPr/>
          <p:nvPr/>
        </p:nvGrpSpPr>
        <p:grpSpPr>
          <a:xfrm>
            <a:off x="500517" y="5520053"/>
            <a:ext cx="6217130" cy="5161707"/>
            <a:chOff x="0" y="0"/>
            <a:chExt cx="1637434" cy="1737114"/>
          </a:xfrm>
        </p:grpSpPr>
        <p:sp>
          <p:nvSpPr>
            <p:cNvPr id="15" name="Freeform 15">
              <a:extLst>
                <a:ext uri="{FF2B5EF4-FFF2-40B4-BE49-F238E27FC236}">
                  <a16:creationId xmlns:a16="http://schemas.microsoft.com/office/drawing/2014/main" id="{FA5C1FAC-DCC8-6045-D023-F7F421A9225F}"/>
                </a:ext>
              </a:extLst>
            </p:cNvPr>
            <p:cNvSpPr/>
            <p:nvPr/>
          </p:nvSpPr>
          <p:spPr>
            <a:xfrm>
              <a:off x="0" y="0"/>
              <a:ext cx="1637434" cy="1737115"/>
            </a:xfrm>
            <a:custGeom>
              <a:avLst/>
              <a:gdLst/>
              <a:ahLst/>
              <a:cxnLst/>
              <a:rect l="l" t="t" r="r" b="b"/>
              <a:pathLst>
                <a:path w="1637434" h="1737115">
                  <a:moveTo>
                    <a:pt x="0" y="0"/>
                  </a:moveTo>
                  <a:lnTo>
                    <a:pt x="1637434" y="0"/>
                  </a:lnTo>
                  <a:lnTo>
                    <a:pt x="1637434" y="1737115"/>
                  </a:lnTo>
                  <a:lnTo>
                    <a:pt x="0" y="1737115"/>
                  </a:lnTo>
                  <a:close/>
                </a:path>
              </a:pathLst>
            </a:custGeom>
            <a:solidFill>
              <a:srgbClr val="EAEBE9"/>
            </a:solidFill>
          </p:spPr>
          <p:txBody>
            <a:bodyPr/>
            <a:lstStyle/>
            <a:p>
              <a:endParaRPr lang="en-US"/>
            </a:p>
          </p:txBody>
        </p:sp>
        <p:sp>
          <p:nvSpPr>
            <p:cNvPr id="16" name="TextBox 16">
              <a:extLst>
                <a:ext uri="{FF2B5EF4-FFF2-40B4-BE49-F238E27FC236}">
                  <a16:creationId xmlns:a16="http://schemas.microsoft.com/office/drawing/2014/main" id="{A8720546-345E-3A24-0E01-16A6D33DCF8D}"/>
                </a:ext>
              </a:extLst>
            </p:cNvPr>
            <p:cNvSpPr txBox="1"/>
            <p:nvPr/>
          </p:nvSpPr>
          <p:spPr>
            <a:xfrm>
              <a:off x="0" y="-47625"/>
              <a:ext cx="1637434" cy="1784739"/>
            </a:xfrm>
            <a:prstGeom prst="rect">
              <a:avLst/>
            </a:prstGeom>
          </p:spPr>
          <p:txBody>
            <a:bodyPr lIns="50800" tIns="50800" rIns="50800" bIns="50800" rtlCol="0" anchor="ctr"/>
            <a:lstStyle/>
            <a:p>
              <a:pPr algn="ctr">
                <a:lnSpc>
                  <a:spcPts val="3665"/>
                </a:lnSpc>
              </a:pPr>
              <a:endParaRPr/>
            </a:p>
          </p:txBody>
        </p:sp>
      </p:grpSp>
      <p:sp>
        <p:nvSpPr>
          <p:cNvPr id="29" name="TextBox 29">
            <a:extLst>
              <a:ext uri="{FF2B5EF4-FFF2-40B4-BE49-F238E27FC236}">
                <a16:creationId xmlns:a16="http://schemas.microsoft.com/office/drawing/2014/main" id="{66994F5E-9973-4996-3DC5-66443CB9EA94}"/>
              </a:ext>
            </a:extLst>
          </p:cNvPr>
          <p:cNvSpPr txBox="1"/>
          <p:nvPr/>
        </p:nvSpPr>
        <p:spPr>
          <a:xfrm>
            <a:off x="762000" y="745328"/>
            <a:ext cx="6660215" cy="5724644"/>
          </a:xfrm>
          <a:prstGeom prst="rect">
            <a:avLst/>
          </a:prstGeom>
        </p:spPr>
        <p:txBody>
          <a:bodyPr lIns="0" tIns="0" rIns="0" bIns="0" rtlCol="0" anchor="t">
            <a:spAutoFit/>
          </a:bodyPr>
          <a:lstStyle/>
          <a:p>
            <a:pPr marL="0" lvl="0" indent="0" algn="l"/>
            <a:r>
              <a:rPr lang="en-US" sz="6000" b="1" dirty="0">
                <a:solidFill>
                  <a:srgbClr val="465739"/>
                </a:solidFill>
                <a:latin typeface="Glacial Indifference Bold"/>
                <a:ea typeface="Glacial Indifference Bold"/>
                <a:cs typeface="Glacial Indifference Bold"/>
                <a:sym typeface="Glacial Indifference Bold"/>
              </a:rPr>
              <a:t>Identifying Promising Candidates From Our Features of Interest</a:t>
            </a:r>
          </a:p>
          <a:p>
            <a:pPr marL="0" lvl="0" indent="0" algn="l"/>
            <a:endParaRPr lang="en-US" sz="7200" b="1" dirty="0">
              <a:solidFill>
                <a:srgbClr val="465739"/>
              </a:solidFill>
              <a:latin typeface="Glacial Indifference Bold"/>
              <a:ea typeface="Glacial Indifference Bold"/>
              <a:cs typeface="Glacial Indifference Bold"/>
              <a:sym typeface="Glacial Indifference Bold"/>
            </a:endParaRPr>
          </a:p>
        </p:txBody>
      </p:sp>
      <p:sp>
        <p:nvSpPr>
          <p:cNvPr id="3" name="TextBox 30">
            <a:extLst>
              <a:ext uri="{FF2B5EF4-FFF2-40B4-BE49-F238E27FC236}">
                <a16:creationId xmlns:a16="http://schemas.microsoft.com/office/drawing/2014/main" id="{745996FC-5A5A-78F2-B680-CB0DE8A46FEF}"/>
              </a:ext>
            </a:extLst>
          </p:cNvPr>
          <p:cNvSpPr txBox="1"/>
          <p:nvPr/>
        </p:nvSpPr>
        <p:spPr>
          <a:xfrm>
            <a:off x="908755" y="6134100"/>
            <a:ext cx="5400653" cy="3819507"/>
          </a:xfrm>
          <a:prstGeom prst="rect">
            <a:avLst/>
          </a:prstGeom>
        </p:spPr>
        <p:txBody>
          <a:bodyPr lIns="0" tIns="0" rIns="0" bIns="0" rtlCol="0" anchor="t">
            <a:spAutoFit/>
          </a:bodyPr>
          <a:lstStyle/>
          <a:p>
            <a:pPr marL="0" lvl="0" indent="0" algn="l">
              <a:lnSpc>
                <a:spcPts val="4250"/>
              </a:lnSpc>
              <a:spcBef>
                <a:spcPct val="0"/>
              </a:spcBef>
            </a:pPr>
            <a:r>
              <a:rPr lang="en-US" sz="3036" dirty="0">
                <a:solidFill>
                  <a:srgbClr val="000000"/>
                </a:solidFill>
                <a:latin typeface="Glacial Indifference"/>
                <a:ea typeface="Glacial Indifference"/>
                <a:cs typeface="Glacial Indifference"/>
                <a:sym typeface="Glacial Indifference"/>
              </a:rPr>
              <a:t>Controlling for country, year of data collection, and founding year, we observe general patterns of correlation between (a) each feature and gendered ownership, and (b) each feature and earnings</a:t>
            </a:r>
          </a:p>
        </p:txBody>
      </p:sp>
      <p:pic>
        <p:nvPicPr>
          <p:cNvPr id="5" name="Picture 4">
            <a:extLst>
              <a:ext uri="{FF2B5EF4-FFF2-40B4-BE49-F238E27FC236}">
                <a16:creationId xmlns:a16="http://schemas.microsoft.com/office/drawing/2014/main" id="{0FCAD0A2-DF31-FBAC-F382-E6DC9217F16D}"/>
              </a:ext>
            </a:extLst>
          </p:cNvPr>
          <p:cNvPicPr>
            <a:picLocks noChangeAspect="1"/>
          </p:cNvPicPr>
          <p:nvPr/>
        </p:nvPicPr>
        <p:blipFill>
          <a:blip r:embed="rId3"/>
          <a:stretch>
            <a:fillRect/>
          </a:stretch>
        </p:blipFill>
        <p:spPr>
          <a:xfrm>
            <a:off x="7139922" y="571500"/>
            <a:ext cx="10996513" cy="4267200"/>
          </a:xfrm>
          <a:prstGeom prst="rect">
            <a:avLst/>
          </a:prstGeom>
        </p:spPr>
      </p:pic>
      <p:pic>
        <p:nvPicPr>
          <p:cNvPr id="7" name="Picture 6">
            <a:extLst>
              <a:ext uri="{FF2B5EF4-FFF2-40B4-BE49-F238E27FC236}">
                <a16:creationId xmlns:a16="http://schemas.microsoft.com/office/drawing/2014/main" id="{73C3229E-E34E-4D92-8CB7-78CB5E12271A}"/>
              </a:ext>
            </a:extLst>
          </p:cNvPr>
          <p:cNvPicPr>
            <a:picLocks noChangeAspect="1"/>
          </p:cNvPicPr>
          <p:nvPr/>
        </p:nvPicPr>
        <p:blipFill>
          <a:blip r:embed="rId4"/>
          <a:stretch>
            <a:fillRect/>
          </a:stretch>
        </p:blipFill>
        <p:spPr>
          <a:xfrm>
            <a:off x="7356851" y="5616659"/>
            <a:ext cx="10562654" cy="4098841"/>
          </a:xfrm>
          <a:prstGeom prst="rect">
            <a:avLst/>
          </a:prstGeom>
        </p:spPr>
      </p:pic>
    </p:spTree>
    <p:extLst>
      <p:ext uri="{BB962C8B-B14F-4D97-AF65-F5344CB8AC3E}">
        <p14:creationId xmlns:p14="http://schemas.microsoft.com/office/powerpoint/2010/main" val="67131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8598BC-649B-7715-CD0B-372185379E3F}"/>
            </a:ext>
          </a:extLst>
        </p:cNvPr>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00150" y="2237015"/>
            <a:ext cx="5000624" cy="524865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16D9293B-726C-42FC-20A1-364365EFACF4}"/>
              </a:ext>
            </a:extLst>
          </p:cNvPr>
          <p:cNvSpPr txBox="1"/>
          <p:nvPr/>
        </p:nvSpPr>
        <p:spPr>
          <a:xfrm>
            <a:off x="1543050" y="2950899"/>
            <a:ext cx="3943350" cy="3820885"/>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5400" kern="1200">
                <a:solidFill>
                  <a:srgbClr val="FFFFFF"/>
                </a:solidFill>
                <a:latin typeface="+mj-lt"/>
                <a:ea typeface="+mj-ea"/>
                <a:cs typeface="+mj-cs"/>
              </a:rPr>
              <a:t>Use Case #1:</a:t>
            </a:r>
          </a:p>
          <a:p>
            <a:pPr algn="ctr">
              <a:lnSpc>
                <a:spcPct val="90000"/>
              </a:lnSpc>
              <a:spcBef>
                <a:spcPct val="0"/>
              </a:spcBef>
              <a:spcAft>
                <a:spcPts val="600"/>
              </a:spcAft>
            </a:pPr>
            <a:r>
              <a:rPr lang="en-US" sz="5400" kern="1200">
                <a:solidFill>
                  <a:srgbClr val="FFFFFF"/>
                </a:solidFill>
                <a:latin typeface="+mj-lt"/>
                <a:ea typeface="+mj-ea"/>
                <a:cs typeface="+mj-cs"/>
              </a:rPr>
              <a:t>Data Classification /Annotation</a:t>
            </a:r>
          </a:p>
        </p:txBody>
      </p:sp>
      <p:pic>
        <p:nvPicPr>
          <p:cNvPr id="4" name="Picture 3">
            <a:extLst>
              <a:ext uri="{FF2B5EF4-FFF2-40B4-BE49-F238E27FC236}">
                <a16:creationId xmlns:a16="http://schemas.microsoft.com/office/drawing/2014/main" id="{6AD597ED-60D4-C08F-8DFA-862BB4985E8F}"/>
              </a:ext>
            </a:extLst>
          </p:cNvPr>
          <p:cNvPicPr>
            <a:picLocks noChangeAspect="1"/>
          </p:cNvPicPr>
          <p:nvPr/>
        </p:nvPicPr>
        <p:blipFill>
          <a:blip r:embed="rId2"/>
          <a:stretch>
            <a:fillRect/>
          </a:stretch>
        </p:blipFill>
        <p:spPr>
          <a:xfrm>
            <a:off x="8899815" y="965199"/>
            <a:ext cx="6703368" cy="8353108"/>
          </a:xfrm>
          <a:prstGeom prst="rect">
            <a:avLst/>
          </a:prstGeom>
        </p:spPr>
      </p:pic>
    </p:spTree>
    <p:extLst>
      <p:ext uri="{BB962C8B-B14F-4D97-AF65-F5344CB8AC3E}">
        <p14:creationId xmlns:p14="http://schemas.microsoft.com/office/powerpoint/2010/main" val="38996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F40D-F6E1-D603-9BDC-0BCB73517F03}"/>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71CABA6-711A-1770-5B47-A61372D6C563}"/>
              </a:ext>
            </a:extLst>
          </p:cNvPr>
          <p:cNvGrpSpPr/>
          <p:nvPr/>
        </p:nvGrpSpPr>
        <p:grpSpPr>
          <a:xfrm>
            <a:off x="-3488609" y="8359928"/>
            <a:ext cx="26636823" cy="2756728"/>
            <a:chOff x="0" y="0"/>
            <a:chExt cx="7015460" cy="812800"/>
          </a:xfrm>
        </p:grpSpPr>
        <p:sp>
          <p:nvSpPr>
            <p:cNvPr id="6" name="Freeform 6">
              <a:extLst>
                <a:ext uri="{FF2B5EF4-FFF2-40B4-BE49-F238E27FC236}">
                  <a16:creationId xmlns:a16="http://schemas.microsoft.com/office/drawing/2014/main" id="{5D9255BA-C935-7F2C-D4BD-DDD3366ACE0E}"/>
                </a:ext>
              </a:extLst>
            </p:cNvPr>
            <p:cNvSpPr/>
            <p:nvPr/>
          </p:nvSpPr>
          <p:spPr>
            <a:xfrm>
              <a:off x="0" y="0"/>
              <a:ext cx="7015459" cy="812800"/>
            </a:xfrm>
            <a:custGeom>
              <a:avLst/>
              <a:gdLst/>
              <a:ahLst/>
              <a:cxnLst/>
              <a:rect l="l" t="t" r="r" b="b"/>
              <a:pathLst>
                <a:path w="7015459" h="812800">
                  <a:moveTo>
                    <a:pt x="0" y="0"/>
                  </a:moveTo>
                  <a:lnTo>
                    <a:pt x="7015459" y="0"/>
                  </a:lnTo>
                  <a:lnTo>
                    <a:pt x="7015459" y="812800"/>
                  </a:lnTo>
                  <a:lnTo>
                    <a:pt x="0" y="812800"/>
                  </a:lnTo>
                  <a:close/>
                </a:path>
              </a:pathLst>
            </a:custGeom>
            <a:solidFill>
              <a:srgbClr val="EAEBE9"/>
            </a:solidFill>
          </p:spPr>
          <p:txBody>
            <a:bodyPr/>
            <a:lstStyle/>
            <a:p>
              <a:endParaRPr lang="en-US"/>
            </a:p>
          </p:txBody>
        </p:sp>
        <p:sp>
          <p:nvSpPr>
            <p:cNvPr id="7" name="TextBox 7">
              <a:extLst>
                <a:ext uri="{FF2B5EF4-FFF2-40B4-BE49-F238E27FC236}">
                  <a16:creationId xmlns:a16="http://schemas.microsoft.com/office/drawing/2014/main" id="{680308A4-4AE1-215B-0E32-1EBE889D0AFA}"/>
                </a:ext>
              </a:extLst>
            </p:cNvPr>
            <p:cNvSpPr txBox="1"/>
            <p:nvPr/>
          </p:nvSpPr>
          <p:spPr>
            <a:xfrm>
              <a:off x="0" y="-47625"/>
              <a:ext cx="7015460" cy="860425"/>
            </a:xfrm>
            <a:prstGeom prst="rect">
              <a:avLst/>
            </a:prstGeom>
          </p:spPr>
          <p:txBody>
            <a:bodyPr lIns="50800" tIns="50800" rIns="50800" bIns="50800" rtlCol="0" anchor="ctr"/>
            <a:lstStyle/>
            <a:p>
              <a:pPr algn="ctr">
                <a:lnSpc>
                  <a:spcPts val="3012"/>
                </a:lnSpc>
              </a:pPr>
              <a:endParaRPr/>
            </a:p>
          </p:txBody>
        </p:sp>
      </p:grpSp>
      <p:sp>
        <p:nvSpPr>
          <p:cNvPr id="3" name="Rectangle 2">
            <a:extLst>
              <a:ext uri="{FF2B5EF4-FFF2-40B4-BE49-F238E27FC236}">
                <a16:creationId xmlns:a16="http://schemas.microsoft.com/office/drawing/2014/main" id="{4D751B86-5A11-5A60-FA7F-EEB60C4357A4}"/>
              </a:ext>
            </a:extLst>
          </p:cNvPr>
          <p:cNvSpPr/>
          <p:nvPr/>
        </p:nvSpPr>
        <p:spPr>
          <a:xfrm>
            <a:off x="6324603" y="3706808"/>
            <a:ext cx="17526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1A3E68-0B77-CDC5-1E93-ED9EABAFA5F7}"/>
              </a:ext>
            </a:extLst>
          </p:cNvPr>
          <p:cNvSpPr/>
          <p:nvPr/>
        </p:nvSpPr>
        <p:spPr>
          <a:xfrm>
            <a:off x="8077203" y="3706808"/>
            <a:ext cx="17526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2">
            <a:extLst>
              <a:ext uri="{FF2B5EF4-FFF2-40B4-BE49-F238E27FC236}">
                <a16:creationId xmlns:a16="http://schemas.microsoft.com/office/drawing/2014/main" id="{AFF52A8C-CD2B-A0CB-F8BE-421FA904687D}"/>
              </a:ext>
            </a:extLst>
          </p:cNvPr>
          <p:cNvSpPr/>
          <p:nvPr/>
        </p:nvSpPr>
        <p:spPr>
          <a:xfrm>
            <a:off x="13793964" y="3681718"/>
            <a:ext cx="17526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F585771-B098-2AC6-1038-436711E2F675}"/>
              </a:ext>
            </a:extLst>
          </p:cNvPr>
          <p:cNvSpPr/>
          <p:nvPr/>
        </p:nvSpPr>
        <p:spPr>
          <a:xfrm>
            <a:off x="15556220" y="3706808"/>
            <a:ext cx="17526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B626604-F774-C39F-A2E2-05698C2A0AB6}"/>
              </a:ext>
            </a:extLst>
          </p:cNvPr>
          <p:cNvSpPr txBox="1"/>
          <p:nvPr/>
        </p:nvSpPr>
        <p:spPr>
          <a:xfrm>
            <a:off x="1219200" y="0"/>
            <a:ext cx="15849600" cy="1413849"/>
          </a:xfrm>
          <a:prstGeom prst="rect">
            <a:avLst/>
          </a:prstGeom>
        </p:spPr>
        <p:txBody>
          <a:bodyPr wrap="square" lIns="0" tIns="0" rIns="0" bIns="0" rtlCol="0" anchor="t">
            <a:spAutoFit/>
          </a:bodyPr>
          <a:lstStyle/>
          <a:p>
            <a:pPr marL="0" lvl="0" indent="0" algn="ctr">
              <a:lnSpc>
                <a:spcPts val="13050"/>
              </a:lnSpc>
              <a:spcBef>
                <a:spcPct val="0"/>
              </a:spcBef>
            </a:pPr>
            <a:r>
              <a:rPr lang="en-US" sz="4800" b="1" dirty="0">
                <a:solidFill>
                  <a:srgbClr val="5F6F52"/>
                </a:solidFill>
                <a:latin typeface="Glacial Indifference Bold"/>
                <a:ea typeface="Glacial Indifference Bold"/>
                <a:cs typeface="Glacial Indifference Bold"/>
                <a:sym typeface="Glacial Indifference Bold"/>
              </a:rPr>
              <a:t>How Should We Think About Intra-Feature Correlation?</a:t>
            </a:r>
          </a:p>
        </p:txBody>
      </p:sp>
      <p:pic>
        <p:nvPicPr>
          <p:cNvPr id="8" name="Picture 7">
            <a:extLst>
              <a:ext uri="{FF2B5EF4-FFF2-40B4-BE49-F238E27FC236}">
                <a16:creationId xmlns:a16="http://schemas.microsoft.com/office/drawing/2014/main" id="{3D24EFB1-A8E0-AB03-9F4B-5385B38EAF73}"/>
              </a:ext>
            </a:extLst>
          </p:cNvPr>
          <p:cNvPicPr>
            <a:picLocks noChangeAspect="1"/>
          </p:cNvPicPr>
          <p:nvPr/>
        </p:nvPicPr>
        <p:blipFill>
          <a:blip r:embed="rId3"/>
          <a:stretch>
            <a:fillRect/>
          </a:stretch>
        </p:blipFill>
        <p:spPr>
          <a:xfrm>
            <a:off x="835316" y="1798812"/>
            <a:ext cx="7176870" cy="6209379"/>
          </a:xfrm>
          <a:prstGeom prst="rect">
            <a:avLst/>
          </a:prstGeom>
        </p:spPr>
      </p:pic>
      <p:pic>
        <p:nvPicPr>
          <p:cNvPr id="11" name="Picture 10">
            <a:extLst>
              <a:ext uri="{FF2B5EF4-FFF2-40B4-BE49-F238E27FC236}">
                <a16:creationId xmlns:a16="http://schemas.microsoft.com/office/drawing/2014/main" id="{5EBC4D76-815C-E4E7-2128-4BCDE7B394EE}"/>
              </a:ext>
            </a:extLst>
          </p:cNvPr>
          <p:cNvPicPr>
            <a:picLocks noChangeAspect="1"/>
          </p:cNvPicPr>
          <p:nvPr/>
        </p:nvPicPr>
        <p:blipFill>
          <a:blip r:embed="rId4"/>
          <a:stretch>
            <a:fillRect/>
          </a:stretch>
        </p:blipFill>
        <p:spPr>
          <a:xfrm>
            <a:off x="9601200" y="1798811"/>
            <a:ext cx="7228556" cy="6209379"/>
          </a:xfrm>
          <a:prstGeom prst="rect">
            <a:avLst/>
          </a:prstGeom>
        </p:spPr>
      </p:pic>
      <p:sp>
        <p:nvSpPr>
          <p:cNvPr id="15" name="TextBox 13">
            <a:extLst>
              <a:ext uri="{FF2B5EF4-FFF2-40B4-BE49-F238E27FC236}">
                <a16:creationId xmlns:a16="http://schemas.microsoft.com/office/drawing/2014/main" id="{91A3789A-428C-5FAB-B98D-A0225BAFD6A9}"/>
              </a:ext>
            </a:extLst>
          </p:cNvPr>
          <p:cNvSpPr txBox="1"/>
          <p:nvPr/>
        </p:nvSpPr>
        <p:spPr>
          <a:xfrm>
            <a:off x="924115" y="8424799"/>
            <a:ext cx="16439769" cy="1278390"/>
          </a:xfrm>
          <a:prstGeom prst="rect">
            <a:avLst/>
          </a:prstGeom>
        </p:spPr>
        <p:txBody>
          <a:bodyPr vert="horz" lIns="91440" tIns="45720" rIns="91440" bIns="45720" rtlCol="0" anchor="ctr">
            <a:normAutofit/>
          </a:bodyPr>
          <a:lstStyle/>
          <a:p>
            <a:pPr marL="0" lvl="0" indent="0" algn="ctr">
              <a:lnSpc>
                <a:spcPct val="90000"/>
              </a:lnSpc>
              <a:spcBef>
                <a:spcPct val="0"/>
              </a:spcBef>
              <a:spcAft>
                <a:spcPts val="600"/>
              </a:spcAft>
            </a:pPr>
            <a:r>
              <a:rPr lang="en-US" sz="3200" dirty="0">
                <a:latin typeface="+mj-lt"/>
                <a:ea typeface="+mj-ea"/>
                <a:cs typeface="+mj-cs"/>
                <a:sym typeface="Glacial Indifference Bold"/>
              </a:rPr>
              <a:t>We use Shapley Decomposition to try to disentangle these related features and assess relative contribution to the gendered earnings gap across businesses</a:t>
            </a:r>
          </a:p>
        </p:txBody>
      </p:sp>
    </p:spTree>
    <p:extLst>
      <p:ext uri="{BB962C8B-B14F-4D97-AF65-F5344CB8AC3E}">
        <p14:creationId xmlns:p14="http://schemas.microsoft.com/office/powerpoint/2010/main" val="1808061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38791-C92B-76EF-10DC-267E374FAFFC}"/>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38DB9C7E-BB37-47F2-DAA4-CFDFBFC6FC52}"/>
              </a:ext>
            </a:extLst>
          </p:cNvPr>
          <p:cNvGrpSpPr/>
          <p:nvPr/>
        </p:nvGrpSpPr>
        <p:grpSpPr>
          <a:xfrm>
            <a:off x="-3488609" y="8359928"/>
            <a:ext cx="26636823" cy="2756728"/>
            <a:chOff x="0" y="0"/>
            <a:chExt cx="7015460" cy="812800"/>
          </a:xfrm>
        </p:grpSpPr>
        <p:sp>
          <p:nvSpPr>
            <p:cNvPr id="6" name="Freeform 6">
              <a:extLst>
                <a:ext uri="{FF2B5EF4-FFF2-40B4-BE49-F238E27FC236}">
                  <a16:creationId xmlns:a16="http://schemas.microsoft.com/office/drawing/2014/main" id="{6A8C35DF-D6A3-9E31-2440-264ED0BA6681}"/>
                </a:ext>
              </a:extLst>
            </p:cNvPr>
            <p:cNvSpPr/>
            <p:nvPr/>
          </p:nvSpPr>
          <p:spPr>
            <a:xfrm>
              <a:off x="0" y="0"/>
              <a:ext cx="7015459" cy="812800"/>
            </a:xfrm>
            <a:custGeom>
              <a:avLst/>
              <a:gdLst/>
              <a:ahLst/>
              <a:cxnLst/>
              <a:rect l="l" t="t" r="r" b="b"/>
              <a:pathLst>
                <a:path w="7015459" h="812800">
                  <a:moveTo>
                    <a:pt x="0" y="0"/>
                  </a:moveTo>
                  <a:lnTo>
                    <a:pt x="7015459" y="0"/>
                  </a:lnTo>
                  <a:lnTo>
                    <a:pt x="7015459" y="812800"/>
                  </a:lnTo>
                  <a:lnTo>
                    <a:pt x="0" y="812800"/>
                  </a:lnTo>
                  <a:close/>
                </a:path>
              </a:pathLst>
            </a:custGeom>
            <a:solidFill>
              <a:srgbClr val="EAEBE9"/>
            </a:solidFill>
          </p:spPr>
          <p:txBody>
            <a:bodyPr/>
            <a:lstStyle/>
            <a:p>
              <a:endParaRPr lang="en-US"/>
            </a:p>
          </p:txBody>
        </p:sp>
        <p:sp>
          <p:nvSpPr>
            <p:cNvPr id="7" name="TextBox 7">
              <a:extLst>
                <a:ext uri="{FF2B5EF4-FFF2-40B4-BE49-F238E27FC236}">
                  <a16:creationId xmlns:a16="http://schemas.microsoft.com/office/drawing/2014/main" id="{96EB3D04-04BA-C4E7-67E6-A1C2BF5F59D9}"/>
                </a:ext>
              </a:extLst>
            </p:cNvPr>
            <p:cNvSpPr txBox="1"/>
            <p:nvPr/>
          </p:nvSpPr>
          <p:spPr>
            <a:xfrm>
              <a:off x="0" y="-47625"/>
              <a:ext cx="7015460" cy="860425"/>
            </a:xfrm>
            <a:prstGeom prst="rect">
              <a:avLst/>
            </a:prstGeom>
          </p:spPr>
          <p:txBody>
            <a:bodyPr lIns="50800" tIns="50800" rIns="50800" bIns="50800" rtlCol="0" anchor="ctr"/>
            <a:lstStyle/>
            <a:p>
              <a:pPr algn="ctr">
                <a:lnSpc>
                  <a:spcPts val="3012"/>
                </a:lnSpc>
              </a:pPr>
              <a:endParaRPr/>
            </a:p>
          </p:txBody>
        </p:sp>
      </p:grpSp>
      <p:sp>
        <p:nvSpPr>
          <p:cNvPr id="3" name="Rectangle 2">
            <a:extLst>
              <a:ext uri="{FF2B5EF4-FFF2-40B4-BE49-F238E27FC236}">
                <a16:creationId xmlns:a16="http://schemas.microsoft.com/office/drawing/2014/main" id="{252DA85F-16CA-4B80-BFCF-F245B4E92558}"/>
              </a:ext>
            </a:extLst>
          </p:cNvPr>
          <p:cNvSpPr/>
          <p:nvPr/>
        </p:nvSpPr>
        <p:spPr>
          <a:xfrm>
            <a:off x="6324603" y="3706808"/>
            <a:ext cx="17526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920BC34-CA7C-6365-E9EA-0B9CB54DEE57}"/>
              </a:ext>
            </a:extLst>
          </p:cNvPr>
          <p:cNvSpPr/>
          <p:nvPr/>
        </p:nvSpPr>
        <p:spPr>
          <a:xfrm>
            <a:off x="8077203" y="3706808"/>
            <a:ext cx="17526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2">
            <a:extLst>
              <a:ext uri="{FF2B5EF4-FFF2-40B4-BE49-F238E27FC236}">
                <a16:creationId xmlns:a16="http://schemas.microsoft.com/office/drawing/2014/main" id="{F9BBEFB1-9458-42E2-C15F-9527E3F29548}"/>
              </a:ext>
            </a:extLst>
          </p:cNvPr>
          <p:cNvSpPr/>
          <p:nvPr/>
        </p:nvSpPr>
        <p:spPr>
          <a:xfrm>
            <a:off x="13793964" y="3681718"/>
            <a:ext cx="17526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5AD9C3-A9E5-97D4-3B13-A33517ADF459}"/>
              </a:ext>
            </a:extLst>
          </p:cNvPr>
          <p:cNvSpPr/>
          <p:nvPr/>
        </p:nvSpPr>
        <p:spPr>
          <a:xfrm>
            <a:off x="15556220" y="3706808"/>
            <a:ext cx="17526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E979606-F652-2DC3-4724-DA4F9FFDC5B4}"/>
              </a:ext>
            </a:extLst>
          </p:cNvPr>
          <p:cNvSpPr txBox="1"/>
          <p:nvPr/>
        </p:nvSpPr>
        <p:spPr>
          <a:xfrm>
            <a:off x="1219200" y="0"/>
            <a:ext cx="15849600" cy="1413849"/>
          </a:xfrm>
          <a:prstGeom prst="rect">
            <a:avLst/>
          </a:prstGeom>
        </p:spPr>
        <p:txBody>
          <a:bodyPr wrap="square" lIns="0" tIns="0" rIns="0" bIns="0" rtlCol="0" anchor="t">
            <a:spAutoFit/>
          </a:bodyPr>
          <a:lstStyle/>
          <a:p>
            <a:pPr marL="0" lvl="0" indent="0" algn="ctr">
              <a:lnSpc>
                <a:spcPts val="13050"/>
              </a:lnSpc>
              <a:spcBef>
                <a:spcPct val="0"/>
              </a:spcBef>
            </a:pPr>
            <a:r>
              <a:rPr lang="en-US" sz="4800" b="1" dirty="0">
                <a:solidFill>
                  <a:srgbClr val="5F6F52"/>
                </a:solidFill>
                <a:latin typeface="Glacial Indifference Bold"/>
                <a:ea typeface="Glacial Indifference Bold"/>
                <a:cs typeface="Glacial Indifference Bold"/>
                <a:sym typeface="Glacial Indifference Bold"/>
              </a:rPr>
              <a:t>Results of Shapley Decomposition</a:t>
            </a:r>
          </a:p>
        </p:txBody>
      </p:sp>
      <p:sp>
        <p:nvSpPr>
          <p:cNvPr id="15" name="TextBox 13">
            <a:extLst>
              <a:ext uri="{FF2B5EF4-FFF2-40B4-BE49-F238E27FC236}">
                <a16:creationId xmlns:a16="http://schemas.microsoft.com/office/drawing/2014/main" id="{4319D043-3339-4092-CC3F-5D3A6C6C9B92}"/>
              </a:ext>
            </a:extLst>
          </p:cNvPr>
          <p:cNvSpPr txBox="1"/>
          <p:nvPr/>
        </p:nvSpPr>
        <p:spPr>
          <a:xfrm>
            <a:off x="304801" y="8359928"/>
            <a:ext cx="17983199" cy="1278390"/>
          </a:xfrm>
          <a:prstGeom prst="rect">
            <a:avLst/>
          </a:prstGeom>
        </p:spPr>
        <p:txBody>
          <a:bodyPr vert="horz" lIns="91440" tIns="45720" rIns="91440" bIns="45720" rtlCol="0" anchor="ctr">
            <a:normAutofit/>
          </a:bodyPr>
          <a:lstStyle/>
          <a:p>
            <a:pPr marL="0" lvl="0" indent="0" algn="ctr">
              <a:lnSpc>
                <a:spcPct val="90000"/>
              </a:lnSpc>
              <a:spcBef>
                <a:spcPct val="0"/>
              </a:spcBef>
              <a:spcAft>
                <a:spcPts val="600"/>
              </a:spcAft>
            </a:pPr>
            <a:r>
              <a:rPr lang="en-US" sz="3200" dirty="0">
                <a:latin typeface="+mj-lt"/>
                <a:ea typeface="+mj-ea"/>
                <a:cs typeface="+mj-cs"/>
                <a:sym typeface="Glacial Indifference Bold"/>
              </a:rPr>
              <a:t>Registered firms have a smaller gender gap in earnings, that is in effect wholly explained by our business features. Unregistered firms have a larger gap, of which only about a third is explained by our features.</a:t>
            </a:r>
          </a:p>
        </p:txBody>
      </p:sp>
      <p:pic>
        <p:nvPicPr>
          <p:cNvPr id="8" name="Picture 7">
            <a:extLst>
              <a:ext uri="{FF2B5EF4-FFF2-40B4-BE49-F238E27FC236}">
                <a16:creationId xmlns:a16="http://schemas.microsoft.com/office/drawing/2014/main" id="{D73E3FA0-62B9-A545-7527-6AE00B575D46}"/>
              </a:ext>
            </a:extLst>
          </p:cNvPr>
          <p:cNvPicPr>
            <a:picLocks noChangeAspect="1"/>
          </p:cNvPicPr>
          <p:nvPr/>
        </p:nvPicPr>
        <p:blipFill>
          <a:blip r:embed="rId3"/>
          <a:stretch>
            <a:fillRect/>
          </a:stretch>
        </p:blipFill>
        <p:spPr>
          <a:xfrm>
            <a:off x="0" y="1741062"/>
            <a:ext cx="18075537" cy="6167883"/>
          </a:xfrm>
          <a:prstGeom prst="rect">
            <a:avLst/>
          </a:prstGeom>
        </p:spPr>
      </p:pic>
    </p:spTree>
    <p:extLst>
      <p:ext uri="{BB962C8B-B14F-4D97-AF65-F5344CB8AC3E}">
        <p14:creationId xmlns:p14="http://schemas.microsoft.com/office/powerpoint/2010/main" val="3632793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11259-454D-CE82-874B-B0A129C233C2}"/>
            </a:ext>
          </a:extLst>
        </p:cNvPr>
        <p:cNvGrpSpPr/>
        <p:nvPr/>
      </p:nvGrpSpPr>
      <p:grpSpPr>
        <a:xfrm>
          <a:off x="0" y="0"/>
          <a:ext cx="0" cy="0"/>
          <a:chOff x="0" y="0"/>
          <a:chExt cx="0" cy="0"/>
        </a:xfrm>
      </p:grpSpPr>
      <p:grpSp>
        <p:nvGrpSpPr>
          <p:cNvPr id="14" name="Group 14">
            <a:extLst>
              <a:ext uri="{FF2B5EF4-FFF2-40B4-BE49-F238E27FC236}">
                <a16:creationId xmlns:a16="http://schemas.microsoft.com/office/drawing/2014/main" id="{CB2DEE53-A59D-249D-4975-427E70D91C5E}"/>
              </a:ext>
            </a:extLst>
          </p:cNvPr>
          <p:cNvGrpSpPr/>
          <p:nvPr/>
        </p:nvGrpSpPr>
        <p:grpSpPr>
          <a:xfrm>
            <a:off x="533400" y="3238500"/>
            <a:ext cx="6217130" cy="7447707"/>
            <a:chOff x="0" y="0"/>
            <a:chExt cx="1637434" cy="1737114"/>
          </a:xfrm>
        </p:grpSpPr>
        <p:sp>
          <p:nvSpPr>
            <p:cNvPr id="15" name="Freeform 15">
              <a:extLst>
                <a:ext uri="{FF2B5EF4-FFF2-40B4-BE49-F238E27FC236}">
                  <a16:creationId xmlns:a16="http://schemas.microsoft.com/office/drawing/2014/main" id="{6BC85093-28E0-88DE-43BF-DC407599A086}"/>
                </a:ext>
              </a:extLst>
            </p:cNvPr>
            <p:cNvSpPr/>
            <p:nvPr/>
          </p:nvSpPr>
          <p:spPr>
            <a:xfrm>
              <a:off x="0" y="0"/>
              <a:ext cx="1637434" cy="1737115"/>
            </a:xfrm>
            <a:custGeom>
              <a:avLst/>
              <a:gdLst/>
              <a:ahLst/>
              <a:cxnLst/>
              <a:rect l="l" t="t" r="r" b="b"/>
              <a:pathLst>
                <a:path w="1637434" h="1737115">
                  <a:moveTo>
                    <a:pt x="0" y="0"/>
                  </a:moveTo>
                  <a:lnTo>
                    <a:pt x="1637434" y="0"/>
                  </a:lnTo>
                  <a:lnTo>
                    <a:pt x="1637434" y="1737115"/>
                  </a:lnTo>
                  <a:lnTo>
                    <a:pt x="0" y="1737115"/>
                  </a:lnTo>
                  <a:close/>
                </a:path>
              </a:pathLst>
            </a:custGeom>
            <a:solidFill>
              <a:srgbClr val="EAEBE9"/>
            </a:solidFill>
          </p:spPr>
          <p:txBody>
            <a:bodyPr/>
            <a:lstStyle/>
            <a:p>
              <a:endParaRPr lang="en-US"/>
            </a:p>
          </p:txBody>
        </p:sp>
        <p:sp>
          <p:nvSpPr>
            <p:cNvPr id="16" name="TextBox 16">
              <a:extLst>
                <a:ext uri="{FF2B5EF4-FFF2-40B4-BE49-F238E27FC236}">
                  <a16:creationId xmlns:a16="http://schemas.microsoft.com/office/drawing/2014/main" id="{64963307-E68A-8E7E-F836-AFDDF91DAF65}"/>
                </a:ext>
              </a:extLst>
            </p:cNvPr>
            <p:cNvSpPr txBox="1"/>
            <p:nvPr/>
          </p:nvSpPr>
          <p:spPr>
            <a:xfrm>
              <a:off x="0" y="-47625"/>
              <a:ext cx="1637434" cy="1784739"/>
            </a:xfrm>
            <a:prstGeom prst="rect">
              <a:avLst/>
            </a:prstGeom>
          </p:spPr>
          <p:txBody>
            <a:bodyPr lIns="50800" tIns="50800" rIns="50800" bIns="50800" rtlCol="0" anchor="ctr"/>
            <a:lstStyle/>
            <a:p>
              <a:pPr algn="ctr">
                <a:lnSpc>
                  <a:spcPts val="3665"/>
                </a:lnSpc>
              </a:pPr>
              <a:endParaRPr/>
            </a:p>
          </p:txBody>
        </p:sp>
      </p:grpSp>
      <p:sp>
        <p:nvSpPr>
          <p:cNvPr id="29" name="TextBox 29">
            <a:extLst>
              <a:ext uri="{FF2B5EF4-FFF2-40B4-BE49-F238E27FC236}">
                <a16:creationId xmlns:a16="http://schemas.microsoft.com/office/drawing/2014/main" id="{A9EA6975-E77D-238A-51F3-E75360E94322}"/>
              </a:ext>
            </a:extLst>
          </p:cNvPr>
          <p:cNvSpPr txBox="1"/>
          <p:nvPr/>
        </p:nvSpPr>
        <p:spPr>
          <a:xfrm>
            <a:off x="762000" y="190500"/>
            <a:ext cx="6660215" cy="3877985"/>
          </a:xfrm>
          <a:prstGeom prst="rect">
            <a:avLst/>
          </a:prstGeom>
        </p:spPr>
        <p:txBody>
          <a:bodyPr lIns="0" tIns="0" rIns="0" bIns="0" rtlCol="0" anchor="t">
            <a:spAutoFit/>
          </a:bodyPr>
          <a:lstStyle/>
          <a:p>
            <a:pPr marL="0" lvl="0" indent="0" algn="l"/>
            <a:r>
              <a:rPr lang="en-US" sz="6000" b="1" dirty="0">
                <a:solidFill>
                  <a:srgbClr val="465739"/>
                </a:solidFill>
                <a:latin typeface="Glacial Indifference Bold"/>
                <a:ea typeface="Glacial Indifference Bold"/>
                <a:cs typeface="Glacial Indifference Bold"/>
                <a:sym typeface="Glacial Indifference Bold"/>
              </a:rPr>
              <a:t>Shapley Decomposition: Full Sample</a:t>
            </a:r>
          </a:p>
          <a:p>
            <a:pPr marL="0" lvl="0" indent="0" algn="l"/>
            <a:endParaRPr lang="en-US" sz="7200" b="1" dirty="0">
              <a:solidFill>
                <a:srgbClr val="465739"/>
              </a:solidFill>
              <a:latin typeface="Glacial Indifference Bold"/>
              <a:ea typeface="Glacial Indifference Bold"/>
              <a:cs typeface="Glacial Indifference Bold"/>
              <a:sym typeface="Glacial Indifference Bold"/>
            </a:endParaRPr>
          </a:p>
        </p:txBody>
      </p:sp>
      <p:sp>
        <p:nvSpPr>
          <p:cNvPr id="7" name="TextBox 30">
            <a:extLst>
              <a:ext uri="{FF2B5EF4-FFF2-40B4-BE49-F238E27FC236}">
                <a16:creationId xmlns:a16="http://schemas.microsoft.com/office/drawing/2014/main" id="{B566C36E-9EB3-AF42-2781-5D04E89FE644}"/>
              </a:ext>
            </a:extLst>
          </p:cNvPr>
          <p:cNvSpPr txBox="1"/>
          <p:nvPr/>
        </p:nvSpPr>
        <p:spPr>
          <a:xfrm>
            <a:off x="787400" y="3541549"/>
            <a:ext cx="5400653" cy="6025239"/>
          </a:xfrm>
          <a:prstGeom prst="rect">
            <a:avLst/>
          </a:prstGeom>
        </p:spPr>
        <p:txBody>
          <a:bodyPr lIns="0" tIns="0" rIns="0" bIns="0" rtlCol="0" anchor="t">
            <a:spAutoFit/>
          </a:bodyPr>
          <a:lstStyle/>
          <a:p>
            <a:pPr marL="0" lvl="0" indent="0" algn="l">
              <a:lnSpc>
                <a:spcPts val="4250"/>
              </a:lnSpc>
              <a:spcBef>
                <a:spcPct val="0"/>
              </a:spcBef>
            </a:pPr>
            <a:r>
              <a:rPr lang="en-US" sz="3036" dirty="0">
                <a:solidFill>
                  <a:srgbClr val="000000"/>
                </a:solidFill>
                <a:latin typeface="Glacial Indifference"/>
                <a:ea typeface="Glacial Indifference"/>
                <a:cs typeface="Glacial Indifference"/>
                <a:sym typeface="Glacial Indifference"/>
              </a:rPr>
              <a:t>For all firms, lower capital intensity sectors and selling consumables are important explanatory features of the gender earnings gap. For registered firms, selling B2C rather than B2B is relevant, while for unregistered firms, selling primarily to women customers surfaces as an important explanatory factor</a:t>
            </a:r>
          </a:p>
        </p:txBody>
      </p:sp>
      <p:pic>
        <p:nvPicPr>
          <p:cNvPr id="8" name="Picture 7">
            <a:extLst>
              <a:ext uri="{FF2B5EF4-FFF2-40B4-BE49-F238E27FC236}">
                <a16:creationId xmlns:a16="http://schemas.microsoft.com/office/drawing/2014/main" id="{4FF3593E-3CC6-6E70-3478-C73D9820ED52}"/>
              </a:ext>
            </a:extLst>
          </p:cNvPr>
          <p:cNvPicPr>
            <a:picLocks noChangeAspect="1"/>
          </p:cNvPicPr>
          <p:nvPr/>
        </p:nvPicPr>
        <p:blipFill>
          <a:blip r:embed="rId3"/>
          <a:stretch>
            <a:fillRect/>
          </a:stretch>
        </p:blipFill>
        <p:spPr>
          <a:xfrm>
            <a:off x="8311215" y="46060"/>
            <a:ext cx="9189385" cy="10194879"/>
          </a:xfrm>
          <a:prstGeom prst="rect">
            <a:avLst/>
          </a:prstGeom>
        </p:spPr>
      </p:pic>
    </p:spTree>
    <p:extLst>
      <p:ext uri="{BB962C8B-B14F-4D97-AF65-F5344CB8AC3E}">
        <p14:creationId xmlns:p14="http://schemas.microsoft.com/office/powerpoint/2010/main" val="2410048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3C4FE-2EAA-1F01-852E-577AF106B3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5E08998-6B5E-7F71-5F9D-65793C05A3CB}"/>
              </a:ext>
            </a:extLst>
          </p:cNvPr>
          <p:cNvGrpSpPr/>
          <p:nvPr/>
        </p:nvGrpSpPr>
        <p:grpSpPr>
          <a:xfrm>
            <a:off x="-514350" y="-514350"/>
            <a:ext cx="7554533" cy="11734612"/>
            <a:chOff x="0" y="0"/>
            <a:chExt cx="1989671" cy="3090597"/>
          </a:xfrm>
        </p:grpSpPr>
        <p:sp>
          <p:nvSpPr>
            <p:cNvPr id="3" name="Freeform 3">
              <a:extLst>
                <a:ext uri="{FF2B5EF4-FFF2-40B4-BE49-F238E27FC236}">
                  <a16:creationId xmlns:a16="http://schemas.microsoft.com/office/drawing/2014/main" id="{7370AB5C-3CB5-14C7-5998-71832AD0215A}"/>
                </a:ext>
              </a:extLst>
            </p:cNvPr>
            <p:cNvSpPr/>
            <p:nvPr/>
          </p:nvSpPr>
          <p:spPr>
            <a:xfrm>
              <a:off x="0" y="0"/>
              <a:ext cx="1989671" cy="3090597"/>
            </a:xfrm>
            <a:custGeom>
              <a:avLst/>
              <a:gdLst/>
              <a:ahLst/>
              <a:cxnLst/>
              <a:rect l="l" t="t" r="r" b="b"/>
              <a:pathLst>
                <a:path w="1989671" h="3090597">
                  <a:moveTo>
                    <a:pt x="0" y="0"/>
                  </a:moveTo>
                  <a:lnTo>
                    <a:pt x="1989671" y="0"/>
                  </a:lnTo>
                  <a:lnTo>
                    <a:pt x="1989671" y="3090597"/>
                  </a:lnTo>
                  <a:lnTo>
                    <a:pt x="0" y="3090597"/>
                  </a:lnTo>
                  <a:close/>
                </a:path>
              </a:pathLst>
            </a:custGeom>
            <a:solidFill>
              <a:srgbClr val="EAEBE9"/>
            </a:solidFill>
          </p:spPr>
          <p:txBody>
            <a:bodyPr/>
            <a:lstStyle/>
            <a:p>
              <a:endParaRPr lang="en-US"/>
            </a:p>
          </p:txBody>
        </p:sp>
        <p:sp>
          <p:nvSpPr>
            <p:cNvPr id="4" name="TextBox 4">
              <a:extLst>
                <a:ext uri="{FF2B5EF4-FFF2-40B4-BE49-F238E27FC236}">
                  <a16:creationId xmlns:a16="http://schemas.microsoft.com/office/drawing/2014/main" id="{E169690A-9E14-3B33-00DA-3BB862A5A486}"/>
                </a:ext>
              </a:extLst>
            </p:cNvPr>
            <p:cNvSpPr txBox="1"/>
            <p:nvPr/>
          </p:nvSpPr>
          <p:spPr>
            <a:xfrm>
              <a:off x="0" y="-47625"/>
              <a:ext cx="1989671" cy="3138222"/>
            </a:xfrm>
            <a:prstGeom prst="rect">
              <a:avLst/>
            </a:prstGeom>
          </p:spPr>
          <p:txBody>
            <a:bodyPr lIns="50800" tIns="50800" rIns="50800" bIns="50800" rtlCol="0" anchor="ctr"/>
            <a:lstStyle/>
            <a:p>
              <a:pPr algn="ctr">
                <a:lnSpc>
                  <a:spcPts val="3012"/>
                </a:lnSpc>
              </a:pPr>
              <a:endParaRPr/>
            </a:p>
          </p:txBody>
        </p:sp>
      </p:grpSp>
      <p:grpSp>
        <p:nvGrpSpPr>
          <p:cNvPr id="5" name="Group 5">
            <a:extLst>
              <a:ext uri="{FF2B5EF4-FFF2-40B4-BE49-F238E27FC236}">
                <a16:creationId xmlns:a16="http://schemas.microsoft.com/office/drawing/2014/main" id="{FD8D0B77-85C5-9BEF-8747-EFF470DFA72F}"/>
              </a:ext>
            </a:extLst>
          </p:cNvPr>
          <p:cNvGrpSpPr/>
          <p:nvPr/>
        </p:nvGrpSpPr>
        <p:grpSpPr>
          <a:xfrm>
            <a:off x="17022970" y="792370"/>
            <a:ext cx="472661" cy="472661"/>
            <a:chOff x="0" y="0"/>
            <a:chExt cx="812800" cy="812800"/>
          </a:xfrm>
        </p:grpSpPr>
        <p:sp>
          <p:nvSpPr>
            <p:cNvPr id="6" name="Freeform 6">
              <a:extLst>
                <a:ext uri="{FF2B5EF4-FFF2-40B4-BE49-F238E27FC236}">
                  <a16:creationId xmlns:a16="http://schemas.microsoft.com/office/drawing/2014/main" id="{8BC4C8A1-467E-5EE3-5F53-26004825BC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txBody>
            <a:bodyPr/>
            <a:lstStyle/>
            <a:p>
              <a:endParaRPr lang="en-US"/>
            </a:p>
          </p:txBody>
        </p:sp>
        <p:sp>
          <p:nvSpPr>
            <p:cNvPr id="7" name="TextBox 7">
              <a:extLst>
                <a:ext uri="{FF2B5EF4-FFF2-40B4-BE49-F238E27FC236}">
                  <a16:creationId xmlns:a16="http://schemas.microsoft.com/office/drawing/2014/main" id="{0AEEE1EB-63C3-7001-1AC2-5A2F405BDDFC}"/>
                </a:ext>
              </a:extLst>
            </p:cNvPr>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grpSp>
        <p:nvGrpSpPr>
          <p:cNvPr id="8" name="Group 8">
            <a:extLst>
              <a:ext uri="{FF2B5EF4-FFF2-40B4-BE49-F238E27FC236}">
                <a16:creationId xmlns:a16="http://schemas.microsoft.com/office/drawing/2014/main" id="{9C556349-7FC9-BE7F-DA5E-4F6847600C9A}"/>
              </a:ext>
            </a:extLst>
          </p:cNvPr>
          <p:cNvGrpSpPr/>
          <p:nvPr/>
        </p:nvGrpSpPr>
        <p:grpSpPr>
          <a:xfrm>
            <a:off x="15479920" y="8387800"/>
            <a:ext cx="3086100" cy="3086100"/>
            <a:chOff x="0" y="0"/>
            <a:chExt cx="812800" cy="812800"/>
          </a:xfrm>
        </p:grpSpPr>
        <p:sp>
          <p:nvSpPr>
            <p:cNvPr id="9" name="Freeform 9">
              <a:extLst>
                <a:ext uri="{FF2B5EF4-FFF2-40B4-BE49-F238E27FC236}">
                  <a16:creationId xmlns:a16="http://schemas.microsoft.com/office/drawing/2014/main" id="{03943F72-3F82-20E2-3822-0F4E100F995F}"/>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AEBE9"/>
            </a:solidFill>
          </p:spPr>
          <p:txBody>
            <a:bodyPr/>
            <a:lstStyle/>
            <a:p>
              <a:endParaRPr lang="en-US"/>
            </a:p>
          </p:txBody>
        </p:sp>
        <p:sp>
          <p:nvSpPr>
            <p:cNvPr id="10" name="TextBox 10">
              <a:extLst>
                <a:ext uri="{FF2B5EF4-FFF2-40B4-BE49-F238E27FC236}">
                  <a16:creationId xmlns:a16="http://schemas.microsoft.com/office/drawing/2014/main" id="{5F3FC0FE-4B22-00E1-7D24-C0A7F4E0CA98}"/>
                </a:ext>
              </a:extLst>
            </p:cNvPr>
            <p:cNvSpPr txBox="1"/>
            <p:nvPr/>
          </p:nvSpPr>
          <p:spPr>
            <a:xfrm>
              <a:off x="0" y="-47625"/>
              <a:ext cx="812800" cy="860425"/>
            </a:xfrm>
            <a:prstGeom prst="rect">
              <a:avLst/>
            </a:prstGeom>
          </p:spPr>
          <p:txBody>
            <a:bodyPr lIns="50800" tIns="50800" rIns="50800" bIns="50800" rtlCol="0" anchor="ctr"/>
            <a:lstStyle/>
            <a:p>
              <a:pPr algn="ctr">
                <a:lnSpc>
                  <a:spcPts val="3012"/>
                </a:lnSpc>
              </a:pPr>
              <a:endParaRPr/>
            </a:p>
          </p:txBody>
        </p:sp>
      </p:grpSp>
      <p:sp>
        <p:nvSpPr>
          <p:cNvPr id="11" name="TextBox 11">
            <a:extLst>
              <a:ext uri="{FF2B5EF4-FFF2-40B4-BE49-F238E27FC236}">
                <a16:creationId xmlns:a16="http://schemas.microsoft.com/office/drawing/2014/main" id="{571FFA2D-D1ED-18AB-DC62-F72D7597751E}"/>
              </a:ext>
            </a:extLst>
          </p:cNvPr>
          <p:cNvSpPr txBox="1"/>
          <p:nvPr/>
        </p:nvSpPr>
        <p:spPr>
          <a:xfrm>
            <a:off x="792370" y="808987"/>
            <a:ext cx="15284032" cy="1972313"/>
          </a:xfrm>
          <a:prstGeom prst="rect">
            <a:avLst/>
          </a:prstGeom>
        </p:spPr>
        <p:txBody>
          <a:bodyPr wrap="square" lIns="0" tIns="0" rIns="0" bIns="0" rtlCol="0" anchor="t">
            <a:normAutofit fontScale="62500" lnSpcReduction="20000"/>
          </a:bodyPr>
          <a:lstStyle/>
          <a:p>
            <a:pPr marL="0" lvl="0" indent="0" algn="ctr">
              <a:lnSpc>
                <a:spcPts val="13050"/>
              </a:lnSpc>
              <a:spcBef>
                <a:spcPct val="0"/>
              </a:spcBef>
            </a:pPr>
            <a:r>
              <a:rPr lang="en-US" sz="9321" b="1" dirty="0">
                <a:solidFill>
                  <a:srgbClr val="465739"/>
                </a:solidFill>
                <a:latin typeface="Inter Bold"/>
                <a:ea typeface="Inter Bold"/>
                <a:cs typeface="Inter Bold"/>
                <a:sym typeface="Inter Bold"/>
              </a:rPr>
              <a:t>Broader reflections: making abduction auditable</a:t>
            </a:r>
          </a:p>
        </p:txBody>
      </p:sp>
      <p:sp>
        <p:nvSpPr>
          <p:cNvPr id="12" name="TextBox 12">
            <a:extLst>
              <a:ext uri="{FF2B5EF4-FFF2-40B4-BE49-F238E27FC236}">
                <a16:creationId xmlns:a16="http://schemas.microsoft.com/office/drawing/2014/main" id="{41E48983-78C9-6AC8-5C25-D34B3931EFC8}"/>
              </a:ext>
            </a:extLst>
          </p:cNvPr>
          <p:cNvSpPr txBox="1"/>
          <p:nvPr/>
        </p:nvSpPr>
        <p:spPr>
          <a:xfrm>
            <a:off x="1418326" y="2869666"/>
            <a:ext cx="14032120" cy="6863417"/>
          </a:xfrm>
          <a:prstGeom prst="rect">
            <a:avLst/>
          </a:prstGeom>
        </p:spPr>
        <p:txBody>
          <a:bodyPr wrap="square" lIns="0" tIns="0" rIns="0" bIns="0" rtlCol="0" anchor="t">
            <a:spAutoFit/>
          </a:bodyPr>
          <a:lstStyle/>
          <a:p>
            <a:pPr marL="571500" lvl="0" indent="-571500">
              <a:lnSpc>
                <a:spcPts val="4926"/>
              </a:lnSpc>
              <a:spcBef>
                <a:spcPct val="0"/>
              </a:spcBef>
              <a:buFont typeface="Arial" panose="020B0604020202020204" pitchFamily="34" charset="0"/>
              <a:buChar char="•"/>
            </a:pPr>
            <a:r>
              <a:rPr lang="en-US" sz="3519" dirty="0">
                <a:solidFill>
                  <a:srgbClr val="000000"/>
                </a:solidFill>
                <a:latin typeface="Futura"/>
                <a:ea typeface="Futura"/>
                <a:cs typeface="Futura"/>
                <a:sym typeface="Futura"/>
              </a:rPr>
              <a:t>The pipeline makes the typically invisible hypothesis-generation process transparent and replicable                                                                                                                                                                     </a:t>
            </a:r>
          </a:p>
          <a:p>
            <a:pPr marL="571500" lvl="0" indent="-571500">
              <a:lnSpc>
                <a:spcPts val="4926"/>
              </a:lnSpc>
              <a:spcBef>
                <a:spcPct val="0"/>
              </a:spcBef>
              <a:buFont typeface="Arial" panose="020B0604020202020204" pitchFamily="34" charset="0"/>
              <a:buChar char="•"/>
            </a:pPr>
            <a:r>
              <a:rPr lang="en-US" sz="3519" dirty="0">
                <a:solidFill>
                  <a:srgbClr val="000000"/>
                </a:solidFill>
                <a:latin typeface="Futura"/>
                <a:ea typeface="Futura"/>
                <a:cs typeface="Futura"/>
                <a:sym typeface="Futura"/>
              </a:rPr>
              <a:t>Unlike traditional mechanism identification (pick one M, present as if it followed from theory), this documents the full candidate space                                                                                                                                </a:t>
            </a:r>
          </a:p>
          <a:p>
            <a:pPr marL="571500" lvl="0" indent="-571500">
              <a:lnSpc>
                <a:spcPts val="4926"/>
              </a:lnSpc>
              <a:spcBef>
                <a:spcPct val="0"/>
              </a:spcBef>
              <a:buFont typeface="Arial" panose="020B0604020202020204" pitchFamily="34" charset="0"/>
              <a:buChar char="•"/>
            </a:pPr>
            <a:r>
              <a:rPr lang="en-US" sz="3519" dirty="0">
                <a:solidFill>
                  <a:srgbClr val="000000"/>
                </a:solidFill>
                <a:latin typeface="Futura"/>
                <a:ea typeface="Futura"/>
                <a:cs typeface="Futura"/>
                <a:sym typeface="Futura"/>
              </a:rPr>
              <a:t> Connects to Pillai et al. (2025) PEEBI testimonial structure — our pipeline surfaces the lot of "Es" systematically                                  </a:t>
            </a:r>
          </a:p>
          <a:p>
            <a:pPr marL="571500" lvl="0" indent="-571500">
              <a:lnSpc>
                <a:spcPts val="4926"/>
              </a:lnSpc>
              <a:spcBef>
                <a:spcPct val="0"/>
              </a:spcBef>
              <a:buFont typeface="Arial" panose="020B0604020202020204" pitchFamily="34" charset="0"/>
              <a:buChar char="•"/>
            </a:pPr>
            <a:r>
              <a:rPr lang="en-US" sz="3519" dirty="0">
                <a:solidFill>
                  <a:srgbClr val="000000"/>
                </a:solidFill>
                <a:latin typeface="Futura"/>
                <a:ea typeface="Futura"/>
                <a:cs typeface="Futura"/>
                <a:sym typeface="Futura"/>
              </a:rPr>
              <a:t> We see this as about improving the "pre-scientific stage of science” (Ludwig &amp; </a:t>
            </a:r>
            <a:r>
              <a:rPr lang="en-US" sz="3519" dirty="0" err="1">
                <a:solidFill>
                  <a:srgbClr val="000000"/>
                </a:solidFill>
                <a:latin typeface="Futura"/>
                <a:ea typeface="Futura"/>
                <a:cs typeface="Futura"/>
                <a:sym typeface="Futura"/>
              </a:rPr>
              <a:t>Mullanaithan</a:t>
            </a:r>
            <a:r>
              <a:rPr lang="en-US" sz="3519" dirty="0">
                <a:solidFill>
                  <a:srgbClr val="000000"/>
                </a:solidFill>
                <a:latin typeface="Futura"/>
                <a:ea typeface="Futura"/>
                <a:cs typeface="Futura"/>
                <a:sym typeface="Futura"/>
              </a:rPr>
              <a:t>, 2024), not replacing experimental validation – instead fitting into broader research programs</a:t>
            </a:r>
          </a:p>
        </p:txBody>
      </p:sp>
      <p:sp>
        <p:nvSpPr>
          <p:cNvPr id="14" name="TextBox 13">
            <a:extLst>
              <a:ext uri="{FF2B5EF4-FFF2-40B4-BE49-F238E27FC236}">
                <a16:creationId xmlns:a16="http://schemas.microsoft.com/office/drawing/2014/main" id="{89E9B5F9-621E-4C09-1B1C-62B8F2FE753D}"/>
              </a:ext>
            </a:extLst>
          </p:cNvPr>
          <p:cNvSpPr txBox="1"/>
          <p:nvPr/>
        </p:nvSpPr>
        <p:spPr>
          <a:xfrm rot="5400000">
            <a:off x="13906169" y="4647077"/>
            <a:ext cx="6830084" cy="520912"/>
          </a:xfrm>
          <a:prstGeom prst="rect">
            <a:avLst/>
          </a:prstGeom>
        </p:spPr>
        <p:txBody>
          <a:bodyPr wrap="square" lIns="0" tIns="0" rIns="0" bIns="0" rtlCol="0" anchor="t">
            <a:spAutoFit/>
          </a:bodyPr>
          <a:lstStyle/>
          <a:p>
            <a:pPr marL="0" lvl="0" indent="0" algn="l">
              <a:lnSpc>
                <a:spcPts val="4397"/>
              </a:lnSpc>
              <a:spcBef>
                <a:spcPct val="0"/>
              </a:spcBef>
            </a:pPr>
            <a:r>
              <a:rPr lang="en-US" sz="3141" i="1" dirty="0">
                <a:solidFill>
                  <a:srgbClr val="465739"/>
                </a:solidFill>
                <a:latin typeface="Futura Italics"/>
                <a:ea typeface="Futura Italics"/>
                <a:cs typeface="Futura Italics"/>
                <a:sym typeface="Futura Italics"/>
              </a:rPr>
              <a:t>Gendered work in microenterprises</a:t>
            </a:r>
          </a:p>
        </p:txBody>
      </p:sp>
    </p:spTree>
    <p:extLst>
      <p:ext uri="{BB962C8B-B14F-4D97-AF65-F5344CB8AC3E}">
        <p14:creationId xmlns:p14="http://schemas.microsoft.com/office/powerpoint/2010/main" val="20531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D2510-46F4-F27B-1281-8A184523919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8CBEFA6-7BE9-6D33-3D29-AA4467DB5E50}"/>
              </a:ext>
            </a:extLst>
          </p:cNvPr>
          <p:cNvGrpSpPr/>
          <p:nvPr/>
        </p:nvGrpSpPr>
        <p:grpSpPr>
          <a:xfrm>
            <a:off x="-514350" y="-514350"/>
            <a:ext cx="7554533" cy="11734612"/>
            <a:chOff x="0" y="0"/>
            <a:chExt cx="1989671" cy="3090597"/>
          </a:xfrm>
        </p:grpSpPr>
        <p:sp>
          <p:nvSpPr>
            <p:cNvPr id="3" name="Freeform 3">
              <a:extLst>
                <a:ext uri="{FF2B5EF4-FFF2-40B4-BE49-F238E27FC236}">
                  <a16:creationId xmlns:a16="http://schemas.microsoft.com/office/drawing/2014/main" id="{CDA8F846-C2AC-B995-F20F-7914A2123831}"/>
                </a:ext>
              </a:extLst>
            </p:cNvPr>
            <p:cNvSpPr/>
            <p:nvPr/>
          </p:nvSpPr>
          <p:spPr>
            <a:xfrm>
              <a:off x="0" y="0"/>
              <a:ext cx="1989671" cy="3090597"/>
            </a:xfrm>
            <a:custGeom>
              <a:avLst/>
              <a:gdLst/>
              <a:ahLst/>
              <a:cxnLst/>
              <a:rect l="l" t="t" r="r" b="b"/>
              <a:pathLst>
                <a:path w="1989671" h="3090597">
                  <a:moveTo>
                    <a:pt x="0" y="0"/>
                  </a:moveTo>
                  <a:lnTo>
                    <a:pt x="1989671" y="0"/>
                  </a:lnTo>
                  <a:lnTo>
                    <a:pt x="1989671" y="3090597"/>
                  </a:lnTo>
                  <a:lnTo>
                    <a:pt x="0" y="3090597"/>
                  </a:lnTo>
                  <a:close/>
                </a:path>
              </a:pathLst>
            </a:custGeom>
            <a:solidFill>
              <a:srgbClr val="EAEBE9"/>
            </a:solidFill>
          </p:spPr>
          <p:txBody>
            <a:bodyPr/>
            <a:lstStyle/>
            <a:p>
              <a:endParaRPr lang="en-US"/>
            </a:p>
          </p:txBody>
        </p:sp>
        <p:sp>
          <p:nvSpPr>
            <p:cNvPr id="4" name="TextBox 4">
              <a:extLst>
                <a:ext uri="{FF2B5EF4-FFF2-40B4-BE49-F238E27FC236}">
                  <a16:creationId xmlns:a16="http://schemas.microsoft.com/office/drawing/2014/main" id="{DA8C6EC3-3386-C0ED-4164-6C03213FD452}"/>
                </a:ext>
              </a:extLst>
            </p:cNvPr>
            <p:cNvSpPr txBox="1"/>
            <p:nvPr/>
          </p:nvSpPr>
          <p:spPr>
            <a:xfrm>
              <a:off x="0" y="-47625"/>
              <a:ext cx="1989671" cy="3138222"/>
            </a:xfrm>
            <a:prstGeom prst="rect">
              <a:avLst/>
            </a:prstGeom>
          </p:spPr>
          <p:txBody>
            <a:bodyPr lIns="50800" tIns="50800" rIns="50800" bIns="50800" rtlCol="0" anchor="ctr"/>
            <a:lstStyle/>
            <a:p>
              <a:pPr algn="ctr">
                <a:lnSpc>
                  <a:spcPts val="3012"/>
                </a:lnSpc>
              </a:pPr>
              <a:endParaRPr/>
            </a:p>
          </p:txBody>
        </p:sp>
      </p:grpSp>
      <p:grpSp>
        <p:nvGrpSpPr>
          <p:cNvPr id="5" name="Group 5">
            <a:extLst>
              <a:ext uri="{FF2B5EF4-FFF2-40B4-BE49-F238E27FC236}">
                <a16:creationId xmlns:a16="http://schemas.microsoft.com/office/drawing/2014/main" id="{9ADBD5D3-72FE-9F96-79CC-29ED7C4811E5}"/>
              </a:ext>
            </a:extLst>
          </p:cNvPr>
          <p:cNvGrpSpPr/>
          <p:nvPr/>
        </p:nvGrpSpPr>
        <p:grpSpPr>
          <a:xfrm>
            <a:off x="17022970" y="792370"/>
            <a:ext cx="472661" cy="472661"/>
            <a:chOff x="0" y="0"/>
            <a:chExt cx="812800" cy="812800"/>
          </a:xfrm>
        </p:grpSpPr>
        <p:sp>
          <p:nvSpPr>
            <p:cNvPr id="6" name="Freeform 6">
              <a:extLst>
                <a:ext uri="{FF2B5EF4-FFF2-40B4-BE49-F238E27FC236}">
                  <a16:creationId xmlns:a16="http://schemas.microsoft.com/office/drawing/2014/main" id="{E3A4CB93-1A28-EBD8-CBD9-B7D09E8689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p:spPr>
          <p:txBody>
            <a:bodyPr/>
            <a:lstStyle/>
            <a:p>
              <a:endParaRPr lang="en-US"/>
            </a:p>
          </p:txBody>
        </p:sp>
        <p:sp>
          <p:nvSpPr>
            <p:cNvPr id="7" name="TextBox 7">
              <a:extLst>
                <a:ext uri="{FF2B5EF4-FFF2-40B4-BE49-F238E27FC236}">
                  <a16:creationId xmlns:a16="http://schemas.microsoft.com/office/drawing/2014/main" id="{29215DB0-583C-3B26-0463-54BDB1E4267A}"/>
                </a:ext>
              </a:extLst>
            </p:cNvPr>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grpSp>
        <p:nvGrpSpPr>
          <p:cNvPr id="8" name="Group 8">
            <a:extLst>
              <a:ext uri="{FF2B5EF4-FFF2-40B4-BE49-F238E27FC236}">
                <a16:creationId xmlns:a16="http://schemas.microsoft.com/office/drawing/2014/main" id="{A08FC87C-83FB-66FB-1885-407FBF54B5DD}"/>
              </a:ext>
            </a:extLst>
          </p:cNvPr>
          <p:cNvGrpSpPr/>
          <p:nvPr/>
        </p:nvGrpSpPr>
        <p:grpSpPr>
          <a:xfrm>
            <a:off x="15479920" y="8387800"/>
            <a:ext cx="3086100" cy="3086100"/>
            <a:chOff x="0" y="0"/>
            <a:chExt cx="812800" cy="812800"/>
          </a:xfrm>
        </p:grpSpPr>
        <p:sp>
          <p:nvSpPr>
            <p:cNvPr id="9" name="Freeform 9">
              <a:extLst>
                <a:ext uri="{FF2B5EF4-FFF2-40B4-BE49-F238E27FC236}">
                  <a16:creationId xmlns:a16="http://schemas.microsoft.com/office/drawing/2014/main" id="{43D4F644-A7CA-779D-93F3-EA814740D235}"/>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AEBE9"/>
            </a:solidFill>
          </p:spPr>
          <p:txBody>
            <a:bodyPr/>
            <a:lstStyle/>
            <a:p>
              <a:endParaRPr lang="en-US"/>
            </a:p>
          </p:txBody>
        </p:sp>
        <p:sp>
          <p:nvSpPr>
            <p:cNvPr id="10" name="TextBox 10">
              <a:extLst>
                <a:ext uri="{FF2B5EF4-FFF2-40B4-BE49-F238E27FC236}">
                  <a16:creationId xmlns:a16="http://schemas.microsoft.com/office/drawing/2014/main" id="{889357D6-A666-DDA4-405D-E33067865D14}"/>
                </a:ext>
              </a:extLst>
            </p:cNvPr>
            <p:cNvSpPr txBox="1"/>
            <p:nvPr/>
          </p:nvSpPr>
          <p:spPr>
            <a:xfrm>
              <a:off x="0" y="-47625"/>
              <a:ext cx="812800" cy="860425"/>
            </a:xfrm>
            <a:prstGeom prst="rect">
              <a:avLst/>
            </a:prstGeom>
          </p:spPr>
          <p:txBody>
            <a:bodyPr lIns="50800" tIns="50800" rIns="50800" bIns="50800" rtlCol="0" anchor="ctr"/>
            <a:lstStyle/>
            <a:p>
              <a:pPr algn="ctr">
                <a:lnSpc>
                  <a:spcPts val="3012"/>
                </a:lnSpc>
              </a:pPr>
              <a:endParaRPr/>
            </a:p>
          </p:txBody>
        </p:sp>
      </p:grpSp>
      <p:sp>
        <p:nvSpPr>
          <p:cNvPr id="11" name="TextBox 11">
            <a:extLst>
              <a:ext uri="{FF2B5EF4-FFF2-40B4-BE49-F238E27FC236}">
                <a16:creationId xmlns:a16="http://schemas.microsoft.com/office/drawing/2014/main" id="{F8FEF76B-F140-5099-7481-548D187FA9BE}"/>
              </a:ext>
            </a:extLst>
          </p:cNvPr>
          <p:cNvSpPr txBox="1"/>
          <p:nvPr/>
        </p:nvSpPr>
        <p:spPr>
          <a:xfrm>
            <a:off x="792370" y="808987"/>
            <a:ext cx="15284032" cy="1972313"/>
          </a:xfrm>
          <a:prstGeom prst="rect">
            <a:avLst/>
          </a:prstGeom>
        </p:spPr>
        <p:txBody>
          <a:bodyPr wrap="square" lIns="0" tIns="0" rIns="0" bIns="0" rtlCol="0" anchor="t">
            <a:normAutofit fontScale="62500" lnSpcReduction="20000"/>
          </a:bodyPr>
          <a:lstStyle/>
          <a:p>
            <a:pPr marL="0" lvl="0" indent="0" algn="ctr">
              <a:lnSpc>
                <a:spcPts val="13050"/>
              </a:lnSpc>
              <a:spcBef>
                <a:spcPct val="0"/>
              </a:spcBef>
            </a:pPr>
            <a:r>
              <a:rPr lang="en-US" sz="9321" b="1" dirty="0">
                <a:solidFill>
                  <a:srgbClr val="465739"/>
                </a:solidFill>
                <a:latin typeface="Inter Bold"/>
                <a:ea typeface="Inter Bold"/>
                <a:cs typeface="Inter Bold"/>
                <a:sym typeface="Inter Bold"/>
              </a:rPr>
              <a:t>Extensions Beyond Our Microenterprise Setting</a:t>
            </a:r>
          </a:p>
        </p:txBody>
      </p:sp>
      <p:sp>
        <p:nvSpPr>
          <p:cNvPr id="12" name="TextBox 12">
            <a:extLst>
              <a:ext uri="{FF2B5EF4-FFF2-40B4-BE49-F238E27FC236}">
                <a16:creationId xmlns:a16="http://schemas.microsoft.com/office/drawing/2014/main" id="{26FB0A91-4F92-9F47-EAEA-BCB8844EF5D9}"/>
              </a:ext>
            </a:extLst>
          </p:cNvPr>
          <p:cNvSpPr txBox="1"/>
          <p:nvPr/>
        </p:nvSpPr>
        <p:spPr>
          <a:xfrm>
            <a:off x="1418326" y="2869666"/>
            <a:ext cx="14032120" cy="4349909"/>
          </a:xfrm>
          <a:prstGeom prst="rect">
            <a:avLst/>
          </a:prstGeom>
        </p:spPr>
        <p:txBody>
          <a:bodyPr wrap="square" lIns="0" tIns="0" rIns="0" bIns="0" rtlCol="0" anchor="t">
            <a:spAutoFit/>
          </a:bodyPr>
          <a:lstStyle/>
          <a:p>
            <a:pPr marL="571500" lvl="0" indent="-571500">
              <a:lnSpc>
                <a:spcPts val="4926"/>
              </a:lnSpc>
              <a:spcBef>
                <a:spcPct val="0"/>
              </a:spcBef>
              <a:buFont typeface="Arial" panose="020B0604020202020204" pitchFamily="34" charset="0"/>
              <a:buChar char="•"/>
            </a:pPr>
            <a:r>
              <a:rPr lang="en-US" sz="3519" dirty="0">
                <a:solidFill>
                  <a:srgbClr val="000000"/>
                </a:solidFill>
                <a:latin typeface="Futura"/>
                <a:ea typeface="Futura"/>
                <a:cs typeface="Futura"/>
                <a:sym typeface="Futura"/>
              </a:rPr>
              <a:t>Field experiments: apply pipeline to unstructured data (open-ended surveys, call logs) to diagnose unexpected nulls or heterogeneity                                                                                                                                    </a:t>
            </a:r>
          </a:p>
          <a:p>
            <a:pPr marL="571500" lvl="0" indent="-571500">
              <a:lnSpc>
                <a:spcPts val="4926"/>
              </a:lnSpc>
              <a:spcBef>
                <a:spcPct val="0"/>
              </a:spcBef>
              <a:buFont typeface="Arial" panose="020B0604020202020204" pitchFamily="34" charset="0"/>
              <a:buChar char="•"/>
            </a:pPr>
            <a:r>
              <a:rPr lang="en-US" sz="3519" dirty="0">
                <a:solidFill>
                  <a:srgbClr val="000000"/>
                </a:solidFill>
                <a:latin typeface="Futura"/>
                <a:ea typeface="Futura"/>
                <a:cs typeface="Futura"/>
                <a:sym typeface="Futura"/>
              </a:rPr>
              <a:t>Other domains: hiring discrimination, startup funding, social movements (anywhere the hypothesis space is vast and text data is rich)                                                                                                                                </a:t>
            </a:r>
          </a:p>
          <a:p>
            <a:pPr marL="571500" lvl="0" indent="-571500">
              <a:lnSpc>
                <a:spcPts val="4926"/>
              </a:lnSpc>
              <a:spcBef>
                <a:spcPct val="0"/>
              </a:spcBef>
              <a:buFont typeface="Arial" panose="020B0604020202020204" pitchFamily="34" charset="0"/>
              <a:buChar char="•"/>
            </a:pPr>
            <a:r>
              <a:rPr lang="en-US" sz="3519" dirty="0">
                <a:solidFill>
                  <a:srgbClr val="000000"/>
                </a:solidFill>
                <a:latin typeface="Futura"/>
                <a:ea typeface="Futura"/>
                <a:cs typeface="Futura"/>
                <a:sym typeface="Futura"/>
              </a:rPr>
              <a:t>The approach is pre-registrable, maintaining transparency </a:t>
            </a:r>
          </a:p>
        </p:txBody>
      </p:sp>
      <p:sp>
        <p:nvSpPr>
          <p:cNvPr id="14" name="TextBox 13">
            <a:extLst>
              <a:ext uri="{FF2B5EF4-FFF2-40B4-BE49-F238E27FC236}">
                <a16:creationId xmlns:a16="http://schemas.microsoft.com/office/drawing/2014/main" id="{7D496C2C-96C6-ED45-5948-2396160E2ECB}"/>
              </a:ext>
            </a:extLst>
          </p:cNvPr>
          <p:cNvSpPr txBox="1"/>
          <p:nvPr/>
        </p:nvSpPr>
        <p:spPr>
          <a:xfrm rot="5400000">
            <a:off x="13906169" y="4647077"/>
            <a:ext cx="6830084" cy="520912"/>
          </a:xfrm>
          <a:prstGeom prst="rect">
            <a:avLst/>
          </a:prstGeom>
        </p:spPr>
        <p:txBody>
          <a:bodyPr wrap="square" lIns="0" tIns="0" rIns="0" bIns="0" rtlCol="0" anchor="t">
            <a:spAutoFit/>
          </a:bodyPr>
          <a:lstStyle/>
          <a:p>
            <a:pPr marL="0" lvl="0" indent="0" algn="l">
              <a:lnSpc>
                <a:spcPts val="4397"/>
              </a:lnSpc>
              <a:spcBef>
                <a:spcPct val="0"/>
              </a:spcBef>
            </a:pPr>
            <a:r>
              <a:rPr lang="en-US" sz="3141" i="1" dirty="0">
                <a:solidFill>
                  <a:srgbClr val="465739"/>
                </a:solidFill>
                <a:latin typeface="Futura Italics"/>
                <a:ea typeface="Futura Italics"/>
                <a:cs typeface="Futura Italics"/>
                <a:sym typeface="Futura Italics"/>
              </a:rPr>
              <a:t>Gendered work in microenterprises</a:t>
            </a:r>
          </a:p>
        </p:txBody>
      </p:sp>
    </p:spTree>
    <p:extLst>
      <p:ext uri="{BB962C8B-B14F-4D97-AF65-F5344CB8AC3E}">
        <p14:creationId xmlns:p14="http://schemas.microsoft.com/office/powerpoint/2010/main" val="4653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A86AA-ADAE-94CC-F6A5-583E901349C6}"/>
            </a:ext>
          </a:extLst>
        </p:cNvPr>
        <p:cNvGrpSpPr/>
        <p:nvPr/>
      </p:nvGrpSpPr>
      <p:grpSpPr>
        <a:xfrm>
          <a:off x="0" y="0"/>
          <a:ext cx="0" cy="0"/>
          <a:chOff x="0" y="0"/>
          <a:chExt cx="0" cy="0"/>
        </a:xfrm>
      </p:grpSpPr>
      <p:sp>
        <p:nvSpPr>
          <p:cNvPr id="2" name="TextBox 12">
            <a:extLst>
              <a:ext uri="{FF2B5EF4-FFF2-40B4-BE49-F238E27FC236}">
                <a16:creationId xmlns:a16="http://schemas.microsoft.com/office/drawing/2014/main" id="{15A5B5E9-5814-5DE4-CCAA-C65514A8DA86}"/>
              </a:ext>
            </a:extLst>
          </p:cNvPr>
          <p:cNvSpPr txBox="1"/>
          <p:nvPr/>
        </p:nvSpPr>
        <p:spPr>
          <a:xfrm>
            <a:off x="718570" y="2247900"/>
            <a:ext cx="7039353" cy="2226700"/>
          </a:xfrm>
          <a:prstGeom prst="rect">
            <a:avLst/>
          </a:prstGeom>
        </p:spPr>
        <p:txBody>
          <a:bodyPr wrap="square" lIns="0" tIns="0" rIns="0" bIns="0" rtlCol="0" anchor="t">
            <a:spAutoFit/>
          </a:bodyPr>
          <a:lstStyle/>
          <a:p>
            <a:pPr algn="l">
              <a:lnSpc>
                <a:spcPts val="8697"/>
              </a:lnSpc>
              <a:spcBef>
                <a:spcPct val="0"/>
              </a:spcBef>
            </a:pPr>
            <a:r>
              <a:rPr lang="en-US" sz="7129" dirty="0">
                <a:solidFill>
                  <a:srgbClr val="404040"/>
                </a:solidFill>
                <a:latin typeface="Now Bold"/>
              </a:rPr>
              <a:t>CONCLUSION</a:t>
            </a:r>
          </a:p>
          <a:p>
            <a:pPr algn="l">
              <a:lnSpc>
                <a:spcPts val="8697"/>
              </a:lnSpc>
              <a:spcBef>
                <a:spcPct val="0"/>
              </a:spcBef>
            </a:pPr>
            <a:r>
              <a:rPr lang="en-US" sz="7129" dirty="0">
                <a:solidFill>
                  <a:srgbClr val="404040"/>
                </a:solidFill>
                <a:latin typeface="Now Bold"/>
              </a:rPr>
              <a:t>(&amp; thank you!)</a:t>
            </a:r>
          </a:p>
        </p:txBody>
      </p:sp>
      <p:sp>
        <p:nvSpPr>
          <p:cNvPr id="3" name="TextBox 15">
            <a:extLst>
              <a:ext uri="{FF2B5EF4-FFF2-40B4-BE49-F238E27FC236}">
                <a16:creationId xmlns:a16="http://schemas.microsoft.com/office/drawing/2014/main" id="{B467713C-BEC6-91C5-4317-6F944750C294}"/>
              </a:ext>
            </a:extLst>
          </p:cNvPr>
          <p:cNvSpPr txBox="1"/>
          <p:nvPr/>
        </p:nvSpPr>
        <p:spPr>
          <a:xfrm>
            <a:off x="914400" y="4726117"/>
            <a:ext cx="5838447" cy="356636"/>
          </a:xfrm>
          <a:prstGeom prst="rect">
            <a:avLst/>
          </a:prstGeom>
        </p:spPr>
        <p:txBody>
          <a:bodyPr lIns="0" tIns="0" rIns="0" bIns="0" rtlCol="0" anchor="t">
            <a:spAutoFit/>
          </a:bodyPr>
          <a:lstStyle/>
          <a:p>
            <a:pPr algn="l">
              <a:lnSpc>
                <a:spcPts val="2817"/>
              </a:lnSpc>
            </a:pPr>
            <a:r>
              <a:rPr lang="en-US" sz="2309" dirty="0">
                <a:solidFill>
                  <a:srgbClr val="000000"/>
                </a:solidFill>
                <a:latin typeface="Now"/>
              </a:rPr>
              <a:t>Returning to these meta-themes:</a:t>
            </a:r>
          </a:p>
        </p:txBody>
      </p:sp>
      <p:sp>
        <p:nvSpPr>
          <p:cNvPr id="4" name="TextBox 15">
            <a:extLst>
              <a:ext uri="{FF2B5EF4-FFF2-40B4-BE49-F238E27FC236}">
                <a16:creationId xmlns:a16="http://schemas.microsoft.com/office/drawing/2014/main" id="{5EB8BB3D-5E0E-A85F-F72B-1617ADAEBA76}"/>
              </a:ext>
            </a:extLst>
          </p:cNvPr>
          <p:cNvSpPr txBox="1"/>
          <p:nvPr/>
        </p:nvSpPr>
        <p:spPr>
          <a:xfrm>
            <a:off x="8763000" y="571500"/>
            <a:ext cx="7772400" cy="8974380"/>
          </a:xfrm>
          <a:prstGeom prst="rect">
            <a:avLst/>
          </a:prstGeom>
        </p:spPr>
        <p:txBody>
          <a:bodyPr wrap="square" lIns="0" tIns="0" rIns="0" bIns="0" rtlCol="0" anchor="t">
            <a:spAutoFit/>
          </a:bodyPr>
          <a:lstStyle/>
          <a:p>
            <a:pPr marL="342900" indent="-342900" algn="l">
              <a:lnSpc>
                <a:spcPts val="2817"/>
              </a:lnSpc>
              <a:buFont typeface="Arial" panose="020B0604020202020204" pitchFamily="34" charset="0"/>
              <a:buChar char="•"/>
            </a:pPr>
            <a:r>
              <a:rPr lang="en-US" sz="2309" dirty="0">
                <a:solidFill>
                  <a:srgbClr val="000000"/>
                </a:solidFill>
                <a:latin typeface="Now"/>
              </a:rPr>
              <a:t>Resist the temptation to regard LLMs as “oracles” – I find it useful to regard them as motivated actors; if you wouldn’t let a lone RA run wild on your data, don’t do it with LLMs either!</a:t>
            </a:r>
          </a:p>
          <a:p>
            <a:pPr marL="342900" indent="-342900" algn="l">
              <a:lnSpc>
                <a:spcPts val="2817"/>
              </a:lnSpc>
              <a:buFont typeface="Arial" panose="020B0604020202020204" pitchFamily="34" charset="0"/>
              <a:buChar char="•"/>
            </a:pPr>
            <a:endParaRPr lang="en-US" sz="2309" dirty="0">
              <a:solidFill>
                <a:srgbClr val="000000"/>
              </a:solidFill>
              <a:latin typeface="Now"/>
            </a:endParaRPr>
          </a:p>
          <a:p>
            <a:pPr marL="342900" indent="-342900" algn="l">
              <a:lnSpc>
                <a:spcPts val="2817"/>
              </a:lnSpc>
              <a:buFont typeface="Arial" panose="020B0604020202020204" pitchFamily="34" charset="0"/>
              <a:buChar char="•"/>
            </a:pPr>
            <a:r>
              <a:rPr lang="en-US" sz="2309" dirty="0">
                <a:solidFill>
                  <a:srgbClr val="000000"/>
                </a:solidFill>
                <a:latin typeface="Now"/>
              </a:rPr>
              <a:t>But many, many bounded micro-deciders working together with tightly prescribed degrees of freedom — powerful</a:t>
            </a:r>
          </a:p>
          <a:p>
            <a:pPr marL="342900" indent="-342900" algn="l">
              <a:lnSpc>
                <a:spcPts val="2817"/>
              </a:lnSpc>
              <a:buFont typeface="Arial" panose="020B0604020202020204" pitchFamily="34" charset="0"/>
              <a:buChar char="•"/>
            </a:pPr>
            <a:endParaRPr lang="en-US" sz="2309" dirty="0">
              <a:solidFill>
                <a:srgbClr val="000000"/>
              </a:solidFill>
              <a:latin typeface="Now"/>
            </a:endParaRPr>
          </a:p>
          <a:p>
            <a:pPr marL="342900" indent="-342900" algn="l">
              <a:lnSpc>
                <a:spcPts val="2817"/>
              </a:lnSpc>
              <a:buFont typeface="Arial" panose="020B0604020202020204" pitchFamily="34" charset="0"/>
              <a:buChar char="•"/>
            </a:pPr>
            <a:r>
              <a:rPr lang="en-US" sz="2309" dirty="0">
                <a:solidFill>
                  <a:srgbClr val="000000"/>
                </a:solidFill>
                <a:latin typeface="Now"/>
              </a:rPr>
              <a:t>Both of these papers are really about building optimal </a:t>
            </a:r>
            <a:r>
              <a:rPr lang="en-US" sz="2309" b="1" dirty="0">
                <a:solidFill>
                  <a:srgbClr val="000000"/>
                </a:solidFill>
                <a:latin typeface="Now"/>
              </a:rPr>
              <a:t>architecture</a:t>
            </a:r>
            <a:r>
              <a:rPr lang="en-US" sz="2309" dirty="0">
                <a:solidFill>
                  <a:srgbClr val="000000"/>
                </a:solidFill>
                <a:latin typeface="Now"/>
              </a:rPr>
              <a:t> for integrating LLMs robustly into research processes:</a:t>
            </a:r>
          </a:p>
          <a:p>
            <a:pPr marL="342900" indent="-342900" algn="l">
              <a:lnSpc>
                <a:spcPts val="2817"/>
              </a:lnSpc>
              <a:buFont typeface="Arial" panose="020B0604020202020204" pitchFamily="34" charset="0"/>
              <a:buChar char="•"/>
            </a:pPr>
            <a:endParaRPr lang="en-US" sz="2309" dirty="0">
              <a:solidFill>
                <a:srgbClr val="000000"/>
              </a:solidFill>
              <a:latin typeface="Now"/>
            </a:endParaRPr>
          </a:p>
          <a:p>
            <a:pPr marL="800100" lvl="1" indent="-342900">
              <a:lnSpc>
                <a:spcPts val="2817"/>
              </a:lnSpc>
              <a:buFont typeface="Arial" panose="020B0604020202020204" pitchFamily="34" charset="0"/>
              <a:buChar char="•"/>
            </a:pPr>
            <a:r>
              <a:rPr lang="en-US" sz="2309" dirty="0">
                <a:solidFill>
                  <a:srgbClr val="000000"/>
                </a:solidFill>
                <a:latin typeface="Now"/>
              </a:rPr>
              <a:t>Leveraging wisdom of crowds logic by engineering independence of LLM inputs</a:t>
            </a:r>
          </a:p>
          <a:p>
            <a:pPr marL="800100" lvl="1" indent="-342900">
              <a:lnSpc>
                <a:spcPts val="2817"/>
              </a:lnSpc>
              <a:buFont typeface="Arial" panose="020B0604020202020204" pitchFamily="34" charset="0"/>
              <a:buChar char="•"/>
            </a:pPr>
            <a:endParaRPr lang="en-US" sz="2309" dirty="0">
              <a:solidFill>
                <a:srgbClr val="000000"/>
              </a:solidFill>
              <a:latin typeface="Now"/>
            </a:endParaRPr>
          </a:p>
          <a:p>
            <a:pPr marL="800100" lvl="1" indent="-342900">
              <a:lnSpc>
                <a:spcPts val="2817"/>
              </a:lnSpc>
              <a:buFont typeface="Arial" panose="020B0604020202020204" pitchFamily="34" charset="0"/>
              <a:buChar char="•"/>
            </a:pPr>
            <a:r>
              <a:rPr lang="en-US" sz="2309" dirty="0">
                <a:solidFill>
                  <a:srgbClr val="000000"/>
                </a:solidFill>
                <a:latin typeface="Now"/>
              </a:rPr>
              <a:t>Making hidden points of researcher discretion visible/auditable</a:t>
            </a:r>
          </a:p>
          <a:p>
            <a:pPr marL="800100" lvl="1" indent="-342900">
              <a:lnSpc>
                <a:spcPts val="2817"/>
              </a:lnSpc>
              <a:buFont typeface="Arial" panose="020B0604020202020204" pitchFamily="34" charset="0"/>
              <a:buChar char="•"/>
            </a:pPr>
            <a:endParaRPr lang="en-US" sz="2309" dirty="0">
              <a:solidFill>
                <a:srgbClr val="000000"/>
              </a:solidFill>
              <a:latin typeface="Now"/>
            </a:endParaRPr>
          </a:p>
          <a:p>
            <a:pPr marL="800100" lvl="1" indent="-342900">
              <a:lnSpc>
                <a:spcPts val="2817"/>
              </a:lnSpc>
              <a:buFont typeface="Arial" panose="020B0604020202020204" pitchFamily="34" charset="0"/>
              <a:buChar char="•"/>
            </a:pPr>
            <a:r>
              <a:rPr lang="en-US" sz="2309" dirty="0">
                <a:solidFill>
                  <a:srgbClr val="000000"/>
                </a:solidFill>
                <a:latin typeface="Now"/>
              </a:rPr>
              <a:t>Emphasizing stability of conclusions rather than exact reproducibility (generally impossible with non-deterministic inputs)</a:t>
            </a:r>
          </a:p>
          <a:p>
            <a:pPr marL="800100" lvl="1" indent="-342900">
              <a:lnSpc>
                <a:spcPts val="2817"/>
              </a:lnSpc>
              <a:buFont typeface="Arial" panose="020B0604020202020204" pitchFamily="34" charset="0"/>
              <a:buChar char="•"/>
            </a:pPr>
            <a:endParaRPr lang="en-US" sz="2309" dirty="0">
              <a:solidFill>
                <a:srgbClr val="000000"/>
              </a:solidFill>
              <a:latin typeface="Now"/>
            </a:endParaRPr>
          </a:p>
          <a:p>
            <a:pPr marL="800100" lvl="1" indent="-342900">
              <a:lnSpc>
                <a:spcPts val="2817"/>
              </a:lnSpc>
              <a:buFont typeface="Arial" panose="020B0604020202020204" pitchFamily="34" charset="0"/>
              <a:buChar char="•"/>
            </a:pPr>
            <a:r>
              <a:rPr lang="en-US" sz="2309" dirty="0">
                <a:solidFill>
                  <a:srgbClr val="000000"/>
                </a:solidFill>
                <a:latin typeface="Now"/>
              </a:rPr>
              <a:t>Maintaining the role of (human) researcher expertise</a:t>
            </a:r>
          </a:p>
        </p:txBody>
      </p:sp>
    </p:spTree>
    <p:extLst>
      <p:ext uri="{BB962C8B-B14F-4D97-AF65-F5344CB8AC3E}">
        <p14:creationId xmlns:p14="http://schemas.microsoft.com/office/powerpoint/2010/main" val="73597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79A40829-9B79-03FC-4FC4-3BE1C356DDFF}"/>
              </a:ext>
            </a:extLst>
          </p:cNvPr>
          <p:cNvSpPr txBox="1"/>
          <p:nvPr/>
        </p:nvSpPr>
        <p:spPr>
          <a:xfrm>
            <a:off x="699520" y="1648710"/>
            <a:ext cx="6057900" cy="3342390"/>
          </a:xfrm>
          <a:prstGeom prst="rect">
            <a:avLst/>
          </a:prstGeom>
        </p:spPr>
        <p:txBody>
          <a:bodyPr wrap="square" lIns="0" tIns="0" rIns="0" bIns="0" rtlCol="0" anchor="t">
            <a:spAutoFit/>
          </a:bodyPr>
          <a:lstStyle/>
          <a:p>
            <a:pPr algn="l">
              <a:lnSpc>
                <a:spcPts val="8697"/>
              </a:lnSpc>
              <a:spcBef>
                <a:spcPct val="0"/>
              </a:spcBef>
            </a:pPr>
            <a:r>
              <a:rPr lang="en-US" sz="7129" dirty="0">
                <a:solidFill>
                  <a:srgbClr val="404040"/>
                </a:solidFill>
                <a:latin typeface="Now Bold"/>
              </a:rPr>
              <a:t>Some other work to check out</a:t>
            </a:r>
          </a:p>
        </p:txBody>
      </p:sp>
      <p:sp>
        <p:nvSpPr>
          <p:cNvPr id="3" name="TextBox 15">
            <a:extLst>
              <a:ext uri="{FF2B5EF4-FFF2-40B4-BE49-F238E27FC236}">
                <a16:creationId xmlns:a16="http://schemas.microsoft.com/office/drawing/2014/main" id="{C4DF2F60-BE3D-3F5C-0379-26AE60D13705}"/>
              </a:ext>
            </a:extLst>
          </p:cNvPr>
          <p:cNvSpPr txBox="1"/>
          <p:nvPr/>
        </p:nvSpPr>
        <p:spPr>
          <a:xfrm>
            <a:off x="699520" y="4991100"/>
            <a:ext cx="5838447" cy="1792927"/>
          </a:xfrm>
          <a:prstGeom prst="rect">
            <a:avLst/>
          </a:prstGeom>
        </p:spPr>
        <p:txBody>
          <a:bodyPr lIns="0" tIns="0" rIns="0" bIns="0" rtlCol="0" anchor="t">
            <a:spAutoFit/>
          </a:bodyPr>
          <a:lstStyle/>
          <a:p>
            <a:pPr algn="l">
              <a:lnSpc>
                <a:spcPts val="2817"/>
              </a:lnSpc>
            </a:pPr>
            <a:r>
              <a:rPr lang="en-US" sz="2309" dirty="0">
                <a:solidFill>
                  <a:srgbClr val="000000"/>
                </a:solidFill>
                <a:latin typeface="Now"/>
              </a:rPr>
              <a:t>Before we get started, people can mean a few different things when they talk about classifying with AI, so a rough guide and some great resources from other strategy scholars to share…</a:t>
            </a:r>
          </a:p>
        </p:txBody>
      </p:sp>
      <p:graphicFrame>
        <p:nvGraphicFramePr>
          <p:cNvPr id="5" name="Table 4">
            <a:extLst>
              <a:ext uri="{FF2B5EF4-FFF2-40B4-BE49-F238E27FC236}">
                <a16:creationId xmlns:a16="http://schemas.microsoft.com/office/drawing/2014/main" id="{1FB4D181-0D3B-94E7-EC0F-C4505F674394}"/>
              </a:ext>
            </a:extLst>
          </p:cNvPr>
          <p:cNvGraphicFramePr>
            <a:graphicFrameLocks noGrp="1"/>
          </p:cNvGraphicFramePr>
          <p:nvPr>
            <p:extLst>
              <p:ext uri="{D42A27DB-BD31-4B8C-83A1-F6EECF244321}">
                <p14:modId xmlns:p14="http://schemas.microsoft.com/office/powerpoint/2010/main" val="3318292902"/>
              </p:ext>
            </p:extLst>
          </p:nvPr>
        </p:nvGraphicFramePr>
        <p:xfrm>
          <a:off x="7315200" y="723900"/>
          <a:ext cx="10363201" cy="9321585"/>
        </p:xfrm>
        <a:graphic>
          <a:graphicData uri="http://schemas.openxmlformats.org/drawingml/2006/table">
            <a:tbl>
              <a:tblPr firstRow="1" bandRow="1">
                <a:tableStyleId>{073A0DAA-6AF3-43AB-8588-CEC1D06C72B9}</a:tableStyleId>
              </a:tblPr>
              <a:tblGrid>
                <a:gridCol w="2257048">
                  <a:extLst>
                    <a:ext uri="{9D8B030D-6E8A-4147-A177-3AD203B41FA5}">
                      <a16:colId xmlns:a16="http://schemas.microsoft.com/office/drawing/2014/main" val="3493366738"/>
                    </a:ext>
                  </a:extLst>
                </a:gridCol>
                <a:gridCol w="3353106">
                  <a:extLst>
                    <a:ext uri="{9D8B030D-6E8A-4147-A177-3AD203B41FA5}">
                      <a16:colId xmlns:a16="http://schemas.microsoft.com/office/drawing/2014/main" val="1340684855"/>
                    </a:ext>
                  </a:extLst>
                </a:gridCol>
                <a:gridCol w="4753047">
                  <a:extLst>
                    <a:ext uri="{9D8B030D-6E8A-4147-A177-3AD203B41FA5}">
                      <a16:colId xmlns:a16="http://schemas.microsoft.com/office/drawing/2014/main" val="204083396"/>
                    </a:ext>
                  </a:extLst>
                </a:gridCol>
              </a:tblGrid>
              <a:tr h="661110">
                <a:tc>
                  <a:txBody>
                    <a:bodyPr/>
                    <a:lstStyle/>
                    <a:p>
                      <a:r>
                        <a:rPr lang="en-US" dirty="0"/>
                        <a:t>Method</a:t>
                      </a:r>
                    </a:p>
                  </a:txBody>
                  <a:tcPr/>
                </a:tc>
                <a:tc>
                  <a:txBody>
                    <a:bodyPr/>
                    <a:lstStyle/>
                    <a:p>
                      <a:r>
                        <a:rPr lang="en-US" dirty="0"/>
                        <a:t>When most useful</a:t>
                      </a:r>
                    </a:p>
                  </a:txBody>
                  <a:tcPr/>
                </a:tc>
                <a:tc>
                  <a:txBody>
                    <a:bodyPr/>
                    <a:lstStyle/>
                    <a:p>
                      <a:r>
                        <a:rPr lang="en-US" dirty="0"/>
                        <a:t>Helpful references</a:t>
                      </a:r>
                    </a:p>
                  </a:txBody>
                  <a:tcPr/>
                </a:tc>
                <a:extLst>
                  <a:ext uri="{0D108BD9-81ED-4DB2-BD59-A6C34878D82A}">
                    <a16:rowId xmlns:a16="http://schemas.microsoft.com/office/drawing/2014/main" val="788838822"/>
                  </a:ext>
                </a:extLst>
              </a:tr>
              <a:tr h="3090376">
                <a:tc>
                  <a:txBody>
                    <a:bodyPr/>
                    <a:lstStyle/>
                    <a:p>
                      <a:r>
                        <a:rPr lang="en-US" dirty="0"/>
                        <a:t>Traditional ML classifier with an encoder (BERT, etc.)</a:t>
                      </a:r>
                    </a:p>
                  </a:txBody>
                  <a:tcPr/>
                </a:tc>
                <a:tc>
                  <a:txBody>
                    <a:bodyPr/>
                    <a:lstStyle/>
                    <a:p>
                      <a:r>
                        <a:rPr lang="en-US" dirty="0"/>
                        <a:t>Very big data and/or cost critical</a:t>
                      </a:r>
                    </a:p>
                    <a:p>
                      <a:endParaRPr lang="en-US" dirty="0"/>
                    </a:p>
                    <a:p>
                      <a:r>
                        <a:rPr lang="en-US" dirty="0"/>
                        <a:t>Stable categories</a:t>
                      </a:r>
                    </a:p>
                    <a:p>
                      <a:endParaRPr lang="en-US" dirty="0"/>
                    </a:p>
                    <a:p>
                      <a:r>
                        <a:rPr lang="en-US" dirty="0"/>
                        <a:t>Labeled training data</a:t>
                      </a:r>
                    </a:p>
                    <a:p>
                      <a:endParaRPr lang="en-US" dirty="0"/>
                    </a:p>
                    <a:p>
                      <a:endParaRPr lang="en-US" dirty="0"/>
                    </a:p>
                  </a:txBody>
                  <a:tcPr/>
                </a:tc>
                <a:tc>
                  <a:txBody>
                    <a:bodyPr/>
                    <a:lstStyle/>
                    <a:p>
                      <a:r>
                        <a:rPr lang="en-US" dirty="0"/>
                        <a:t>Choudhury, P., R. T. Allen, and M. G. Endres (2021). Machine Learning for Pattern Discovery in Management Research. Strategic Management Journal 42 (1), 30–57.</a:t>
                      </a:r>
                      <a:br>
                        <a:rPr lang="en-US" dirty="0"/>
                      </a:br>
                      <a:br>
                        <a:rPr lang="en-US" dirty="0"/>
                      </a:br>
                      <a:r>
                        <a:rPr lang="en-US" dirty="0" err="1"/>
                        <a:t>Miric</a:t>
                      </a:r>
                      <a:r>
                        <a:rPr lang="en-US" dirty="0"/>
                        <a:t>, M., Jia, N., &amp; Huang, K. G. (2023). Using supervised machine learning for large‐scale classification in management research: The case for identifying artificial intelligence patents. Strategic Management Journal, 44(2), 491-519.</a:t>
                      </a:r>
                    </a:p>
                  </a:txBody>
                  <a:tcPr/>
                </a:tc>
                <a:extLst>
                  <a:ext uri="{0D108BD9-81ED-4DB2-BD59-A6C34878D82A}">
                    <a16:rowId xmlns:a16="http://schemas.microsoft.com/office/drawing/2014/main" val="2153811156"/>
                  </a:ext>
                </a:extLst>
              </a:tr>
              <a:tr h="2735459">
                <a:tc>
                  <a:txBody>
                    <a:bodyPr/>
                    <a:lstStyle/>
                    <a:p>
                      <a:r>
                        <a:rPr lang="en-US" dirty="0"/>
                        <a:t>Fine-tuned LLM</a:t>
                      </a:r>
                    </a:p>
                  </a:txBody>
                  <a:tcPr/>
                </a:tc>
                <a:tc>
                  <a:txBody>
                    <a:bodyPr/>
                    <a:lstStyle/>
                    <a:p>
                      <a:r>
                        <a:rPr lang="en-US" dirty="0"/>
                        <a:t>Specialized domains (patents, medical, legal)</a:t>
                      </a:r>
                    </a:p>
                    <a:p>
                      <a:endParaRPr lang="en-US" dirty="0"/>
                    </a:p>
                    <a:p>
                      <a:r>
                        <a:rPr lang="en-US" dirty="0"/>
                        <a:t>Data large enough to justify upfront cost of fine-tuning</a:t>
                      </a:r>
                    </a:p>
                  </a:txBody>
                  <a:tcPr/>
                </a:tc>
                <a:tc>
                  <a:txBody>
                    <a:bodyPr/>
                    <a:lstStyle/>
                    <a:p>
                      <a:r>
                        <a:rPr lang="en-US" dirty="0"/>
                        <a:t>Chattopadhyay, S., Y. Han, F. Honore, and S. Won (2024). Getting a 25th Hour: Fine-Tuning</a:t>
                      </a:r>
                    </a:p>
                    <a:p>
                      <a:r>
                        <a:rPr lang="en-US" dirty="0"/>
                        <a:t>Pre-Trained LLMs to Classify Text Data for Strategy Research.</a:t>
                      </a:r>
                      <a:br>
                        <a:rPr lang="en-US" dirty="0"/>
                      </a:br>
                      <a:br>
                        <a:rPr lang="en-US" dirty="0"/>
                      </a:br>
                      <a:r>
                        <a:rPr lang="en-US" dirty="0"/>
                        <a:t>Jia, N., A. Roh, J. Song, and Y. Wei (2025). From Cognitive to Social Tasks: How AI Transforms</a:t>
                      </a:r>
                    </a:p>
                    <a:p>
                      <a:r>
                        <a:rPr lang="en-US" dirty="0"/>
                        <a:t>Organizational Demand for Human Capital in Professional Service Firms.</a:t>
                      </a:r>
                    </a:p>
                  </a:txBody>
                  <a:tcPr/>
                </a:tc>
                <a:extLst>
                  <a:ext uri="{0D108BD9-81ED-4DB2-BD59-A6C34878D82A}">
                    <a16:rowId xmlns:a16="http://schemas.microsoft.com/office/drawing/2014/main" val="2039638301"/>
                  </a:ext>
                </a:extLst>
              </a:tr>
              <a:tr h="2647402">
                <a:tc>
                  <a:txBody>
                    <a:bodyPr/>
                    <a:lstStyle/>
                    <a:p>
                      <a:r>
                        <a:rPr lang="en-US" dirty="0"/>
                        <a:t>Prompting (with API or batch labeling) ← </a:t>
                      </a:r>
                      <a:r>
                        <a:rPr lang="en-US" b="1" dirty="0"/>
                        <a:t>main focus of this talk</a:t>
                      </a:r>
                    </a:p>
                  </a:txBody>
                  <a:tcPr/>
                </a:tc>
                <a:tc>
                  <a:txBody>
                    <a:bodyPr/>
                    <a:lstStyle/>
                    <a:p>
                      <a:r>
                        <a:rPr lang="en-US" dirty="0"/>
                        <a:t>General, nuanced concepts</a:t>
                      </a:r>
                    </a:p>
                    <a:p>
                      <a:endParaRPr lang="en-US" dirty="0"/>
                    </a:p>
                    <a:p>
                      <a:r>
                        <a:rPr lang="en-US" dirty="0"/>
                        <a:t>Smaller data + no/few training examples</a:t>
                      </a:r>
                    </a:p>
                    <a:p>
                      <a:endParaRPr lang="en-US" dirty="0"/>
                    </a:p>
                    <a:p>
                      <a:r>
                        <a:rPr lang="en-US" dirty="0"/>
                        <a:t>Emergent / exploratory analyses</a:t>
                      </a:r>
                    </a:p>
                  </a:txBody>
                  <a:tcPr/>
                </a:tc>
                <a:tc>
                  <a:txBody>
                    <a:bodyPr/>
                    <a:lstStyle/>
                    <a:p>
                      <a:r>
                        <a:rPr lang="en-US" dirty="0"/>
                        <a:t>Carlson, N.A., &amp; </a:t>
                      </a:r>
                      <a:r>
                        <a:rPr lang="en-US" dirty="0" err="1"/>
                        <a:t>Burbano</a:t>
                      </a:r>
                      <a:r>
                        <a:rPr lang="en-US" dirty="0"/>
                        <a:t>, V. (2026). The Use of LLMs to Annotate Data in Management Research: Foundational Guidelines and Warnings (forthcoming at </a:t>
                      </a:r>
                      <a:r>
                        <a:rPr lang="en-US" i="1" dirty="0"/>
                        <a:t>SMJ</a:t>
                      </a:r>
                      <a:r>
                        <a:rPr lang="en-US" dirty="0"/>
                        <a:t>)</a:t>
                      </a:r>
                      <a:br>
                        <a:rPr lang="en-US" dirty="0"/>
                      </a:br>
                      <a:br>
                        <a:rPr lang="en-US" dirty="0"/>
                      </a:br>
                      <a:r>
                        <a:rPr lang="en-US" dirty="0" err="1"/>
                        <a:t>Camuffo</a:t>
                      </a:r>
                      <a:r>
                        <a:rPr lang="en-US" dirty="0"/>
                        <a:t>, A., Gambardella, A., Kazemi, S., Malachowski, J., &amp; Pandey, A. (2025). LLM-as-evaluator in Strategy Research: A Normative, Variance-Aware Protocol. </a:t>
                      </a:r>
                      <a:r>
                        <a:rPr lang="en-US" dirty="0" err="1"/>
                        <a:t>arXiv</a:t>
                      </a:r>
                      <a:r>
                        <a:rPr lang="en-US" dirty="0"/>
                        <a:t> preprint arXiv:2601.02370.</a:t>
                      </a:r>
                    </a:p>
                  </a:txBody>
                  <a:tcPr/>
                </a:tc>
                <a:extLst>
                  <a:ext uri="{0D108BD9-81ED-4DB2-BD59-A6C34878D82A}">
                    <a16:rowId xmlns:a16="http://schemas.microsoft.com/office/drawing/2014/main" val="2116879124"/>
                  </a:ext>
                </a:extLst>
              </a:tr>
            </a:tbl>
          </a:graphicData>
        </a:graphic>
      </p:graphicFrame>
    </p:spTree>
    <p:extLst>
      <p:ext uri="{BB962C8B-B14F-4D97-AF65-F5344CB8AC3E}">
        <p14:creationId xmlns:p14="http://schemas.microsoft.com/office/powerpoint/2010/main" val="2782970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D60D7-B078-A367-8D7C-45B84AF185ED}"/>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862906B6-677C-6717-EB24-2C9D7EF92461}"/>
              </a:ext>
            </a:extLst>
          </p:cNvPr>
          <p:cNvSpPr txBox="1"/>
          <p:nvPr/>
        </p:nvSpPr>
        <p:spPr>
          <a:xfrm>
            <a:off x="8215152" y="876300"/>
            <a:ext cx="8320247" cy="741165"/>
          </a:xfrm>
          <a:prstGeom prst="rect">
            <a:avLst/>
          </a:prstGeom>
        </p:spPr>
        <p:txBody>
          <a:bodyPr wrap="square" lIns="0" tIns="0" rIns="0" bIns="0" rtlCol="0" anchor="t">
            <a:spAutoFit/>
          </a:bodyPr>
          <a:lstStyle/>
          <a:p>
            <a:pPr algn="l">
              <a:lnSpc>
                <a:spcPts val="2913"/>
              </a:lnSpc>
            </a:pPr>
            <a:r>
              <a:rPr lang="en-US" sz="2388" dirty="0">
                <a:solidFill>
                  <a:srgbClr val="000000"/>
                </a:solidFill>
                <a:highlight>
                  <a:srgbClr val="FFFF00"/>
                </a:highlight>
                <a:latin typeface="Now"/>
              </a:rPr>
              <a:t>LLMs tend to perform better than crowd workers and even experts at many annotation tasks.</a:t>
            </a:r>
          </a:p>
        </p:txBody>
      </p:sp>
      <p:grpSp>
        <p:nvGrpSpPr>
          <p:cNvPr id="17" name="Group 17">
            <a:extLst>
              <a:ext uri="{FF2B5EF4-FFF2-40B4-BE49-F238E27FC236}">
                <a16:creationId xmlns:a16="http://schemas.microsoft.com/office/drawing/2014/main" id="{8C004C97-C47B-6F54-D4F2-31E6819CB81D}"/>
              </a:ext>
            </a:extLst>
          </p:cNvPr>
          <p:cNvGrpSpPr/>
          <p:nvPr/>
        </p:nvGrpSpPr>
        <p:grpSpPr>
          <a:xfrm>
            <a:off x="15805630" y="5814501"/>
            <a:ext cx="1453670" cy="428324"/>
            <a:chOff x="0" y="0"/>
            <a:chExt cx="952367" cy="280615"/>
          </a:xfrm>
        </p:grpSpPr>
        <p:sp>
          <p:nvSpPr>
            <p:cNvPr id="18" name="Freeform 18">
              <a:extLst>
                <a:ext uri="{FF2B5EF4-FFF2-40B4-BE49-F238E27FC236}">
                  <a16:creationId xmlns:a16="http://schemas.microsoft.com/office/drawing/2014/main" id="{4BEBEECB-819B-435B-E055-C37D316910A7}"/>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19" name="TextBox 19">
              <a:extLst>
                <a:ext uri="{FF2B5EF4-FFF2-40B4-BE49-F238E27FC236}">
                  <a16:creationId xmlns:a16="http://schemas.microsoft.com/office/drawing/2014/main" id="{53C0E483-E941-CF50-B350-0DE7561B80D2}"/>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0" name="AutoShape 20">
            <a:extLst>
              <a:ext uri="{FF2B5EF4-FFF2-40B4-BE49-F238E27FC236}">
                <a16:creationId xmlns:a16="http://schemas.microsoft.com/office/drawing/2014/main" id="{5A81D0BD-08D5-0536-7EBC-67591579D269}"/>
              </a:ext>
            </a:extLst>
          </p:cNvPr>
          <p:cNvSpPr/>
          <p:nvPr/>
        </p:nvSpPr>
        <p:spPr>
          <a:xfrm>
            <a:off x="16187602" y="6028663"/>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pic>
        <p:nvPicPr>
          <p:cNvPr id="22" name="Picture 21">
            <a:extLst>
              <a:ext uri="{FF2B5EF4-FFF2-40B4-BE49-F238E27FC236}">
                <a16:creationId xmlns:a16="http://schemas.microsoft.com/office/drawing/2014/main" id="{FCACF438-F6BA-E933-2B3B-8EA1B1B6134A}"/>
              </a:ext>
            </a:extLst>
          </p:cNvPr>
          <p:cNvPicPr>
            <a:picLocks noChangeAspect="1"/>
          </p:cNvPicPr>
          <p:nvPr/>
        </p:nvPicPr>
        <p:blipFill>
          <a:blip r:embed="rId2"/>
          <a:stretch>
            <a:fillRect/>
          </a:stretch>
        </p:blipFill>
        <p:spPr>
          <a:xfrm>
            <a:off x="8172302" y="4391636"/>
            <a:ext cx="7772400" cy="1513864"/>
          </a:xfrm>
          <a:prstGeom prst="rect">
            <a:avLst/>
          </a:prstGeom>
        </p:spPr>
      </p:pic>
      <p:pic>
        <p:nvPicPr>
          <p:cNvPr id="23" name="Picture 22">
            <a:extLst>
              <a:ext uri="{FF2B5EF4-FFF2-40B4-BE49-F238E27FC236}">
                <a16:creationId xmlns:a16="http://schemas.microsoft.com/office/drawing/2014/main" id="{B8B91FD2-67DD-3AD0-76F6-B136180FB887}"/>
              </a:ext>
            </a:extLst>
          </p:cNvPr>
          <p:cNvPicPr>
            <a:picLocks noChangeAspect="1"/>
          </p:cNvPicPr>
          <p:nvPr/>
        </p:nvPicPr>
        <p:blipFill>
          <a:blip r:embed="rId3"/>
          <a:stretch>
            <a:fillRect/>
          </a:stretch>
        </p:blipFill>
        <p:spPr>
          <a:xfrm>
            <a:off x="8057579" y="3082766"/>
            <a:ext cx="7772400" cy="1146334"/>
          </a:xfrm>
          <a:prstGeom prst="rect">
            <a:avLst/>
          </a:prstGeom>
        </p:spPr>
      </p:pic>
      <p:pic>
        <p:nvPicPr>
          <p:cNvPr id="24" name="Picture 23">
            <a:extLst>
              <a:ext uri="{FF2B5EF4-FFF2-40B4-BE49-F238E27FC236}">
                <a16:creationId xmlns:a16="http://schemas.microsoft.com/office/drawing/2014/main" id="{2D945A6C-59B1-58C0-0BD4-A21F55C5D278}"/>
              </a:ext>
            </a:extLst>
          </p:cNvPr>
          <p:cNvPicPr>
            <a:picLocks noChangeAspect="1"/>
          </p:cNvPicPr>
          <p:nvPr/>
        </p:nvPicPr>
        <p:blipFill>
          <a:blip r:embed="rId4"/>
          <a:stretch>
            <a:fillRect/>
          </a:stretch>
        </p:blipFill>
        <p:spPr>
          <a:xfrm>
            <a:off x="8172302" y="2117466"/>
            <a:ext cx="7772400" cy="663834"/>
          </a:xfrm>
          <a:prstGeom prst="rect">
            <a:avLst/>
          </a:prstGeom>
        </p:spPr>
      </p:pic>
      <p:sp>
        <p:nvSpPr>
          <p:cNvPr id="25" name="TextBox 16">
            <a:extLst>
              <a:ext uri="{FF2B5EF4-FFF2-40B4-BE49-F238E27FC236}">
                <a16:creationId xmlns:a16="http://schemas.microsoft.com/office/drawing/2014/main" id="{27C2F4A3-8556-49E7-6D46-C29E02667569}"/>
              </a:ext>
            </a:extLst>
          </p:cNvPr>
          <p:cNvSpPr txBox="1"/>
          <p:nvPr/>
        </p:nvSpPr>
        <p:spPr>
          <a:xfrm>
            <a:off x="8172302" y="6362700"/>
            <a:ext cx="8320247" cy="369268"/>
          </a:xfrm>
          <a:prstGeom prst="rect">
            <a:avLst/>
          </a:prstGeom>
        </p:spPr>
        <p:txBody>
          <a:bodyPr wrap="square" lIns="0" tIns="0" rIns="0" bIns="0" rtlCol="0" anchor="t">
            <a:spAutoFit/>
          </a:bodyPr>
          <a:lstStyle/>
          <a:p>
            <a:pPr algn="l">
              <a:lnSpc>
                <a:spcPts val="2913"/>
              </a:lnSpc>
            </a:pPr>
            <a:r>
              <a:rPr lang="en-US" sz="2388" dirty="0">
                <a:solidFill>
                  <a:srgbClr val="000000"/>
                </a:solidFill>
                <a:highlight>
                  <a:srgbClr val="FFFF00"/>
                </a:highlight>
                <a:latin typeface="Now"/>
              </a:rPr>
              <a:t>But…they also do some weird stuff.</a:t>
            </a:r>
          </a:p>
        </p:txBody>
      </p:sp>
      <p:pic>
        <p:nvPicPr>
          <p:cNvPr id="26" name="Picture 25">
            <a:extLst>
              <a:ext uri="{FF2B5EF4-FFF2-40B4-BE49-F238E27FC236}">
                <a16:creationId xmlns:a16="http://schemas.microsoft.com/office/drawing/2014/main" id="{5EBDEA5C-50BA-D881-CC7D-0B50A4A6650A}"/>
              </a:ext>
            </a:extLst>
          </p:cNvPr>
          <p:cNvPicPr>
            <a:picLocks noChangeAspect="1"/>
          </p:cNvPicPr>
          <p:nvPr/>
        </p:nvPicPr>
        <p:blipFill>
          <a:blip r:embed="rId5"/>
          <a:stretch>
            <a:fillRect/>
          </a:stretch>
        </p:blipFill>
        <p:spPr>
          <a:xfrm>
            <a:off x="8145865" y="7200900"/>
            <a:ext cx="7772400" cy="1243584"/>
          </a:xfrm>
          <a:prstGeom prst="rect">
            <a:avLst/>
          </a:prstGeom>
        </p:spPr>
      </p:pic>
      <p:pic>
        <p:nvPicPr>
          <p:cNvPr id="27" name="Picture 26">
            <a:extLst>
              <a:ext uri="{FF2B5EF4-FFF2-40B4-BE49-F238E27FC236}">
                <a16:creationId xmlns:a16="http://schemas.microsoft.com/office/drawing/2014/main" id="{A58D557F-3A83-34A5-36A3-A087541CD7EB}"/>
              </a:ext>
            </a:extLst>
          </p:cNvPr>
          <p:cNvPicPr>
            <a:picLocks noChangeAspect="1"/>
          </p:cNvPicPr>
          <p:nvPr/>
        </p:nvPicPr>
        <p:blipFill>
          <a:blip r:embed="rId6"/>
          <a:stretch>
            <a:fillRect/>
          </a:stretch>
        </p:blipFill>
        <p:spPr>
          <a:xfrm>
            <a:off x="8033230" y="8724900"/>
            <a:ext cx="7772400" cy="1156548"/>
          </a:xfrm>
          <a:prstGeom prst="rect">
            <a:avLst/>
          </a:prstGeom>
        </p:spPr>
      </p:pic>
      <p:sp>
        <p:nvSpPr>
          <p:cNvPr id="2" name="TextBox 12">
            <a:extLst>
              <a:ext uri="{FF2B5EF4-FFF2-40B4-BE49-F238E27FC236}">
                <a16:creationId xmlns:a16="http://schemas.microsoft.com/office/drawing/2014/main" id="{10EFA813-09FF-BC5B-4A45-29186DA8FF81}"/>
              </a:ext>
            </a:extLst>
          </p:cNvPr>
          <p:cNvSpPr txBox="1"/>
          <p:nvPr/>
        </p:nvSpPr>
        <p:spPr>
          <a:xfrm>
            <a:off x="1028700" y="4524412"/>
            <a:ext cx="6057900" cy="1111010"/>
          </a:xfrm>
          <a:prstGeom prst="rect">
            <a:avLst/>
          </a:prstGeom>
        </p:spPr>
        <p:txBody>
          <a:bodyPr wrap="square" lIns="0" tIns="0" rIns="0" bIns="0" rtlCol="0" anchor="t">
            <a:spAutoFit/>
          </a:bodyPr>
          <a:lstStyle/>
          <a:p>
            <a:pPr algn="l">
              <a:lnSpc>
                <a:spcPts val="8697"/>
              </a:lnSpc>
              <a:spcBef>
                <a:spcPct val="0"/>
              </a:spcBef>
            </a:pPr>
            <a:r>
              <a:rPr lang="en-US" sz="7129" dirty="0">
                <a:solidFill>
                  <a:srgbClr val="404040"/>
                </a:solidFill>
                <a:latin typeface="Now Bold"/>
              </a:rPr>
              <a:t>MOTIVATION</a:t>
            </a:r>
          </a:p>
        </p:txBody>
      </p:sp>
      <p:sp>
        <p:nvSpPr>
          <p:cNvPr id="3" name="TextBox 15">
            <a:extLst>
              <a:ext uri="{FF2B5EF4-FFF2-40B4-BE49-F238E27FC236}">
                <a16:creationId xmlns:a16="http://schemas.microsoft.com/office/drawing/2014/main" id="{E488C668-2A3B-35F2-8C7B-CD682100D2A0}"/>
              </a:ext>
            </a:extLst>
          </p:cNvPr>
          <p:cNvSpPr txBox="1"/>
          <p:nvPr/>
        </p:nvSpPr>
        <p:spPr>
          <a:xfrm>
            <a:off x="1028700" y="5916215"/>
            <a:ext cx="5838447" cy="3947363"/>
          </a:xfrm>
          <a:prstGeom prst="rect">
            <a:avLst/>
          </a:prstGeom>
        </p:spPr>
        <p:txBody>
          <a:bodyPr lIns="0" tIns="0" rIns="0" bIns="0" rtlCol="0" anchor="t">
            <a:spAutoFit/>
          </a:bodyPr>
          <a:lstStyle/>
          <a:p>
            <a:pPr algn="l">
              <a:lnSpc>
                <a:spcPts val="2817"/>
              </a:lnSpc>
            </a:pPr>
            <a:r>
              <a:rPr lang="en-US" sz="2309" dirty="0">
                <a:solidFill>
                  <a:srgbClr val="000000"/>
                </a:solidFill>
                <a:latin typeface="Now"/>
              </a:rPr>
              <a:t>Historically, social scientists have used keyword/dictionary methods, or supervised ML to classify or annotate unstructured text data for use in a downstream analysis.</a:t>
            </a:r>
          </a:p>
          <a:p>
            <a:pPr algn="l">
              <a:lnSpc>
                <a:spcPts val="2817"/>
              </a:lnSpc>
            </a:pPr>
            <a:endParaRPr lang="en-US" sz="2309" dirty="0">
              <a:solidFill>
                <a:srgbClr val="000000"/>
              </a:solidFill>
              <a:latin typeface="Now"/>
            </a:endParaRPr>
          </a:p>
          <a:p>
            <a:pPr algn="l">
              <a:lnSpc>
                <a:spcPts val="2817"/>
              </a:lnSpc>
            </a:pPr>
            <a:r>
              <a:rPr lang="en-US" sz="2309" dirty="0">
                <a:solidFill>
                  <a:srgbClr val="000000"/>
                </a:solidFill>
                <a:latin typeface="Now"/>
              </a:rPr>
              <a:t>Naturally, they are now turning to LLMs to do this more quickly and cheaply.</a:t>
            </a:r>
          </a:p>
          <a:p>
            <a:pPr algn="l">
              <a:lnSpc>
                <a:spcPts val="2817"/>
              </a:lnSpc>
            </a:pPr>
            <a:endParaRPr lang="en-US" sz="2309" dirty="0">
              <a:solidFill>
                <a:srgbClr val="000000"/>
              </a:solidFill>
              <a:latin typeface="Now"/>
            </a:endParaRPr>
          </a:p>
          <a:p>
            <a:pPr algn="l">
              <a:lnSpc>
                <a:spcPts val="2817"/>
              </a:lnSpc>
            </a:pPr>
            <a:r>
              <a:rPr lang="en-US" sz="2309" dirty="0">
                <a:solidFill>
                  <a:srgbClr val="000000"/>
                </a:solidFill>
                <a:latin typeface="Now"/>
              </a:rPr>
              <a:t>What bounds do we need on this process?</a:t>
            </a:r>
          </a:p>
        </p:txBody>
      </p:sp>
    </p:spTree>
    <p:extLst>
      <p:ext uri="{BB962C8B-B14F-4D97-AF65-F5344CB8AC3E}">
        <p14:creationId xmlns:p14="http://schemas.microsoft.com/office/powerpoint/2010/main" val="345342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28700" y="4019587"/>
            <a:ext cx="5676900" cy="1149097"/>
          </a:xfrm>
          <a:prstGeom prst="rect">
            <a:avLst/>
          </a:prstGeom>
        </p:spPr>
        <p:txBody>
          <a:bodyPr wrap="square" lIns="0" tIns="0" rIns="0" bIns="0" rtlCol="0" anchor="t">
            <a:spAutoFit/>
          </a:bodyPr>
          <a:lstStyle/>
          <a:p>
            <a:pPr algn="l">
              <a:lnSpc>
                <a:spcPts val="8989"/>
              </a:lnSpc>
              <a:spcBef>
                <a:spcPct val="0"/>
              </a:spcBef>
            </a:pPr>
            <a:r>
              <a:rPr lang="en-US" sz="7368" dirty="0">
                <a:solidFill>
                  <a:srgbClr val="404040"/>
                </a:solidFill>
                <a:latin typeface="Now Bold"/>
              </a:rPr>
              <a:t>THIS PAPER</a:t>
            </a:r>
          </a:p>
        </p:txBody>
      </p:sp>
      <p:sp>
        <p:nvSpPr>
          <p:cNvPr id="7" name="TextBox 7"/>
          <p:cNvSpPr txBox="1"/>
          <p:nvPr/>
        </p:nvSpPr>
        <p:spPr>
          <a:xfrm>
            <a:off x="1028700" y="5677978"/>
            <a:ext cx="5116831" cy="3664593"/>
          </a:xfrm>
          <a:prstGeom prst="rect">
            <a:avLst/>
          </a:prstGeom>
        </p:spPr>
        <p:txBody>
          <a:bodyPr lIns="0" tIns="0" rIns="0" bIns="0" rtlCol="0" anchor="t">
            <a:spAutoFit/>
          </a:bodyPr>
          <a:lstStyle/>
          <a:p>
            <a:pPr algn="l">
              <a:lnSpc>
                <a:spcPts val="2588"/>
              </a:lnSpc>
            </a:pPr>
            <a:r>
              <a:rPr lang="en-US" sz="2121" dirty="0">
                <a:solidFill>
                  <a:srgbClr val="000000"/>
                </a:solidFill>
                <a:latin typeface="Now"/>
              </a:rPr>
              <a:t>We develop a structured framework for using LLMs for annotation tasks and provide tools for researchers to apply to their projects.</a:t>
            </a:r>
          </a:p>
          <a:p>
            <a:pPr algn="l">
              <a:lnSpc>
                <a:spcPts val="2588"/>
              </a:lnSpc>
            </a:pPr>
            <a:endParaRPr lang="en-US" sz="2121" dirty="0">
              <a:solidFill>
                <a:srgbClr val="000000"/>
              </a:solidFill>
              <a:latin typeface="Now"/>
            </a:endParaRPr>
          </a:p>
          <a:p>
            <a:pPr algn="l">
              <a:lnSpc>
                <a:spcPts val="2588"/>
              </a:lnSpc>
            </a:pPr>
            <a:r>
              <a:rPr lang="en-US" sz="2121" dirty="0">
                <a:solidFill>
                  <a:srgbClr val="000000"/>
                </a:solidFill>
                <a:latin typeface="Now"/>
              </a:rPr>
              <a:t>We walk through an example of using this method for a task for which we previously built a supervised ML model at great effort and expense: identifying sustainability claims in Kickstarter projects.</a:t>
            </a:r>
          </a:p>
        </p:txBody>
      </p:sp>
      <p:sp>
        <p:nvSpPr>
          <p:cNvPr id="8" name="TextBox 8"/>
          <p:cNvSpPr txBox="1"/>
          <p:nvPr/>
        </p:nvSpPr>
        <p:spPr>
          <a:xfrm>
            <a:off x="7861470" y="7055717"/>
            <a:ext cx="4281001" cy="2560957"/>
          </a:xfrm>
          <a:prstGeom prst="rect">
            <a:avLst/>
          </a:prstGeom>
        </p:spPr>
        <p:txBody>
          <a:bodyPr wrap="square" lIns="0" tIns="0" rIns="0" bIns="0" rtlCol="0" anchor="t">
            <a:spAutoFit/>
          </a:bodyPr>
          <a:lstStyle/>
          <a:p>
            <a:pPr algn="l">
              <a:lnSpc>
                <a:spcPts val="2461"/>
              </a:lnSpc>
            </a:pPr>
            <a:r>
              <a:rPr lang="en-US" sz="2017" dirty="0">
                <a:solidFill>
                  <a:srgbClr val="000000"/>
                </a:solidFill>
                <a:latin typeface="Now"/>
              </a:rPr>
              <a:t>Performance is comparable with prior methods, with huge reduction in cost and time. </a:t>
            </a:r>
          </a:p>
          <a:p>
            <a:pPr algn="l">
              <a:lnSpc>
                <a:spcPts val="2461"/>
              </a:lnSpc>
            </a:pPr>
            <a:endParaRPr lang="en-US" sz="2017" dirty="0">
              <a:solidFill>
                <a:srgbClr val="000000"/>
              </a:solidFill>
              <a:latin typeface="Now"/>
            </a:endParaRPr>
          </a:p>
          <a:p>
            <a:pPr algn="l">
              <a:lnSpc>
                <a:spcPts val="2461"/>
              </a:lnSpc>
            </a:pPr>
            <a:r>
              <a:rPr lang="en-US" sz="2017" dirty="0">
                <a:solidFill>
                  <a:srgbClr val="000000"/>
                </a:solidFill>
                <a:latin typeface="Now"/>
              </a:rPr>
              <a:t>But downstream results can be sensitive to minor prompt variations…raising concerns about misuse. </a:t>
            </a:r>
          </a:p>
        </p:txBody>
      </p:sp>
      <p:sp>
        <p:nvSpPr>
          <p:cNvPr id="17" name="TextBox 17"/>
          <p:cNvSpPr txBox="1"/>
          <p:nvPr/>
        </p:nvSpPr>
        <p:spPr>
          <a:xfrm>
            <a:off x="7861470" y="6307446"/>
            <a:ext cx="3620085" cy="342113"/>
          </a:xfrm>
          <a:prstGeom prst="rect">
            <a:avLst/>
          </a:prstGeom>
        </p:spPr>
        <p:txBody>
          <a:bodyPr lIns="0" tIns="0" rIns="0" bIns="0" rtlCol="0" anchor="t">
            <a:spAutoFit/>
          </a:bodyPr>
          <a:lstStyle/>
          <a:p>
            <a:pPr algn="l">
              <a:lnSpc>
                <a:spcPts val="2686"/>
              </a:lnSpc>
              <a:spcBef>
                <a:spcPct val="0"/>
              </a:spcBef>
            </a:pPr>
            <a:r>
              <a:rPr lang="en-US" sz="2202" dirty="0">
                <a:solidFill>
                  <a:srgbClr val="000000"/>
                </a:solidFill>
                <a:latin typeface="Now"/>
              </a:rPr>
              <a:t>THE UPSHOT</a:t>
            </a:r>
          </a:p>
        </p:txBody>
      </p:sp>
      <p:sp>
        <p:nvSpPr>
          <p:cNvPr id="18" name="TextBox 18"/>
          <p:cNvSpPr txBox="1"/>
          <p:nvPr/>
        </p:nvSpPr>
        <p:spPr>
          <a:xfrm>
            <a:off x="13233590" y="7055717"/>
            <a:ext cx="4061805" cy="1919756"/>
          </a:xfrm>
          <a:prstGeom prst="rect">
            <a:avLst/>
          </a:prstGeom>
        </p:spPr>
        <p:txBody>
          <a:bodyPr wrap="square" lIns="0" tIns="0" rIns="0" bIns="0" rtlCol="0" anchor="t">
            <a:spAutoFit/>
          </a:bodyPr>
          <a:lstStyle/>
          <a:p>
            <a:pPr algn="l">
              <a:lnSpc>
                <a:spcPts val="2461"/>
              </a:lnSpc>
            </a:pPr>
            <a:r>
              <a:rPr lang="en-US" sz="2017" dirty="0">
                <a:solidFill>
                  <a:srgbClr val="000000"/>
                </a:solidFill>
                <a:latin typeface="Now"/>
              </a:rPr>
              <a:t>Systematic sensitivity analysis can provide researchers with confidence that their findings are not artifacts of the particular model and prompt used. </a:t>
            </a:r>
          </a:p>
        </p:txBody>
      </p:sp>
      <p:sp>
        <p:nvSpPr>
          <p:cNvPr id="19" name="TextBox 19"/>
          <p:cNvSpPr txBox="1"/>
          <p:nvPr/>
        </p:nvSpPr>
        <p:spPr>
          <a:xfrm>
            <a:off x="13197495" y="6323728"/>
            <a:ext cx="3620085" cy="342113"/>
          </a:xfrm>
          <a:prstGeom prst="rect">
            <a:avLst/>
          </a:prstGeom>
        </p:spPr>
        <p:txBody>
          <a:bodyPr lIns="0" tIns="0" rIns="0" bIns="0" rtlCol="0" anchor="t">
            <a:spAutoFit/>
          </a:bodyPr>
          <a:lstStyle/>
          <a:p>
            <a:pPr algn="l">
              <a:lnSpc>
                <a:spcPts val="2686"/>
              </a:lnSpc>
              <a:spcBef>
                <a:spcPct val="0"/>
              </a:spcBef>
            </a:pPr>
            <a:r>
              <a:rPr lang="en-US" sz="2202" dirty="0">
                <a:solidFill>
                  <a:srgbClr val="000000"/>
                </a:solidFill>
                <a:latin typeface="Now"/>
              </a:rPr>
              <a:t>THE REMEDY</a:t>
            </a:r>
          </a:p>
        </p:txBody>
      </p:sp>
      <p:grpSp>
        <p:nvGrpSpPr>
          <p:cNvPr id="20" name="Group 20"/>
          <p:cNvGrpSpPr/>
          <p:nvPr/>
        </p:nvGrpSpPr>
        <p:grpSpPr>
          <a:xfrm>
            <a:off x="4118965" y="2924513"/>
            <a:ext cx="1453670" cy="428324"/>
            <a:chOff x="0" y="0"/>
            <a:chExt cx="952367" cy="280615"/>
          </a:xfrm>
        </p:grpSpPr>
        <p:sp>
          <p:nvSpPr>
            <p:cNvPr id="21" name="Freeform 21"/>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22" name="TextBox 22"/>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3" name="AutoShape 23"/>
          <p:cNvSpPr/>
          <p:nvPr/>
        </p:nvSpPr>
        <p:spPr>
          <a:xfrm>
            <a:off x="4500936" y="3138675"/>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pic>
        <p:nvPicPr>
          <p:cNvPr id="1026" name="Picture 2" descr="Pros and Cons of Using Kickstarter ...">
            <a:extLst>
              <a:ext uri="{FF2B5EF4-FFF2-40B4-BE49-F238E27FC236}">
                <a16:creationId xmlns:a16="http://schemas.microsoft.com/office/drawing/2014/main" id="{39D8F5D2-8330-5C9C-C520-5C7003869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138" y="2725335"/>
            <a:ext cx="5010044" cy="297848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a:extLst>
              <a:ext uri="{FF2B5EF4-FFF2-40B4-BE49-F238E27FC236}">
                <a16:creationId xmlns:a16="http://schemas.microsoft.com/office/drawing/2014/main" id="{D7BE2963-8584-2CB6-51D2-5EAA3227381F}"/>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982C8B24-C294-6C22-A79C-5A63931693C4}"/>
              </a:ext>
            </a:extLst>
          </p:cNvPr>
          <p:cNvPicPr>
            <a:picLocks noChangeAspect="1"/>
          </p:cNvPicPr>
          <p:nvPr/>
        </p:nvPicPr>
        <p:blipFill>
          <a:blip r:embed="rId3"/>
          <a:stretch>
            <a:fillRect/>
          </a:stretch>
        </p:blipFill>
        <p:spPr>
          <a:xfrm>
            <a:off x="13065907" y="2326688"/>
            <a:ext cx="4397170" cy="3775773"/>
          </a:xfrm>
          <a:prstGeom prst="rect">
            <a:avLst/>
          </a:prstGeom>
        </p:spPr>
      </p:pic>
    </p:spTree>
    <p:extLst>
      <p:ext uri="{BB962C8B-B14F-4D97-AF65-F5344CB8AC3E}">
        <p14:creationId xmlns:p14="http://schemas.microsoft.com/office/powerpoint/2010/main" val="102893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32858" y="3719975"/>
            <a:ext cx="6277532" cy="4304383"/>
          </a:xfrm>
          <a:prstGeom prst="rect">
            <a:avLst/>
          </a:prstGeom>
        </p:spPr>
        <p:txBody>
          <a:bodyPr wrap="square" lIns="0" tIns="0" rIns="0" bIns="0" rtlCol="0" anchor="t">
            <a:spAutoFit/>
          </a:bodyPr>
          <a:lstStyle/>
          <a:p>
            <a:pPr>
              <a:lnSpc>
                <a:spcPts val="8397"/>
              </a:lnSpc>
              <a:spcBef>
                <a:spcPct val="0"/>
              </a:spcBef>
            </a:pPr>
            <a:r>
              <a:rPr lang="en-US" sz="6883" dirty="0">
                <a:solidFill>
                  <a:srgbClr val="404040"/>
                </a:solidFill>
                <a:latin typeface="Now Bold"/>
              </a:rPr>
              <a:t>METHOD SELECTION AND INTEGRATION</a:t>
            </a:r>
          </a:p>
        </p:txBody>
      </p:sp>
      <p:sp>
        <p:nvSpPr>
          <p:cNvPr id="3" name="TextBox 3"/>
          <p:cNvSpPr txBox="1"/>
          <p:nvPr/>
        </p:nvSpPr>
        <p:spPr>
          <a:xfrm>
            <a:off x="1028700" y="8134821"/>
            <a:ext cx="6085849" cy="771943"/>
          </a:xfrm>
          <a:prstGeom prst="rect">
            <a:avLst/>
          </a:prstGeom>
        </p:spPr>
        <p:txBody>
          <a:bodyPr lIns="0" tIns="0" rIns="0" bIns="0" rtlCol="0" anchor="t">
            <a:spAutoFit/>
          </a:bodyPr>
          <a:lstStyle/>
          <a:p>
            <a:pPr algn="l">
              <a:lnSpc>
                <a:spcPts val="2913"/>
              </a:lnSpc>
            </a:pPr>
            <a:r>
              <a:rPr lang="en-US" sz="3200" dirty="0">
                <a:solidFill>
                  <a:srgbClr val="000000"/>
                </a:solidFill>
                <a:latin typeface="Now"/>
              </a:rPr>
              <a:t>(</a:t>
            </a:r>
            <a:r>
              <a:rPr lang="en-US" sz="3200" i="1" dirty="0">
                <a:solidFill>
                  <a:srgbClr val="000000"/>
                </a:solidFill>
                <a:latin typeface="Now"/>
              </a:rPr>
              <a:t>Do we use LLMs or another method?</a:t>
            </a:r>
            <a:r>
              <a:rPr lang="en-US" sz="3200" dirty="0">
                <a:solidFill>
                  <a:srgbClr val="000000"/>
                </a:solidFill>
                <a:latin typeface="Now"/>
              </a:rPr>
              <a:t>)</a:t>
            </a:r>
            <a:endParaRPr lang="en-US" sz="3200" i="1" dirty="0">
              <a:solidFill>
                <a:srgbClr val="000000"/>
              </a:solidFill>
              <a:latin typeface="Now"/>
            </a:endParaRPr>
          </a:p>
        </p:txBody>
      </p:sp>
      <p:grpSp>
        <p:nvGrpSpPr>
          <p:cNvPr id="5" name="Group 5"/>
          <p:cNvGrpSpPr/>
          <p:nvPr/>
        </p:nvGrpSpPr>
        <p:grpSpPr>
          <a:xfrm>
            <a:off x="1028700" y="2551409"/>
            <a:ext cx="801428" cy="80142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txBody>
            <a:bodyPr/>
            <a:lstStyle/>
            <a:p>
              <a:endParaRPr lang="en-US"/>
            </a:p>
          </p:txBody>
        </p:sp>
        <p:sp>
          <p:nvSpPr>
            <p:cNvPr id="7" name="TextBox 7"/>
            <p:cNvSpPr txBox="1"/>
            <p:nvPr/>
          </p:nvSpPr>
          <p:spPr>
            <a:xfrm>
              <a:off x="76200" y="66675"/>
              <a:ext cx="660400" cy="669925"/>
            </a:xfrm>
            <a:prstGeom prst="rect">
              <a:avLst/>
            </a:prstGeom>
          </p:spPr>
          <p:txBody>
            <a:bodyPr lIns="35867" tIns="35867" rIns="35867" bIns="35867" rtlCol="0" anchor="ctr"/>
            <a:lstStyle/>
            <a:p>
              <a:pPr algn="ctr">
                <a:lnSpc>
                  <a:spcPts val="2123"/>
                </a:lnSpc>
              </a:pPr>
              <a:endParaRPr/>
            </a:p>
          </p:txBody>
        </p:sp>
      </p:grpSp>
      <p:sp>
        <p:nvSpPr>
          <p:cNvPr id="8" name="TextBox 8"/>
          <p:cNvSpPr txBox="1"/>
          <p:nvPr/>
        </p:nvSpPr>
        <p:spPr>
          <a:xfrm>
            <a:off x="1096011" y="2643347"/>
            <a:ext cx="666806" cy="550878"/>
          </a:xfrm>
          <a:prstGeom prst="rect">
            <a:avLst/>
          </a:prstGeom>
        </p:spPr>
        <p:txBody>
          <a:bodyPr lIns="0" tIns="0" rIns="0" bIns="0" rtlCol="0" anchor="t">
            <a:spAutoFit/>
          </a:bodyPr>
          <a:lstStyle/>
          <a:p>
            <a:pPr algn="ctr">
              <a:lnSpc>
                <a:spcPts val="4460"/>
              </a:lnSpc>
            </a:pPr>
            <a:r>
              <a:rPr lang="en-US" sz="3186" dirty="0">
                <a:solidFill>
                  <a:srgbClr val="000000">
                    <a:alpha val="82745"/>
                  </a:srgbClr>
                </a:solidFill>
                <a:latin typeface="Now"/>
              </a:rPr>
              <a:t>01</a:t>
            </a:r>
          </a:p>
        </p:txBody>
      </p:sp>
      <p:grpSp>
        <p:nvGrpSpPr>
          <p:cNvPr id="21" name="Group 21"/>
          <p:cNvGrpSpPr/>
          <p:nvPr/>
        </p:nvGrpSpPr>
        <p:grpSpPr>
          <a:xfrm>
            <a:off x="15805630" y="9134776"/>
            <a:ext cx="1453670" cy="428324"/>
            <a:chOff x="0" y="0"/>
            <a:chExt cx="952367" cy="280615"/>
          </a:xfrm>
        </p:grpSpPr>
        <p:sp>
          <p:nvSpPr>
            <p:cNvPr id="22" name="Freeform 22"/>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23" name="TextBox 23"/>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4" name="AutoShape 24"/>
          <p:cNvSpPr/>
          <p:nvPr/>
        </p:nvSpPr>
        <p:spPr>
          <a:xfrm>
            <a:off x="16187602" y="9348938"/>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sp>
        <p:nvSpPr>
          <p:cNvPr id="9" name="TextBox 16">
            <a:extLst>
              <a:ext uri="{FF2B5EF4-FFF2-40B4-BE49-F238E27FC236}">
                <a16:creationId xmlns:a16="http://schemas.microsoft.com/office/drawing/2014/main" id="{6C05928A-5823-F6B7-99B5-DD1B26EDA559}"/>
              </a:ext>
            </a:extLst>
          </p:cNvPr>
          <p:cNvSpPr txBox="1"/>
          <p:nvPr/>
        </p:nvSpPr>
        <p:spPr>
          <a:xfrm>
            <a:off x="8577349" y="746116"/>
            <a:ext cx="7610253" cy="8179099"/>
          </a:xfrm>
          <a:prstGeom prst="rect">
            <a:avLst/>
          </a:prstGeom>
        </p:spPr>
        <p:txBody>
          <a:bodyPr wrap="square" lIns="0" tIns="0" rIns="0" bIns="0" rtlCol="0" anchor="t">
            <a:spAutoFit/>
          </a:bodyPr>
          <a:lstStyle/>
          <a:p>
            <a:pPr>
              <a:lnSpc>
                <a:spcPts val="2913"/>
              </a:lnSpc>
            </a:pPr>
            <a:r>
              <a:rPr lang="en-US" sz="2388" b="1" dirty="0">
                <a:solidFill>
                  <a:srgbClr val="000000"/>
                </a:solidFill>
                <a:latin typeface="Now"/>
              </a:rPr>
              <a:t>Principle: </a:t>
            </a:r>
            <a:r>
              <a:rPr lang="en-US" sz="2388" dirty="0">
                <a:solidFill>
                  <a:srgbClr val="000000"/>
                </a:solidFill>
                <a:latin typeface="Now"/>
              </a:rPr>
              <a:t>Consider LLMs as part of a broader methodological toolkit; match method to research context and data characteristics</a:t>
            </a:r>
          </a:p>
          <a:p>
            <a:pPr algn="l">
              <a:lnSpc>
                <a:spcPts val="2913"/>
              </a:lnSpc>
            </a:pPr>
            <a:endParaRPr lang="en-US" sz="2388" dirty="0">
              <a:solidFill>
                <a:srgbClr val="000000"/>
              </a:solidFill>
              <a:latin typeface="Now"/>
            </a:endParaRPr>
          </a:p>
          <a:p>
            <a:pPr algn="l">
              <a:lnSpc>
                <a:spcPts val="2913"/>
              </a:lnSpc>
            </a:pPr>
            <a:endParaRPr lang="en-US" sz="2388" dirty="0">
              <a:solidFill>
                <a:srgbClr val="000000"/>
              </a:solidFill>
              <a:latin typeface="Now"/>
            </a:endParaRPr>
          </a:p>
          <a:p>
            <a:pPr algn="l">
              <a:lnSpc>
                <a:spcPts val="2913"/>
              </a:lnSpc>
            </a:pPr>
            <a:r>
              <a:rPr lang="en-US" sz="2388" b="1" dirty="0">
                <a:solidFill>
                  <a:srgbClr val="000000"/>
                </a:solidFill>
                <a:latin typeface="Now"/>
              </a:rPr>
              <a:t>Tradeoffs:</a:t>
            </a:r>
          </a:p>
          <a:p>
            <a:pPr marL="342900" indent="-342900">
              <a:lnSpc>
                <a:spcPts val="2913"/>
              </a:lnSpc>
              <a:buFont typeface="Arial" panose="020B0604020202020204" pitchFamily="34" charset="0"/>
              <a:buChar char="•"/>
            </a:pPr>
            <a:r>
              <a:rPr lang="en-US" sz="2388" dirty="0">
                <a:solidFill>
                  <a:srgbClr val="000000"/>
                </a:solidFill>
                <a:latin typeface="Now"/>
              </a:rPr>
              <a:t>Human Coding: High accuracy and nuance but expensive/slow/limited scale</a:t>
            </a:r>
          </a:p>
          <a:p>
            <a:pPr marL="342900" indent="-342900">
              <a:lnSpc>
                <a:spcPts val="2913"/>
              </a:lnSpc>
              <a:buFont typeface="Arial" panose="020B0604020202020204" pitchFamily="34" charset="0"/>
              <a:buChar char="•"/>
            </a:pPr>
            <a:r>
              <a:rPr lang="en-US" sz="2388" dirty="0">
                <a:solidFill>
                  <a:srgbClr val="000000"/>
                </a:solidFill>
                <a:latin typeface="Now"/>
              </a:rPr>
              <a:t>Keywords/Dictionary: Transparent and simple but rigid/context-blind</a:t>
            </a:r>
          </a:p>
          <a:p>
            <a:pPr marL="342900" indent="-342900">
              <a:lnSpc>
                <a:spcPts val="2913"/>
              </a:lnSpc>
              <a:buFont typeface="Arial" panose="020B0604020202020204" pitchFamily="34" charset="0"/>
              <a:buChar char="•"/>
            </a:pPr>
            <a:r>
              <a:rPr lang="en-US" sz="2388" dirty="0">
                <a:solidFill>
                  <a:srgbClr val="000000"/>
                </a:solidFill>
                <a:latin typeface="Now"/>
              </a:rPr>
              <a:t>Supervised ML: Scalable and consistent but requires training data/domain expertise</a:t>
            </a:r>
          </a:p>
          <a:p>
            <a:pPr marL="342900" indent="-342900">
              <a:lnSpc>
                <a:spcPts val="2913"/>
              </a:lnSpc>
              <a:buFont typeface="Arial" panose="020B0604020202020204" pitchFamily="34" charset="0"/>
              <a:buChar char="•"/>
            </a:pPr>
            <a:r>
              <a:rPr lang="en-US" sz="2388" dirty="0">
                <a:solidFill>
                  <a:srgbClr val="000000"/>
                </a:solidFill>
                <a:latin typeface="Now"/>
              </a:rPr>
              <a:t>LLMs: Flexible and fast but potentially unstable/opaque</a:t>
            </a:r>
          </a:p>
          <a:p>
            <a:pPr algn="l">
              <a:lnSpc>
                <a:spcPts val="2913"/>
              </a:lnSpc>
            </a:pPr>
            <a:endParaRPr lang="en-US" sz="2388" dirty="0">
              <a:solidFill>
                <a:srgbClr val="000000"/>
              </a:solidFill>
              <a:latin typeface="Now"/>
            </a:endParaRPr>
          </a:p>
          <a:p>
            <a:pPr algn="l">
              <a:lnSpc>
                <a:spcPts val="2913"/>
              </a:lnSpc>
            </a:pPr>
            <a:r>
              <a:rPr lang="en-US" sz="2388" b="1" dirty="0">
                <a:solidFill>
                  <a:srgbClr val="000000"/>
                </a:solidFill>
                <a:latin typeface="Now"/>
              </a:rPr>
              <a:t>Best practices:</a:t>
            </a:r>
          </a:p>
          <a:p>
            <a:pPr marL="342900" indent="-342900">
              <a:lnSpc>
                <a:spcPts val="2913"/>
              </a:lnSpc>
              <a:buFont typeface="Arial" panose="020B0604020202020204" pitchFamily="34" charset="0"/>
              <a:buChar char="•"/>
            </a:pPr>
            <a:r>
              <a:rPr lang="en-US" sz="2388" dirty="0">
                <a:solidFill>
                  <a:srgbClr val="000000"/>
                </a:solidFill>
                <a:latin typeface="Now"/>
              </a:rPr>
              <a:t>Begin with clear task specification and success criteria</a:t>
            </a:r>
          </a:p>
          <a:p>
            <a:pPr marL="342900" indent="-342900">
              <a:lnSpc>
                <a:spcPts val="2913"/>
              </a:lnSpc>
              <a:buFont typeface="Arial" panose="020B0604020202020204" pitchFamily="34" charset="0"/>
              <a:buChar char="•"/>
            </a:pPr>
            <a:r>
              <a:rPr lang="en-US" sz="2388" dirty="0">
                <a:solidFill>
                  <a:srgbClr val="000000"/>
                </a:solidFill>
                <a:latin typeface="Now"/>
              </a:rPr>
              <a:t>Use human coding for validation and complex edge cases</a:t>
            </a:r>
          </a:p>
          <a:p>
            <a:pPr marL="342900" indent="-342900">
              <a:lnSpc>
                <a:spcPts val="2913"/>
              </a:lnSpc>
              <a:buFont typeface="Arial" panose="020B0604020202020204" pitchFamily="34" charset="0"/>
              <a:buChar char="•"/>
            </a:pPr>
            <a:r>
              <a:rPr lang="en-US" sz="2388" dirty="0">
                <a:solidFill>
                  <a:srgbClr val="000000"/>
                </a:solidFill>
                <a:latin typeface="Now"/>
              </a:rPr>
              <a:t>Consider hybrid approaches</a:t>
            </a:r>
          </a:p>
          <a:p>
            <a:pPr marL="342900" indent="-342900">
              <a:lnSpc>
                <a:spcPts val="2913"/>
              </a:lnSpc>
              <a:buFont typeface="Arial" panose="020B0604020202020204" pitchFamily="34" charset="0"/>
              <a:buChar char="•"/>
            </a:pPr>
            <a:r>
              <a:rPr lang="en-US" sz="2388" dirty="0">
                <a:solidFill>
                  <a:srgbClr val="000000"/>
                </a:solidFill>
                <a:latin typeface="Now"/>
              </a:rPr>
              <a:t>Document relative performance across methods</a:t>
            </a:r>
          </a:p>
        </p:txBody>
      </p:sp>
    </p:spTree>
    <p:extLst>
      <p:ext uri="{BB962C8B-B14F-4D97-AF65-F5344CB8AC3E}">
        <p14:creationId xmlns:p14="http://schemas.microsoft.com/office/powerpoint/2010/main" val="257286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4558-1781-EDFD-90C1-172DFBE3D8D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9D7A56E-80B8-BDB0-3A23-A6D091A0206C}"/>
              </a:ext>
            </a:extLst>
          </p:cNvPr>
          <p:cNvSpPr txBox="1"/>
          <p:nvPr/>
        </p:nvSpPr>
        <p:spPr>
          <a:xfrm>
            <a:off x="932858" y="3719975"/>
            <a:ext cx="6277532" cy="4304383"/>
          </a:xfrm>
          <a:prstGeom prst="rect">
            <a:avLst/>
          </a:prstGeom>
        </p:spPr>
        <p:txBody>
          <a:bodyPr wrap="square" lIns="0" tIns="0" rIns="0" bIns="0" rtlCol="0" anchor="t">
            <a:spAutoFit/>
          </a:bodyPr>
          <a:lstStyle/>
          <a:p>
            <a:pPr>
              <a:lnSpc>
                <a:spcPts val="8397"/>
              </a:lnSpc>
              <a:spcBef>
                <a:spcPct val="0"/>
              </a:spcBef>
            </a:pPr>
            <a:r>
              <a:rPr lang="en-US" sz="6883" dirty="0">
                <a:solidFill>
                  <a:srgbClr val="404040"/>
                </a:solidFill>
                <a:latin typeface="Now Bold"/>
              </a:rPr>
              <a:t>MODEL SELECTION AND STABILITY</a:t>
            </a:r>
          </a:p>
        </p:txBody>
      </p:sp>
      <p:sp>
        <p:nvSpPr>
          <p:cNvPr id="3" name="TextBox 3">
            <a:extLst>
              <a:ext uri="{FF2B5EF4-FFF2-40B4-BE49-F238E27FC236}">
                <a16:creationId xmlns:a16="http://schemas.microsoft.com/office/drawing/2014/main" id="{82813174-9ED1-D8B7-ACC4-88174505334C}"/>
              </a:ext>
            </a:extLst>
          </p:cNvPr>
          <p:cNvSpPr txBox="1"/>
          <p:nvPr/>
        </p:nvSpPr>
        <p:spPr>
          <a:xfrm>
            <a:off x="1028700" y="8134821"/>
            <a:ext cx="6085849" cy="771943"/>
          </a:xfrm>
          <a:prstGeom prst="rect">
            <a:avLst/>
          </a:prstGeom>
        </p:spPr>
        <p:txBody>
          <a:bodyPr lIns="0" tIns="0" rIns="0" bIns="0" rtlCol="0" anchor="t">
            <a:spAutoFit/>
          </a:bodyPr>
          <a:lstStyle/>
          <a:p>
            <a:pPr>
              <a:lnSpc>
                <a:spcPts val="2913"/>
              </a:lnSpc>
            </a:pPr>
            <a:r>
              <a:rPr lang="en-US" sz="3200" dirty="0">
                <a:solidFill>
                  <a:srgbClr val="000000"/>
                </a:solidFill>
                <a:latin typeface="Now"/>
              </a:rPr>
              <a:t>(</a:t>
            </a:r>
            <a:r>
              <a:rPr lang="en-US" sz="3200" i="1" dirty="0">
                <a:solidFill>
                  <a:srgbClr val="000000"/>
                </a:solidFill>
                <a:latin typeface="Now"/>
              </a:rPr>
              <a:t>Which LLM should we be using?</a:t>
            </a:r>
            <a:r>
              <a:rPr lang="en-US" sz="3200" dirty="0">
                <a:solidFill>
                  <a:srgbClr val="000000"/>
                </a:solidFill>
                <a:latin typeface="Now"/>
              </a:rPr>
              <a:t>)</a:t>
            </a:r>
            <a:endParaRPr lang="en-US" sz="3200" i="1" dirty="0">
              <a:solidFill>
                <a:srgbClr val="000000"/>
              </a:solidFill>
              <a:latin typeface="Now"/>
            </a:endParaRPr>
          </a:p>
        </p:txBody>
      </p:sp>
      <p:grpSp>
        <p:nvGrpSpPr>
          <p:cNvPr id="5" name="Group 5">
            <a:extLst>
              <a:ext uri="{FF2B5EF4-FFF2-40B4-BE49-F238E27FC236}">
                <a16:creationId xmlns:a16="http://schemas.microsoft.com/office/drawing/2014/main" id="{22C2C00B-0029-0574-7A8F-8455C200B3D0}"/>
              </a:ext>
            </a:extLst>
          </p:cNvPr>
          <p:cNvGrpSpPr/>
          <p:nvPr/>
        </p:nvGrpSpPr>
        <p:grpSpPr>
          <a:xfrm>
            <a:off x="1028700" y="2551409"/>
            <a:ext cx="801428" cy="801428"/>
            <a:chOff x="0" y="0"/>
            <a:chExt cx="812800" cy="812800"/>
          </a:xfrm>
        </p:grpSpPr>
        <p:sp>
          <p:nvSpPr>
            <p:cNvPr id="6" name="Freeform 6">
              <a:extLst>
                <a:ext uri="{FF2B5EF4-FFF2-40B4-BE49-F238E27FC236}">
                  <a16:creationId xmlns:a16="http://schemas.microsoft.com/office/drawing/2014/main" id="{3255314F-E802-4EBA-E668-65B3C37F270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txBody>
            <a:bodyPr/>
            <a:lstStyle/>
            <a:p>
              <a:endParaRPr lang="en-US"/>
            </a:p>
          </p:txBody>
        </p:sp>
        <p:sp>
          <p:nvSpPr>
            <p:cNvPr id="7" name="TextBox 7">
              <a:extLst>
                <a:ext uri="{FF2B5EF4-FFF2-40B4-BE49-F238E27FC236}">
                  <a16:creationId xmlns:a16="http://schemas.microsoft.com/office/drawing/2014/main" id="{3C7CC740-8DE0-C502-4400-6C901283F93E}"/>
                </a:ext>
              </a:extLst>
            </p:cNvPr>
            <p:cNvSpPr txBox="1"/>
            <p:nvPr/>
          </p:nvSpPr>
          <p:spPr>
            <a:xfrm>
              <a:off x="76200" y="66675"/>
              <a:ext cx="660400" cy="669925"/>
            </a:xfrm>
            <a:prstGeom prst="rect">
              <a:avLst/>
            </a:prstGeom>
          </p:spPr>
          <p:txBody>
            <a:bodyPr lIns="35867" tIns="35867" rIns="35867" bIns="35867" rtlCol="0" anchor="ctr"/>
            <a:lstStyle/>
            <a:p>
              <a:pPr algn="ctr">
                <a:lnSpc>
                  <a:spcPts val="2123"/>
                </a:lnSpc>
              </a:pPr>
              <a:endParaRPr/>
            </a:p>
          </p:txBody>
        </p:sp>
      </p:grpSp>
      <p:sp>
        <p:nvSpPr>
          <p:cNvPr id="8" name="TextBox 8">
            <a:extLst>
              <a:ext uri="{FF2B5EF4-FFF2-40B4-BE49-F238E27FC236}">
                <a16:creationId xmlns:a16="http://schemas.microsoft.com/office/drawing/2014/main" id="{135AFCC5-8548-66F1-95F1-CD3D819B16BE}"/>
              </a:ext>
            </a:extLst>
          </p:cNvPr>
          <p:cNvSpPr txBox="1"/>
          <p:nvPr/>
        </p:nvSpPr>
        <p:spPr>
          <a:xfrm>
            <a:off x="1096011" y="2643347"/>
            <a:ext cx="666806" cy="550878"/>
          </a:xfrm>
          <a:prstGeom prst="rect">
            <a:avLst/>
          </a:prstGeom>
        </p:spPr>
        <p:txBody>
          <a:bodyPr lIns="0" tIns="0" rIns="0" bIns="0" rtlCol="0" anchor="t">
            <a:spAutoFit/>
          </a:bodyPr>
          <a:lstStyle/>
          <a:p>
            <a:pPr algn="ctr">
              <a:lnSpc>
                <a:spcPts val="4460"/>
              </a:lnSpc>
            </a:pPr>
            <a:r>
              <a:rPr lang="en-US" sz="3186" dirty="0">
                <a:solidFill>
                  <a:srgbClr val="000000">
                    <a:alpha val="82745"/>
                  </a:srgbClr>
                </a:solidFill>
                <a:latin typeface="Now"/>
              </a:rPr>
              <a:t>02</a:t>
            </a:r>
          </a:p>
        </p:txBody>
      </p:sp>
      <p:grpSp>
        <p:nvGrpSpPr>
          <p:cNvPr id="21" name="Group 21">
            <a:extLst>
              <a:ext uri="{FF2B5EF4-FFF2-40B4-BE49-F238E27FC236}">
                <a16:creationId xmlns:a16="http://schemas.microsoft.com/office/drawing/2014/main" id="{618C6AA8-D8E2-8DC7-16C9-83940B97013C}"/>
              </a:ext>
            </a:extLst>
          </p:cNvPr>
          <p:cNvGrpSpPr/>
          <p:nvPr/>
        </p:nvGrpSpPr>
        <p:grpSpPr>
          <a:xfrm>
            <a:off x="15805630" y="9134776"/>
            <a:ext cx="1453670" cy="428324"/>
            <a:chOff x="0" y="0"/>
            <a:chExt cx="952367" cy="280615"/>
          </a:xfrm>
        </p:grpSpPr>
        <p:sp>
          <p:nvSpPr>
            <p:cNvPr id="22" name="Freeform 22">
              <a:extLst>
                <a:ext uri="{FF2B5EF4-FFF2-40B4-BE49-F238E27FC236}">
                  <a16:creationId xmlns:a16="http://schemas.microsoft.com/office/drawing/2014/main" id="{11CFDFD2-9F81-007F-2078-DB395EB157F1}"/>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23" name="TextBox 23">
              <a:extLst>
                <a:ext uri="{FF2B5EF4-FFF2-40B4-BE49-F238E27FC236}">
                  <a16:creationId xmlns:a16="http://schemas.microsoft.com/office/drawing/2014/main" id="{B6C31219-9ED9-8A4D-19C0-2CD69AEACE25}"/>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4" name="AutoShape 24">
            <a:extLst>
              <a:ext uri="{FF2B5EF4-FFF2-40B4-BE49-F238E27FC236}">
                <a16:creationId xmlns:a16="http://schemas.microsoft.com/office/drawing/2014/main" id="{97FAFC6C-F989-36F7-F8C1-4B45ED74C4CC}"/>
              </a:ext>
            </a:extLst>
          </p:cNvPr>
          <p:cNvSpPr/>
          <p:nvPr/>
        </p:nvSpPr>
        <p:spPr>
          <a:xfrm>
            <a:off x="16187602" y="9348938"/>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sp>
        <p:nvSpPr>
          <p:cNvPr id="9" name="TextBox 16">
            <a:extLst>
              <a:ext uri="{FF2B5EF4-FFF2-40B4-BE49-F238E27FC236}">
                <a16:creationId xmlns:a16="http://schemas.microsoft.com/office/drawing/2014/main" id="{8A59D9DE-70E0-6917-8652-7ADF19A2F3D7}"/>
              </a:ext>
            </a:extLst>
          </p:cNvPr>
          <p:cNvSpPr txBox="1"/>
          <p:nvPr/>
        </p:nvSpPr>
        <p:spPr>
          <a:xfrm>
            <a:off x="8577349" y="746116"/>
            <a:ext cx="7610253" cy="8179099"/>
          </a:xfrm>
          <a:prstGeom prst="rect">
            <a:avLst/>
          </a:prstGeom>
        </p:spPr>
        <p:txBody>
          <a:bodyPr wrap="square" lIns="0" tIns="0" rIns="0" bIns="0" rtlCol="0" anchor="t">
            <a:spAutoFit/>
          </a:bodyPr>
          <a:lstStyle/>
          <a:p>
            <a:pPr>
              <a:lnSpc>
                <a:spcPts val="2913"/>
              </a:lnSpc>
            </a:pPr>
            <a:r>
              <a:rPr lang="en-US" sz="2388" b="1" dirty="0">
                <a:solidFill>
                  <a:srgbClr val="000000"/>
                </a:solidFill>
                <a:latin typeface="Now"/>
              </a:rPr>
              <a:t>Principle: </a:t>
            </a:r>
            <a:r>
              <a:rPr lang="en-US" sz="2388" dirty="0">
                <a:solidFill>
                  <a:srgbClr val="000000"/>
                </a:solidFill>
                <a:latin typeface="Now"/>
              </a:rPr>
              <a:t>Prioritize reproducibility and documentation over cutting-edge performance</a:t>
            </a:r>
          </a:p>
          <a:p>
            <a:pPr algn="l">
              <a:lnSpc>
                <a:spcPts val="2913"/>
              </a:lnSpc>
            </a:pPr>
            <a:endParaRPr lang="en-US" sz="2388" dirty="0">
              <a:solidFill>
                <a:srgbClr val="000000"/>
              </a:solidFill>
              <a:latin typeface="Now"/>
            </a:endParaRPr>
          </a:p>
          <a:p>
            <a:pPr algn="l">
              <a:lnSpc>
                <a:spcPts val="2913"/>
              </a:lnSpc>
            </a:pPr>
            <a:endParaRPr lang="en-US" sz="2388" dirty="0">
              <a:solidFill>
                <a:srgbClr val="000000"/>
              </a:solidFill>
              <a:latin typeface="Now"/>
            </a:endParaRPr>
          </a:p>
          <a:p>
            <a:pPr algn="l">
              <a:lnSpc>
                <a:spcPts val="2913"/>
              </a:lnSpc>
            </a:pPr>
            <a:r>
              <a:rPr lang="en-US" sz="2388" b="1" dirty="0">
                <a:solidFill>
                  <a:srgbClr val="000000"/>
                </a:solidFill>
                <a:latin typeface="Now"/>
              </a:rPr>
              <a:t>Tradeoffs:</a:t>
            </a:r>
          </a:p>
          <a:p>
            <a:pPr marL="342900" indent="-342900">
              <a:lnSpc>
                <a:spcPts val="2913"/>
              </a:lnSpc>
              <a:buFont typeface="Arial" panose="020B0604020202020204" pitchFamily="34" charset="0"/>
              <a:buChar char="•"/>
            </a:pPr>
            <a:r>
              <a:rPr lang="en-US" sz="2388" dirty="0">
                <a:solidFill>
                  <a:srgbClr val="000000"/>
                </a:solidFill>
                <a:latin typeface="Now"/>
              </a:rPr>
              <a:t>Newer models: Better performance but less tested/stable</a:t>
            </a:r>
          </a:p>
          <a:p>
            <a:pPr marL="342900" indent="-342900">
              <a:lnSpc>
                <a:spcPts val="2913"/>
              </a:lnSpc>
              <a:buFont typeface="Arial" panose="020B0604020202020204" pitchFamily="34" charset="0"/>
              <a:buChar char="•"/>
            </a:pPr>
            <a:r>
              <a:rPr lang="en-US" sz="2388" dirty="0">
                <a:solidFill>
                  <a:srgbClr val="000000"/>
                </a:solidFill>
                <a:latin typeface="Now"/>
              </a:rPr>
              <a:t>Older models: More stable but potentially lower performance</a:t>
            </a:r>
          </a:p>
          <a:p>
            <a:pPr marL="342900" indent="-342900">
              <a:lnSpc>
                <a:spcPts val="2913"/>
              </a:lnSpc>
              <a:buFont typeface="Arial" panose="020B0604020202020204" pitchFamily="34" charset="0"/>
              <a:buChar char="•"/>
            </a:pPr>
            <a:r>
              <a:rPr lang="en-US" sz="2388" dirty="0">
                <a:solidFill>
                  <a:srgbClr val="000000"/>
                </a:solidFill>
                <a:latin typeface="Now"/>
              </a:rPr>
              <a:t>Open vs. closed models: Access/cost vs. performance</a:t>
            </a:r>
          </a:p>
          <a:p>
            <a:pPr marL="342900" indent="-342900">
              <a:lnSpc>
                <a:spcPts val="2913"/>
              </a:lnSpc>
              <a:buFont typeface="Arial" panose="020B0604020202020204" pitchFamily="34" charset="0"/>
              <a:buChar char="•"/>
            </a:pPr>
            <a:r>
              <a:rPr lang="en-US" sz="2388" dirty="0">
                <a:solidFill>
                  <a:srgbClr val="000000"/>
                </a:solidFill>
                <a:latin typeface="Now"/>
              </a:rPr>
              <a:t>Reasoning models: Better at complex problem solving vs. inefficient for basic annotation</a:t>
            </a:r>
          </a:p>
          <a:p>
            <a:pPr marL="342900" indent="-342900">
              <a:lnSpc>
                <a:spcPts val="2913"/>
              </a:lnSpc>
              <a:buFont typeface="Arial" panose="020B0604020202020204" pitchFamily="34" charset="0"/>
              <a:buChar char="•"/>
            </a:pPr>
            <a:endParaRPr lang="en-US" sz="2388" dirty="0">
              <a:solidFill>
                <a:srgbClr val="000000"/>
              </a:solidFill>
              <a:latin typeface="Now"/>
            </a:endParaRPr>
          </a:p>
          <a:p>
            <a:pPr algn="l">
              <a:lnSpc>
                <a:spcPts val="2913"/>
              </a:lnSpc>
            </a:pPr>
            <a:r>
              <a:rPr lang="en-US" sz="2388" b="1" dirty="0">
                <a:solidFill>
                  <a:srgbClr val="000000"/>
                </a:solidFill>
                <a:latin typeface="Now"/>
              </a:rPr>
              <a:t>Best practices:</a:t>
            </a:r>
          </a:p>
          <a:p>
            <a:pPr marL="342900" indent="-342900">
              <a:lnSpc>
                <a:spcPts val="2913"/>
              </a:lnSpc>
              <a:buFont typeface="Arial" panose="020B0604020202020204" pitchFamily="34" charset="0"/>
              <a:buChar char="•"/>
            </a:pPr>
            <a:r>
              <a:rPr lang="en-US" sz="2388" dirty="0">
                <a:solidFill>
                  <a:srgbClr val="000000"/>
                </a:solidFill>
                <a:latin typeface="Now"/>
              </a:rPr>
              <a:t>Document model version and access method</a:t>
            </a:r>
          </a:p>
          <a:p>
            <a:pPr marL="342900" indent="-342900">
              <a:lnSpc>
                <a:spcPts val="2913"/>
              </a:lnSpc>
              <a:buFont typeface="Arial" panose="020B0604020202020204" pitchFamily="34" charset="0"/>
              <a:buChar char="•"/>
            </a:pPr>
            <a:r>
              <a:rPr lang="en-US" sz="2388" dirty="0">
                <a:solidFill>
                  <a:srgbClr val="000000"/>
                </a:solidFill>
                <a:latin typeface="Now"/>
              </a:rPr>
              <a:t>Test multiple models as part of sensitivity analysis</a:t>
            </a:r>
          </a:p>
          <a:p>
            <a:pPr marL="342900" indent="-342900">
              <a:lnSpc>
                <a:spcPts val="2913"/>
              </a:lnSpc>
              <a:buFont typeface="Arial" panose="020B0604020202020204" pitchFamily="34" charset="0"/>
              <a:buChar char="•"/>
            </a:pPr>
            <a:r>
              <a:rPr lang="en-US" sz="2388" dirty="0">
                <a:solidFill>
                  <a:srgbClr val="000000"/>
                </a:solidFill>
                <a:latin typeface="Now"/>
              </a:rPr>
              <a:t>Archive model weights (if open-source) or maintain access to older versions if possible</a:t>
            </a:r>
          </a:p>
          <a:p>
            <a:pPr marL="342900" indent="-342900">
              <a:lnSpc>
                <a:spcPts val="2913"/>
              </a:lnSpc>
              <a:buFont typeface="Arial" panose="020B0604020202020204" pitchFamily="34" charset="0"/>
              <a:buChar char="•"/>
            </a:pPr>
            <a:r>
              <a:rPr lang="en-US" sz="2388" dirty="0">
                <a:solidFill>
                  <a:srgbClr val="000000"/>
                </a:solidFill>
                <a:latin typeface="Now"/>
              </a:rPr>
              <a:t>Plan for replication needs</a:t>
            </a:r>
          </a:p>
          <a:p>
            <a:pPr marL="342900" indent="-342900">
              <a:lnSpc>
                <a:spcPts val="2913"/>
              </a:lnSpc>
              <a:buFont typeface="Arial" panose="020B0604020202020204" pitchFamily="34" charset="0"/>
              <a:buChar char="•"/>
            </a:pPr>
            <a:r>
              <a:rPr lang="en-US" sz="2388" dirty="0">
                <a:solidFill>
                  <a:srgbClr val="000000"/>
                </a:solidFill>
                <a:latin typeface="Now"/>
              </a:rPr>
              <a:t>Consider data security if annotating sensitive data (check policies around usage and storage)</a:t>
            </a:r>
          </a:p>
        </p:txBody>
      </p:sp>
    </p:spTree>
    <p:extLst>
      <p:ext uri="{BB962C8B-B14F-4D97-AF65-F5344CB8AC3E}">
        <p14:creationId xmlns:p14="http://schemas.microsoft.com/office/powerpoint/2010/main" val="230696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82A5D-6460-812E-8D60-ECB4F3B0D08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F89768F-9895-C9FC-BF65-FC8C83953330}"/>
              </a:ext>
            </a:extLst>
          </p:cNvPr>
          <p:cNvSpPr txBox="1"/>
          <p:nvPr/>
        </p:nvSpPr>
        <p:spPr>
          <a:xfrm>
            <a:off x="932858" y="3719975"/>
            <a:ext cx="6458542" cy="2149948"/>
          </a:xfrm>
          <a:prstGeom prst="rect">
            <a:avLst/>
          </a:prstGeom>
        </p:spPr>
        <p:txBody>
          <a:bodyPr wrap="square" lIns="0" tIns="0" rIns="0" bIns="0" rtlCol="0" anchor="t">
            <a:spAutoFit/>
          </a:bodyPr>
          <a:lstStyle/>
          <a:p>
            <a:pPr>
              <a:lnSpc>
                <a:spcPts val="8397"/>
              </a:lnSpc>
              <a:spcBef>
                <a:spcPct val="0"/>
              </a:spcBef>
            </a:pPr>
            <a:r>
              <a:rPr lang="en-US" sz="6883" dirty="0">
                <a:solidFill>
                  <a:srgbClr val="404040"/>
                </a:solidFill>
                <a:latin typeface="Now Bold"/>
              </a:rPr>
              <a:t>PROMPT ENGINEERING</a:t>
            </a:r>
          </a:p>
        </p:txBody>
      </p:sp>
      <p:sp>
        <p:nvSpPr>
          <p:cNvPr id="3" name="TextBox 3">
            <a:extLst>
              <a:ext uri="{FF2B5EF4-FFF2-40B4-BE49-F238E27FC236}">
                <a16:creationId xmlns:a16="http://schemas.microsoft.com/office/drawing/2014/main" id="{B2A18BAA-2081-AB3D-6E75-57E1F48D5E36}"/>
              </a:ext>
            </a:extLst>
          </p:cNvPr>
          <p:cNvSpPr txBox="1"/>
          <p:nvPr/>
        </p:nvSpPr>
        <p:spPr>
          <a:xfrm>
            <a:off x="903763" y="6222514"/>
            <a:ext cx="6085849" cy="771943"/>
          </a:xfrm>
          <a:prstGeom prst="rect">
            <a:avLst/>
          </a:prstGeom>
        </p:spPr>
        <p:txBody>
          <a:bodyPr lIns="0" tIns="0" rIns="0" bIns="0" rtlCol="0" anchor="t">
            <a:spAutoFit/>
          </a:bodyPr>
          <a:lstStyle/>
          <a:p>
            <a:pPr>
              <a:lnSpc>
                <a:spcPts val="2913"/>
              </a:lnSpc>
            </a:pPr>
            <a:r>
              <a:rPr lang="en-US" sz="3200" dirty="0">
                <a:solidFill>
                  <a:srgbClr val="000000"/>
                </a:solidFill>
                <a:latin typeface="Now"/>
              </a:rPr>
              <a:t>(</a:t>
            </a:r>
            <a:r>
              <a:rPr lang="en-US" sz="3200" i="1" dirty="0">
                <a:solidFill>
                  <a:srgbClr val="000000"/>
                </a:solidFill>
                <a:latin typeface="Now"/>
              </a:rPr>
              <a:t>How do we design and validate our prompts?</a:t>
            </a:r>
            <a:r>
              <a:rPr lang="en-US" sz="3200" dirty="0">
                <a:solidFill>
                  <a:srgbClr val="000000"/>
                </a:solidFill>
                <a:latin typeface="Now"/>
              </a:rPr>
              <a:t>)</a:t>
            </a:r>
            <a:endParaRPr lang="en-US" sz="3200" i="1" dirty="0">
              <a:solidFill>
                <a:srgbClr val="000000"/>
              </a:solidFill>
              <a:latin typeface="Now"/>
            </a:endParaRPr>
          </a:p>
        </p:txBody>
      </p:sp>
      <p:grpSp>
        <p:nvGrpSpPr>
          <p:cNvPr id="5" name="Group 5">
            <a:extLst>
              <a:ext uri="{FF2B5EF4-FFF2-40B4-BE49-F238E27FC236}">
                <a16:creationId xmlns:a16="http://schemas.microsoft.com/office/drawing/2014/main" id="{0F711312-8CAA-0FF8-D350-4BB2C1126388}"/>
              </a:ext>
            </a:extLst>
          </p:cNvPr>
          <p:cNvGrpSpPr/>
          <p:nvPr/>
        </p:nvGrpSpPr>
        <p:grpSpPr>
          <a:xfrm>
            <a:off x="1028700" y="2551409"/>
            <a:ext cx="801428" cy="801428"/>
            <a:chOff x="0" y="0"/>
            <a:chExt cx="812800" cy="812800"/>
          </a:xfrm>
        </p:grpSpPr>
        <p:sp>
          <p:nvSpPr>
            <p:cNvPr id="6" name="Freeform 6">
              <a:extLst>
                <a:ext uri="{FF2B5EF4-FFF2-40B4-BE49-F238E27FC236}">
                  <a16:creationId xmlns:a16="http://schemas.microsoft.com/office/drawing/2014/main" id="{9CA77F2D-5EA8-8365-4D86-0B956881FE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txBody>
            <a:bodyPr/>
            <a:lstStyle/>
            <a:p>
              <a:endParaRPr lang="en-US"/>
            </a:p>
          </p:txBody>
        </p:sp>
        <p:sp>
          <p:nvSpPr>
            <p:cNvPr id="7" name="TextBox 7">
              <a:extLst>
                <a:ext uri="{FF2B5EF4-FFF2-40B4-BE49-F238E27FC236}">
                  <a16:creationId xmlns:a16="http://schemas.microsoft.com/office/drawing/2014/main" id="{603956ED-40C5-7510-C2CA-4B59958BB516}"/>
                </a:ext>
              </a:extLst>
            </p:cNvPr>
            <p:cNvSpPr txBox="1"/>
            <p:nvPr/>
          </p:nvSpPr>
          <p:spPr>
            <a:xfrm>
              <a:off x="76200" y="66675"/>
              <a:ext cx="660400" cy="669925"/>
            </a:xfrm>
            <a:prstGeom prst="rect">
              <a:avLst/>
            </a:prstGeom>
          </p:spPr>
          <p:txBody>
            <a:bodyPr lIns="35867" tIns="35867" rIns="35867" bIns="35867" rtlCol="0" anchor="ctr"/>
            <a:lstStyle/>
            <a:p>
              <a:pPr algn="ctr">
                <a:lnSpc>
                  <a:spcPts val="2123"/>
                </a:lnSpc>
              </a:pPr>
              <a:endParaRPr/>
            </a:p>
          </p:txBody>
        </p:sp>
      </p:grpSp>
      <p:sp>
        <p:nvSpPr>
          <p:cNvPr id="8" name="TextBox 8">
            <a:extLst>
              <a:ext uri="{FF2B5EF4-FFF2-40B4-BE49-F238E27FC236}">
                <a16:creationId xmlns:a16="http://schemas.microsoft.com/office/drawing/2014/main" id="{48763412-950F-244A-D053-2FBFCC29E356}"/>
              </a:ext>
            </a:extLst>
          </p:cNvPr>
          <p:cNvSpPr txBox="1"/>
          <p:nvPr/>
        </p:nvSpPr>
        <p:spPr>
          <a:xfrm>
            <a:off x="1096011" y="2643347"/>
            <a:ext cx="666806" cy="550878"/>
          </a:xfrm>
          <a:prstGeom prst="rect">
            <a:avLst/>
          </a:prstGeom>
        </p:spPr>
        <p:txBody>
          <a:bodyPr lIns="0" tIns="0" rIns="0" bIns="0" rtlCol="0" anchor="t">
            <a:spAutoFit/>
          </a:bodyPr>
          <a:lstStyle/>
          <a:p>
            <a:pPr algn="ctr">
              <a:lnSpc>
                <a:spcPts val="4460"/>
              </a:lnSpc>
            </a:pPr>
            <a:r>
              <a:rPr lang="en-US" sz="3186" dirty="0">
                <a:solidFill>
                  <a:srgbClr val="000000">
                    <a:alpha val="82745"/>
                  </a:srgbClr>
                </a:solidFill>
                <a:latin typeface="Now"/>
              </a:rPr>
              <a:t>03</a:t>
            </a:r>
          </a:p>
        </p:txBody>
      </p:sp>
      <p:grpSp>
        <p:nvGrpSpPr>
          <p:cNvPr id="21" name="Group 21">
            <a:extLst>
              <a:ext uri="{FF2B5EF4-FFF2-40B4-BE49-F238E27FC236}">
                <a16:creationId xmlns:a16="http://schemas.microsoft.com/office/drawing/2014/main" id="{CDF311D7-E7AD-C985-875C-B256B46104D0}"/>
              </a:ext>
            </a:extLst>
          </p:cNvPr>
          <p:cNvGrpSpPr/>
          <p:nvPr/>
        </p:nvGrpSpPr>
        <p:grpSpPr>
          <a:xfrm>
            <a:off x="15805630" y="9134776"/>
            <a:ext cx="1453670" cy="428324"/>
            <a:chOff x="0" y="0"/>
            <a:chExt cx="952367" cy="280615"/>
          </a:xfrm>
        </p:grpSpPr>
        <p:sp>
          <p:nvSpPr>
            <p:cNvPr id="22" name="Freeform 22">
              <a:extLst>
                <a:ext uri="{FF2B5EF4-FFF2-40B4-BE49-F238E27FC236}">
                  <a16:creationId xmlns:a16="http://schemas.microsoft.com/office/drawing/2014/main" id="{B421799D-4A28-F4D7-01C0-89685DD69A39}"/>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txBody>
            <a:bodyPr/>
            <a:lstStyle/>
            <a:p>
              <a:endParaRPr lang="en-US"/>
            </a:p>
          </p:txBody>
        </p:sp>
        <p:sp>
          <p:nvSpPr>
            <p:cNvPr id="23" name="TextBox 23">
              <a:extLst>
                <a:ext uri="{FF2B5EF4-FFF2-40B4-BE49-F238E27FC236}">
                  <a16:creationId xmlns:a16="http://schemas.microsoft.com/office/drawing/2014/main" id="{E7290393-6CAA-7438-620A-A18068F0C1B9}"/>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4" name="AutoShape 24">
            <a:extLst>
              <a:ext uri="{FF2B5EF4-FFF2-40B4-BE49-F238E27FC236}">
                <a16:creationId xmlns:a16="http://schemas.microsoft.com/office/drawing/2014/main" id="{35304258-0121-C940-42D8-860EAB7B12E4}"/>
              </a:ext>
            </a:extLst>
          </p:cNvPr>
          <p:cNvSpPr/>
          <p:nvPr/>
        </p:nvSpPr>
        <p:spPr>
          <a:xfrm>
            <a:off x="16187602" y="9348938"/>
            <a:ext cx="714075" cy="0"/>
          </a:xfrm>
          <a:prstGeom prst="line">
            <a:avLst/>
          </a:prstGeom>
          <a:ln w="19050" cap="flat">
            <a:solidFill>
              <a:srgbClr val="000000">
                <a:alpha val="70980"/>
              </a:srgbClr>
            </a:solidFill>
            <a:prstDash val="solid"/>
            <a:headEnd type="none" w="sm" len="sm"/>
            <a:tailEnd type="arrow" w="med" len="sm"/>
          </a:ln>
        </p:spPr>
        <p:txBody>
          <a:bodyPr/>
          <a:lstStyle/>
          <a:p>
            <a:endParaRPr lang="en-US"/>
          </a:p>
        </p:txBody>
      </p:sp>
      <p:sp>
        <p:nvSpPr>
          <p:cNvPr id="9" name="TextBox 16">
            <a:extLst>
              <a:ext uri="{FF2B5EF4-FFF2-40B4-BE49-F238E27FC236}">
                <a16:creationId xmlns:a16="http://schemas.microsoft.com/office/drawing/2014/main" id="{FA6464B2-0B8D-82C6-DA61-6E1D64C57CBD}"/>
              </a:ext>
            </a:extLst>
          </p:cNvPr>
          <p:cNvSpPr txBox="1"/>
          <p:nvPr/>
        </p:nvSpPr>
        <p:spPr>
          <a:xfrm>
            <a:off x="8577349" y="746116"/>
            <a:ext cx="7610253" cy="6691512"/>
          </a:xfrm>
          <a:prstGeom prst="rect">
            <a:avLst/>
          </a:prstGeom>
        </p:spPr>
        <p:txBody>
          <a:bodyPr wrap="square" lIns="0" tIns="0" rIns="0" bIns="0" rtlCol="0" anchor="t">
            <a:spAutoFit/>
          </a:bodyPr>
          <a:lstStyle/>
          <a:p>
            <a:pPr>
              <a:lnSpc>
                <a:spcPts val="2913"/>
              </a:lnSpc>
            </a:pPr>
            <a:r>
              <a:rPr lang="en-US" sz="2388" b="1" dirty="0">
                <a:solidFill>
                  <a:srgbClr val="000000"/>
                </a:solidFill>
                <a:latin typeface="Now"/>
              </a:rPr>
              <a:t>Principle: </a:t>
            </a:r>
            <a:r>
              <a:rPr lang="en-US" sz="2388" dirty="0">
                <a:solidFill>
                  <a:srgbClr val="000000"/>
                </a:solidFill>
                <a:latin typeface="Now"/>
              </a:rPr>
              <a:t>Structure prompts systematically and transparently; document thoroughly</a:t>
            </a:r>
          </a:p>
          <a:p>
            <a:pPr algn="l">
              <a:lnSpc>
                <a:spcPts val="2913"/>
              </a:lnSpc>
            </a:pPr>
            <a:endParaRPr lang="en-US" sz="2388" dirty="0">
              <a:solidFill>
                <a:srgbClr val="000000"/>
              </a:solidFill>
              <a:latin typeface="Now"/>
            </a:endParaRPr>
          </a:p>
          <a:p>
            <a:pPr algn="l">
              <a:lnSpc>
                <a:spcPts val="2913"/>
              </a:lnSpc>
            </a:pPr>
            <a:endParaRPr lang="en-US" sz="2388" dirty="0">
              <a:solidFill>
                <a:srgbClr val="000000"/>
              </a:solidFill>
              <a:latin typeface="Now"/>
            </a:endParaRPr>
          </a:p>
          <a:p>
            <a:pPr algn="l">
              <a:lnSpc>
                <a:spcPts val="2913"/>
              </a:lnSpc>
            </a:pPr>
            <a:r>
              <a:rPr lang="en-US" sz="2388" b="1" dirty="0">
                <a:solidFill>
                  <a:srgbClr val="000000"/>
                </a:solidFill>
                <a:latin typeface="Now"/>
              </a:rPr>
              <a:t>Tradeoffs:</a:t>
            </a:r>
          </a:p>
          <a:p>
            <a:pPr marL="342900" indent="-342900">
              <a:lnSpc>
                <a:spcPts val="2913"/>
              </a:lnSpc>
              <a:buFont typeface="Arial" panose="020B0604020202020204" pitchFamily="34" charset="0"/>
              <a:buChar char="•"/>
            </a:pPr>
            <a:r>
              <a:rPr lang="en-US" sz="2388" dirty="0">
                <a:solidFill>
                  <a:srgbClr val="000000"/>
                </a:solidFill>
                <a:latin typeface="Now"/>
              </a:rPr>
              <a:t>Simple prompts: More stable but potentially lower accuracy</a:t>
            </a:r>
          </a:p>
          <a:p>
            <a:pPr marL="342900" indent="-342900">
              <a:lnSpc>
                <a:spcPts val="2913"/>
              </a:lnSpc>
              <a:buFont typeface="Arial" panose="020B0604020202020204" pitchFamily="34" charset="0"/>
              <a:buChar char="•"/>
            </a:pPr>
            <a:r>
              <a:rPr lang="en-US" sz="2388" dirty="0">
                <a:solidFill>
                  <a:srgbClr val="000000"/>
                </a:solidFill>
                <a:latin typeface="Now"/>
              </a:rPr>
              <a:t>Complex prompts: Better performance but higher token usage</a:t>
            </a:r>
          </a:p>
          <a:p>
            <a:pPr marL="342900" indent="-342900">
              <a:lnSpc>
                <a:spcPts val="2913"/>
              </a:lnSpc>
              <a:buFont typeface="Arial" panose="020B0604020202020204" pitchFamily="34" charset="0"/>
              <a:buChar char="•"/>
            </a:pPr>
            <a:r>
              <a:rPr lang="en-US" sz="2388" dirty="0">
                <a:solidFill>
                  <a:srgbClr val="000000"/>
                </a:solidFill>
                <a:latin typeface="Now"/>
              </a:rPr>
              <a:t>Generic vs. task-specific prompting: Generalizability vs. accuracy</a:t>
            </a:r>
          </a:p>
          <a:p>
            <a:pPr marL="342900" indent="-342900">
              <a:lnSpc>
                <a:spcPts val="2913"/>
              </a:lnSpc>
              <a:buFont typeface="Arial" panose="020B0604020202020204" pitchFamily="34" charset="0"/>
              <a:buChar char="•"/>
            </a:pPr>
            <a:endParaRPr lang="en-US" sz="2388" dirty="0">
              <a:solidFill>
                <a:srgbClr val="000000"/>
              </a:solidFill>
              <a:latin typeface="Now"/>
            </a:endParaRPr>
          </a:p>
          <a:p>
            <a:pPr marL="342900" indent="-342900">
              <a:lnSpc>
                <a:spcPts val="2913"/>
              </a:lnSpc>
              <a:buFont typeface="Arial" panose="020B0604020202020204" pitchFamily="34" charset="0"/>
              <a:buChar char="•"/>
            </a:pPr>
            <a:endParaRPr lang="en-US" sz="2388" dirty="0">
              <a:solidFill>
                <a:srgbClr val="000000"/>
              </a:solidFill>
              <a:latin typeface="Now"/>
            </a:endParaRPr>
          </a:p>
          <a:p>
            <a:pPr algn="l">
              <a:lnSpc>
                <a:spcPts val="2913"/>
              </a:lnSpc>
            </a:pPr>
            <a:r>
              <a:rPr lang="en-US" sz="2388" b="1" dirty="0">
                <a:solidFill>
                  <a:srgbClr val="000000"/>
                </a:solidFill>
                <a:latin typeface="Now"/>
              </a:rPr>
              <a:t>Best practices:</a:t>
            </a:r>
          </a:p>
          <a:p>
            <a:pPr marL="342900" indent="-342900">
              <a:lnSpc>
                <a:spcPts val="2913"/>
              </a:lnSpc>
              <a:buFont typeface="Arial" panose="020B0604020202020204" pitchFamily="34" charset="0"/>
              <a:buChar char="•"/>
            </a:pPr>
            <a:r>
              <a:rPr lang="en-US" sz="2388" dirty="0">
                <a:solidFill>
                  <a:srgbClr val="000000"/>
                </a:solidFill>
                <a:latin typeface="Now"/>
              </a:rPr>
              <a:t>Generate systematic prompt variations for sensitivity testing</a:t>
            </a:r>
          </a:p>
          <a:p>
            <a:pPr marL="342900" indent="-342900">
              <a:lnSpc>
                <a:spcPts val="2913"/>
              </a:lnSpc>
              <a:buFont typeface="Arial" panose="020B0604020202020204" pitchFamily="34" charset="0"/>
              <a:buChar char="•"/>
            </a:pPr>
            <a:r>
              <a:rPr lang="en-US" sz="2388" dirty="0">
                <a:solidFill>
                  <a:srgbClr val="000000"/>
                </a:solidFill>
                <a:latin typeface="Now"/>
              </a:rPr>
              <a:t>Document all prompt components</a:t>
            </a:r>
          </a:p>
          <a:p>
            <a:pPr marL="342900" indent="-342900">
              <a:lnSpc>
                <a:spcPts val="2913"/>
              </a:lnSpc>
              <a:buFont typeface="Arial" panose="020B0604020202020204" pitchFamily="34" charset="0"/>
              <a:buChar char="•"/>
            </a:pPr>
            <a:r>
              <a:rPr lang="en-US" sz="2388" dirty="0">
                <a:solidFill>
                  <a:srgbClr val="000000"/>
                </a:solidFill>
                <a:latin typeface="Now"/>
              </a:rPr>
              <a:t>Test prompts on diverse examples</a:t>
            </a:r>
          </a:p>
        </p:txBody>
      </p:sp>
    </p:spTree>
    <p:extLst>
      <p:ext uri="{BB962C8B-B14F-4D97-AF65-F5344CB8AC3E}">
        <p14:creationId xmlns:p14="http://schemas.microsoft.com/office/powerpoint/2010/main" val="1860140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10266</TotalTime>
  <Words>2471</Words>
  <Application>Microsoft Macintosh PowerPoint</Application>
  <PresentationFormat>Custom</PresentationFormat>
  <Paragraphs>284</Paragraphs>
  <Slides>35</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Calibri</vt:lpstr>
      <vt:lpstr>Courier New</vt:lpstr>
      <vt:lpstr>Now Bold</vt:lpstr>
      <vt:lpstr>Aptos</vt:lpstr>
      <vt:lpstr>Arial</vt:lpstr>
      <vt:lpstr>Inter Bold</vt:lpstr>
      <vt:lpstr>Now</vt:lpstr>
      <vt:lpstr>Futura Italics</vt:lpstr>
      <vt:lpstr>Glacial Indifference Bold</vt:lpstr>
      <vt:lpstr>Futura</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Carlson, Natalie</cp:lastModifiedBy>
  <cp:revision>36</cp:revision>
  <dcterms:created xsi:type="dcterms:W3CDTF">2006-08-16T00:00:00Z</dcterms:created>
  <dcterms:modified xsi:type="dcterms:W3CDTF">2026-03-27T18:57:43Z</dcterms:modified>
  <dc:identifier>DAGFIgezReM</dc:identifier>
</cp:coreProperties>
</file>