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74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94"/>
    <p:restoredTop sz="94610"/>
  </p:normalViewPr>
  <p:slideViewPr>
    <p:cSldViewPr snapToGrid="0" snapToObjects="1">
      <p:cViewPr varScale="1">
        <p:scale>
          <a:sx n="98" d="100"/>
          <a:sy n="98" d="100"/>
        </p:scale>
        <p:origin x="200" y="1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2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46DEC-2EAE-87B5-F5C1-A0CF4498D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D168C5-9F20-C30F-F230-F4F666CE0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92C3A-1305-E68C-183F-0670465E9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3D9B1-5FD8-2FC2-DC90-51263C14FB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935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" y="0"/>
            <a:ext cx="5463729" cy="5143500"/>
          </a:xfrm>
          <a:prstGeom prst="rect">
            <a:avLst/>
          </a:prstGeom>
          <a:solidFill>
            <a:srgbClr val="18453B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48640" y="731520"/>
            <a:ext cx="4572000" cy="2194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Managing</a:t>
            </a:r>
            <a:endParaRPr lang="en-US" sz="3600" dirty="0"/>
          </a:p>
          <a:p>
            <a:pPr marL="0" indent="0" algn="l">
              <a:lnSpc>
                <a:spcPct val="10500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Team-Based</a:t>
            </a:r>
            <a:endParaRPr lang="en-US" sz="3600" dirty="0"/>
          </a:p>
          <a:p>
            <a:pPr marL="0" indent="0" algn="l">
              <a:lnSpc>
                <a:spcPct val="10500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Experiments</a:t>
            </a:r>
            <a:endParaRPr lang="en-US" sz="3600" dirty="0"/>
          </a:p>
        </p:txBody>
      </p:sp>
      <p:sp>
        <p:nvSpPr>
          <p:cNvPr id="5" name="Shape 2"/>
          <p:cNvSpPr/>
          <p:nvPr/>
        </p:nvSpPr>
        <p:spPr>
          <a:xfrm>
            <a:off x="548640" y="2880360"/>
            <a:ext cx="2011680" cy="0"/>
          </a:xfrm>
          <a:prstGeom prst="line">
            <a:avLst/>
          </a:prstGeom>
          <a:noFill/>
          <a:ln w="38100">
            <a:solidFill>
              <a:srgbClr val="C8960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48640" y="3017520"/>
            <a:ext cx="4114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i="1" dirty="0">
                <a:solidFill>
                  <a:srgbClr val="C8E6D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Practical Realities That</a:t>
            </a:r>
            <a:endParaRPr lang="en-US" sz="1600" dirty="0"/>
          </a:p>
          <a:p>
            <a:pPr marL="0" indent="0" algn="l">
              <a:buNone/>
            </a:pPr>
            <a:r>
              <a:rPr lang="en-US" sz="1600" i="1" dirty="0">
                <a:solidFill>
                  <a:srgbClr val="C8E6D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Shape Your Methods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48640" y="3794760"/>
            <a:ext cx="45720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FFFFFF"/>
                </a:solidFill>
              </a:rPr>
              <a:t>Dorothy R. Carter, Ph.D.</a:t>
            </a:r>
            <a:endParaRPr lang="en-US" sz="1400" dirty="0"/>
          </a:p>
          <a:p>
            <a:pPr marL="0" indent="0" algn="l">
              <a:buNone/>
            </a:pPr>
            <a:r>
              <a:rPr lang="en-US" sz="1100" dirty="0">
                <a:solidFill>
                  <a:srgbClr val="88AA99"/>
                </a:solidFill>
              </a:rPr>
              <a:t>Associate Professor  |  Michigan State University</a:t>
            </a:r>
            <a:endParaRPr lang="en-US" sz="1400" dirty="0"/>
          </a:p>
          <a:p>
            <a:pPr marL="0" indent="0" algn="l">
              <a:buNone/>
            </a:pPr>
            <a:endParaRPr lang="en-US" sz="1400" dirty="0"/>
          </a:p>
          <a:p>
            <a:pPr marL="0" indent="0" algn="l">
              <a:buNone/>
            </a:pPr>
            <a:r>
              <a:rPr lang="en-US" sz="1100" dirty="0">
                <a:solidFill>
                  <a:srgbClr val="88AA99"/>
                </a:solidFill>
              </a:rPr>
              <a:t>CARMA PhD Panel  |  April 10, 2026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A7D8B-CE6B-8A96-64B3-9D7797B81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EBDD0F83-4560-6073-07C4-1D12291C97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453D"/>
          </a:solidFill>
          <a:ln w="12700">
            <a:solidFill>
              <a:srgbClr val="18453D"/>
            </a:solidFill>
            <a:prstDash val="solid"/>
          </a:ln>
        </p:spPr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A493DFD-A0CC-9837-5C31-E3813938692A}"/>
              </a:ext>
            </a:extLst>
          </p:cNvPr>
          <p:cNvSpPr/>
          <p:nvPr/>
        </p:nvSpPr>
        <p:spPr>
          <a:xfrm>
            <a:off x="4114800" y="0"/>
            <a:ext cx="640080" cy="5143500"/>
          </a:xfrm>
          <a:prstGeom prst="rect">
            <a:avLst/>
          </a:prstGeom>
          <a:solidFill>
            <a:srgbClr val="2A6049"/>
          </a:solidFill>
          <a:ln w="12700">
            <a:solidFill>
              <a:srgbClr val="2A6049"/>
            </a:solidFill>
            <a:prstDash val="solid"/>
          </a:ln>
        </p:spPr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0506CCF0-0DCB-F686-E8D0-817759BCBCE8}"/>
              </a:ext>
            </a:extLst>
          </p:cNvPr>
          <p:cNvSpPr/>
          <p:nvPr/>
        </p:nvSpPr>
        <p:spPr>
          <a:xfrm>
            <a:off x="274320" y="237744"/>
            <a:ext cx="3931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685800">
              <a:defRPr/>
            </a:pPr>
            <a:r>
              <a:rPr lang="en-US" sz="1150" b="1" kern="0" spc="100" dirty="0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MICHIGAN STATE UNIVERSITY</a:t>
            </a:r>
            <a:endParaRPr lang="en-US" sz="11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9913B2A8-6B49-C345-0586-0FF476C626B9}"/>
              </a:ext>
            </a:extLst>
          </p:cNvPr>
          <p:cNvSpPr/>
          <p:nvPr/>
        </p:nvSpPr>
        <p:spPr>
          <a:xfrm>
            <a:off x="274320" y="822960"/>
            <a:ext cx="3566160" cy="36576"/>
          </a:xfrm>
          <a:prstGeom prst="rect">
            <a:avLst/>
          </a:prstGeom>
          <a:solidFill>
            <a:srgbClr val="C8960C"/>
          </a:solidFill>
          <a:ln w="12700">
            <a:solidFill>
              <a:srgbClr val="C8960C"/>
            </a:solidFill>
            <a:prstDash val="solid"/>
          </a:ln>
        </p:spPr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270D3B9E-2C7B-65BC-7A2C-81D4EBAFC7E1}"/>
              </a:ext>
            </a:extLst>
          </p:cNvPr>
          <p:cNvSpPr/>
          <p:nvPr/>
        </p:nvSpPr>
        <p:spPr>
          <a:xfrm>
            <a:off x="274320" y="650710"/>
            <a:ext cx="3931920" cy="1783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685800">
              <a:defRPr/>
            </a:pP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Paradigm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FCE0928C-22C5-971D-6048-4B8E72F970AF}"/>
              </a:ext>
            </a:extLst>
          </p:cNvPr>
          <p:cNvSpPr/>
          <p:nvPr/>
        </p:nvSpPr>
        <p:spPr>
          <a:xfrm>
            <a:off x="274320" y="2592064"/>
            <a:ext cx="3718765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Transportable Experiment for Advancing 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Mission Success</a:t>
            </a:r>
            <a:b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</a:br>
            <a:endParaRPr lang="en-US" sz="1350" dirty="0">
              <a:solidFill>
                <a:srgbClr val="C8E6DA"/>
              </a:solidFill>
              <a:latin typeface="Arial" panose="020B0604020202020204" pitchFamily="34" charset="0"/>
              <a:ea typeface="Calibri" pitchFamily="34" charset="-122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Research Institute for the Behavioral and Social Sciences (ARI) 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Agreement W911NF-19-2-0173</a:t>
            </a:r>
          </a:p>
          <a:p>
            <a:pPr defTabSz="685800">
              <a:defRPr/>
            </a:pPr>
            <a:b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0C9552FD-7BA6-8FDA-E17D-54CCB9ACB9C1}"/>
              </a:ext>
            </a:extLst>
          </p:cNvPr>
          <p:cNvSpPr/>
          <p:nvPr/>
        </p:nvSpPr>
        <p:spPr>
          <a:xfrm>
            <a:off x="274320" y="3612386"/>
            <a:ext cx="3566160" cy="27432"/>
          </a:xfrm>
          <a:prstGeom prst="rect">
            <a:avLst/>
          </a:prstGeom>
          <a:solidFill>
            <a:srgbClr val="C8960C"/>
          </a:solidFill>
          <a:ln w="12700">
            <a:solidFill>
              <a:srgbClr val="C8960C"/>
            </a:solidFill>
            <a:prstDash val="solid"/>
          </a:ln>
        </p:spPr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6">
            <a:extLst>
              <a:ext uri="{FF2B5EF4-FFF2-40B4-BE49-F238E27FC236}">
                <a16:creationId xmlns:a16="http://schemas.microsoft.com/office/drawing/2014/main" id="{A58C90B6-2B71-9108-8FA8-49DDE7CAB5D7}"/>
              </a:ext>
            </a:extLst>
          </p:cNvPr>
          <p:cNvSpPr/>
          <p:nvPr/>
        </p:nvSpPr>
        <p:spPr>
          <a:xfrm>
            <a:off x="334241" y="3862614"/>
            <a:ext cx="3718765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Collaborating Institutions: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 University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Clemson University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Institute of Technology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Aptima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for Organizational Effectiveness</a:t>
            </a:r>
            <a:endParaRPr lang="en-US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C4824B-AA64-D11F-482B-B09D329E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92" y="479406"/>
            <a:ext cx="4626552" cy="42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42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Army TEAMS: Moving Research Out of the Lab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4320" y="1005840"/>
            <a:ext cx="4114800" cy="292608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54880" y="1005840"/>
            <a:ext cx="4114800" cy="2926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31520" y="4023360"/>
            <a:ext cx="7680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 findings from computer-based lab studies really generalize to teams working in physical, high-stakes environments?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474720"/>
            <a:ext cx="9144000" cy="1668780"/>
          </a:xfrm>
          <a:prstGeom prst="rect">
            <a:avLst/>
          </a:prstGeom>
          <a:solidFill>
            <a:srgbClr val="18453B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48640" y="3611880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TEAMS Paradigm - Teams in Physical Space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48640" y="4114800"/>
            <a:ext cx="8046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i="1" dirty="0">
                <a:solidFill>
                  <a:srgbClr val="C8E6D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MSU (Carter)  ·  Clemson (Shuffler)  ·  Florida Tech (Thayer)  —  Three sites, one protocol.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Teams in Action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0857" y="1005840"/>
            <a:ext cx="2785897" cy="1554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57200" y="2560320"/>
            <a:ext cx="3977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Strategizing on the field</a:t>
            </a:r>
            <a:endParaRPr lang="en-US" sz="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34218" y="1005840"/>
            <a:ext cx="2785897" cy="1554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83688" y="2560320"/>
            <a:ext cx="3977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Building the cart</a:t>
            </a:r>
            <a:endParaRPr lang="en-US" sz="9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0857" y="2834640"/>
            <a:ext cx="2785897" cy="155448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57200" y="4389120"/>
            <a:ext cx="3977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Navigating with supplies</a:t>
            </a:r>
            <a:endParaRPr lang="en-US" sz="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34218" y="2834640"/>
            <a:ext cx="2785897" cy="155448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983688" y="4389120"/>
            <a:ext cx="3977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Signaling during mission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Three Sites, One Protocol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4320" y="1005840"/>
            <a:ext cx="4572000" cy="32004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029200" y="1097280"/>
            <a:ext cx="3840480" cy="3291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A2A22"/>
                </a:solidFill>
              </a:rPr>
              <a:t>Collaboration</a:t>
            </a:r>
            <a:endParaRPr lang="en-US" sz="1300" dirty="0"/>
          </a:p>
          <a:p>
            <a:pPr marL="0" indent="0" algn="l">
              <a:buNone/>
            </a:pPr>
            <a:r>
              <a:rPr lang="en-US" sz="1100" dirty="0">
                <a:solidFill>
                  <a:srgbClr val="4D6B5A"/>
                </a:solidFill>
              </a:rPr>
              <a:t>MSU, Clemson (Marissa Shuffler),</a:t>
            </a:r>
            <a:endParaRPr lang="en-US" sz="1300" dirty="0"/>
          </a:p>
          <a:p>
            <a:pPr marL="0" indent="0" algn="l">
              <a:buNone/>
            </a:pPr>
            <a:r>
              <a:rPr lang="en-US" sz="1100" dirty="0">
                <a:solidFill>
                  <a:srgbClr val="4D6B5A"/>
                </a:solidFill>
              </a:rPr>
              <a:t>and FIT (Amanda Thayer)</a:t>
            </a:r>
            <a:endParaRPr lang="en-US" sz="1300" dirty="0"/>
          </a:p>
          <a:p>
            <a:pPr marL="0" indent="0" algn="l">
              <a:buNone/>
            </a:pPr>
            <a:endParaRPr lang="en-US" sz="1300" dirty="0"/>
          </a:p>
          <a:p>
            <a:pPr marL="0" indent="0" algn="l">
              <a:buNone/>
            </a:pPr>
            <a:r>
              <a:rPr lang="en-US" sz="1300" b="1" dirty="0">
                <a:solidFill>
                  <a:srgbClr val="1A2A22"/>
                </a:solidFill>
              </a:rPr>
              <a:t>80-page research protocol</a:t>
            </a:r>
            <a:endParaRPr lang="en-US" sz="1300" dirty="0"/>
          </a:p>
          <a:p>
            <a:pPr marL="0" indent="0" algn="l">
              <a:buNone/>
            </a:pPr>
            <a:r>
              <a:rPr lang="en-US" sz="1100" dirty="0">
                <a:solidFill>
                  <a:srgbClr val="4D6B5A"/>
                </a:solidFill>
              </a:rPr>
              <a:t>Every procedural detail standardized</a:t>
            </a:r>
            <a:endParaRPr lang="en-US" sz="1300" dirty="0"/>
          </a:p>
          <a:p>
            <a:pPr marL="0" indent="0" algn="l">
              <a:buNone/>
            </a:pPr>
            <a:endParaRPr lang="en-US" sz="1300" dirty="0"/>
          </a:p>
          <a:p>
            <a:pPr marL="0" indent="0" algn="l">
              <a:buNone/>
            </a:pPr>
            <a:r>
              <a:rPr lang="en-US" sz="1300" b="1" dirty="0">
                <a:solidFill>
                  <a:srgbClr val="1A2A22"/>
                </a:solidFill>
              </a:rPr>
              <a:t>100-page TRAK guide</a:t>
            </a:r>
            <a:endParaRPr lang="en-US" sz="1300" dirty="0"/>
          </a:p>
          <a:p>
            <a:pPr marL="0" indent="0" algn="l">
              <a:buNone/>
            </a:pPr>
            <a:r>
              <a:rPr lang="en-US" sz="1100" dirty="0">
                <a:solidFill>
                  <a:srgbClr val="4D6B5A"/>
                </a:solidFill>
              </a:rPr>
              <a:t>Data collection kit documentation</a:t>
            </a:r>
            <a:endParaRPr lang="en-US" sz="1300" dirty="0"/>
          </a:p>
          <a:p>
            <a:pPr marL="0" indent="0" algn="l">
              <a:buNone/>
            </a:pPr>
            <a:endParaRPr lang="en-US" sz="1300" dirty="0"/>
          </a:p>
          <a:p>
            <a:pPr marL="0" indent="0" algn="l">
              <a:buNone/>
            </a:pPr>
            <a:r>
              <a:rPr lang="en-US" sz="1300" b="1" dirty="0">
                <a:solidFill>
                  <a:srgbClr val="1A2A22"/>
                </a:solidFill>
              </a:rPr>
              <a:t>20+ page RA training manuals</a:t>
            </a:r>
            <a:endParaRPr lang="en-US" sz="1300" dirty="0"/>
          </a:p>
          <a:p>
            <a:pPr marL="0" indent="0" algn="l">
              <a:buNone/>
            </a:pPr>
            <a:r>
              <a:rPr lang="en-US" sz="1100" dirty="0">
                <a:solidFill>
                  <a:srgbClr val="4D6B5A"/>
                </a:solidFill>
              </a:rPr>
              <a:t>Cross-institutional training to one standard</a:t>
            </a:r>
            <a:endParaRPr lang="en-US" sz="1300" dirty="0"/>
          </a:p>
          <a:p>
            <a:pPr marL="0" indent="0" algn="l">
              <a:buNone/>
            </a:pPr>
            <a:endParaRPr lang="en-US" sz="1300" dirty="0"/>
          </a:p>
          <a:p>
            <a:pPr marL="0" indent="0" algn="l">
              <a:buNone/>
            </a:pPr>
            <a:r>
              <a:rPr lang="en-US" sz="1300" b="1" dirty="0">
                <a:solidFill>
                  <a:srgbClr val="1A2A22"/>
                </a:solidFill>
              </a:rPr>
              <a:t>Shared documentation website</a:t>
            </a:r>
            <a:endParaRPr lang="en-US" sz="1300" dirty="0"/>
          </a:p>
          <a:p>
            <a:pPr marL="0" indent="0" algn="l">
              <a:buNone/>
            </a:pPr>
            <a:r>
              <a:rPr lang="en-US" sz="1100" dirty="0">
                <a:solidFill>
                  <a:srgbClr val="4D6B5A"/>
                </a:solidFill>
              </a:rPr>
              <a:t>Central repository for all materials</a:t>
            </a:r>
            <a:endParaRPr lang="en-US" sz="1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Equipment: TRAK Data Collection Kit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3418" y="1035311"/>
            <a:ext cx="8021942" cy="378944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42310" y="4466434"/>
            <a:ext cx="7680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Smartphones, Bluetooth beacons, cameras, tablets, generators, walkie-talkies — all configured identically at every site.</a:t>
            </a:r>
            <a:endParaRPr lang="en-US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5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 TEAMS: Practical Challenges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640080" y="1097280"/>
            <a:ext cx="2468880" cy="301752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640080" y="1097280"/>
            <a:ext cx="2468880" cy="54864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22960" y="1280160"/>
            <a:ext cx="21031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Protocol</a:t>
            </a:r>
            <a:endParaRPr lang="en-US" sz="1500" dirty="0"/>
          </a:p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Standardization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822960" y="2103120"/>
            <a:ext cx="210312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different universities had to run identical procedures. An 80-page protocol and 100-page TRAK guide were the backbone of experimental control.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3429000" y="1097280"/>
            <a:ext cx="2468880" cy="301752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3429000" y="1097280"/>
            <a:ext cx="2468880" cy="54864"/>
          </a:xfrm>
          <a:prstGeom prst="rect">
            <a:avLst/>
          </a:prstGeom>
          <a:solidFill>
            <a:srgbClr val="C8960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3611880" y="1280160"/>
            <a:ext cx="21031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Physical Space</a:t>
            </a:r>
            <a:endParaRPr lang="en-US" sz="1500" dirty="0"/>
          </a:p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Variability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611880" y="2103120"/>
            <a:ext cx="210312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Different outdoor or indoor fields at each campus — different dimensions, surfaces, weather. Grid markers, cones, and spatial specs kept it standardized.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6217920" y="1097280"/>
            <a:ext cx="2468880" cy="301752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6217920" y="1097280"/>
            <a:ext cx="2468880" cy="54864"/>
          </a:xfrm>
          <a:prstGeom prst="rect">
            <a:avLst/>
          </a:prstGeom>
          <a:solidFill>
            <a:srgbClr val="0DB14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400800" y="1280160"/>
            <a:ext cx="21031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Technology &amp;</a:t>
            </a:r>
            <a:endParaRPr lang="en-US" sz="1500" dirty="0"/>
          </a:p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Data Coordination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6400800" y="2103120"/>
            <a:ext cx="210312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sensors, devices, and software configured identically. Cloud-based data management enabled real-time quality checks across sites.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 TEAMS: Lessons Learned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640080" y="1051560"/>
            <a:ext cx="502920" cy="502920"/>
          </a:xfrm>
          <a:prstGeom prst="ellipse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05156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371600" y="100584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Document your procedures AS your methods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371600" y="1371600"/>
            <a:ext cx="7315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80-page protocol wasn’t bureaucracy — it was the only thing keeping three sites in sync. Write procedural decisions down as you go, not after.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640080" y="2331720"/>
            <a:ext cx="502920" cy="502920"/>
          </a:xfrm>
          <a:prstGeom prst="ellipse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640080" y="233172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1371600" y="228600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Build redundancy into everything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371600" y="2651760"/>
            <a:ext cx="7315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Over-recruit participants. Have backup equipment at every site. Train more RAs than you think you need. The cost of redundancy is always less than the cost of lost data.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640080" y="3611880"/>
            <a:ext cx="502920" cy="502920"/>
          </a:xfrm>
          <a:prstGeom prst="ellipse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640080" y="361188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1371600" y="35661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Invest in shared infrastructure from day one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1371600" y="3931920"/>
            <a:ext cx="7315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Our documentation site, cloud data management, and cross-institutional training took months to build — but they’re what made multi-site experimental research possible.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84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858000" y="-1371600"/>
            <a:ext cx="3657600" cy="3657600"/>
          </a:xfrm>
          <a:prstGeom prst="ellipse">
            <a:avLst/>
          </a:prstGeom>
          <a:solidFill>
            <a:srgbClr val="88AA99">
              <a:alpha val="1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-914400" y="3200400"/>
            <a:ext cx="2743200" cy="2743200"/>
          </a:xfrm>
          <a:prstGeom prst="ellipse">
            <a:avLst/>
          </a:prstGeom>
          <a:solidFill>
            <a:srgbClr val="0DB14B">
              <a:alpha val="1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31520" y="548640"/>
            <a:ext cx="76809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Thank You</a:t>
            </a:r>
            <a:endParaRPr lang="en-US" sz="3600" dirty="0"/>
          </a:p>
        </p:txBody>
      </p:sp>
      <p:sp>
        <p:nvSpPr>
          <p:cNvPr id="5" name="Shape 3"/>
          <p:cNvSpPr/>
          <p:nvPr/>
        </p:nvSpPr>
        <p:spPr>
          <a:xfrm>
            <a:off x="731520" y="1371600"/>
            <a:ext cx="2011680" cy="0"/>
          </a:xfrm>
          <a:prstGeom prst="line">
            <a:avLst/>
          </a:prstGeom>
          <a:noFill/>
          <a:ln w="31750">
            <a:solidFill>
              <a:srgbClr val="C8960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31520" y="1645920"/>
            <a:ext cx="548640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</a:rPr>
              <a:t>Dorothy R. Carter, Ph.D.</a:t>
            </a:r>
            <a:endParaRPr lang="en-US" sz="16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88AA99"/>
                </a:solidFill>
              </a:rPr>
              <a:t>Associate Professor  |  Department of Management</a:t>
            </a:r>
            <a:endParaRPr lang="en-US" sz="16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88AA99"/>
                </a:solidFill>
              </a:rPr>
              <a:t>Broad College of Business  |  Michigan State University</a:t>
            </a:r>
            <a:endParaRPr lang="en-US" sz="1600" dirty="0"/>
          </a:p>
          <a:p>
            <a:pPr marL="0" indent="0" algn="l">
              <a:buNone/>
            </a:pPr>
            <a:endParaRPr lang="en-US" sz="16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C8E6DA"/>
                </a:solidFill>
              </a:rPr>
              <a:t>dcarter3@msu.edu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84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914400"/>
            <a:ext cx="7315200" cy="1828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practical work</a:t>
            </a:r>
            <a:endParaRPr lang="en-US" sz="3400" dirty="0"/>
          </a:p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 the methodological work.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3200400" y="2834640"/>
            <a:ext cx="2743200" cy="0"/>
          </a:xfrm>
          <a:prstGeom prst="line">
            <a:avLst/>
          </a:prstGeom>
          <a:noFill/>
          <a:ln w="31750">
            <a:solidFill>
              <a:srgbClr val="C8960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371600" y="3108960"/>
            <a:ext cx="64008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i="1" dirty="0">
                <a:solidFill>
                  <a:srgbClr val="88AA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Two experiments where everyday logistics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i="1" dirty="0">
                <a:solidFill>
                  <a:srgbClr val="88AA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directly shaped the methods and the science.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480560" cy="5143500"/>
          </a:xfrm>
          <a:prstGeom prst="rect">
            <a:avLst/>
          </a:prstGeom>
          <a:solidFill>
            <a:srgbClr val="18453D"/>
          </a:solidFill>
          <a:ln w="12700">
            <a:solidFill>
              <a:srgbClr val="18453D"/>
            </a:solidFill>
            <a:prstDash val="solid"/>
          </a:ln>
        </p:spPr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114800" y="0"/>
            <a:ext cx="640080" cy="5143500"/>
          </a:xfrm>
          <a:prstGeom prst="rect">
            <a:avLst/>
          </a:prstGeom>
          <a:solidFill>
            <a:srgbClr val="2A6049"/>
          </a:solidFill>
          <a:ln w="12700">
            <a:solidFill>
              <a:srgbClr val="2A6049"/>
            </a:solidFill>
            <a:prstDash val="solid"/>
          </a:ln>
        </p:spPr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74320" y="198555"/>
            <a:ext cx="3931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685800">
              <a:defRPr/>
            </a:pPr>
            <a:r>
              <a:rPr lang="en-US" sz="1150" b="1" kern="0" spc="100" dirty="0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MICHIGAN STATE UNIVERSITY</a:t>
            </a:r>
            <a:endParaRPr lang="en-US" sz="11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52018" y="733745"/>
            <a:ext cx="3566160" cy="36576"/>
          </a:xfrm>
          <a:prstGeom prst="rect">
            <a:avLst/>
          </a:prstGeom>
          <a:solidFill>
            <a:srgbClr val="C8960C"/>
          </a:solidFill>
          <a:ln w="12700">
            <a:solidFill>
              <a:srgbClr val="C8960C"/>
            </a:solidFill>
            <a:prstDash val="solid"/>
          </a:ln>
        </p:spPr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52018" y="639873"/>
            <a:ext cx="3931920" cy="1783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685800">
              <a:defRPr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PROJECT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FUSION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52018" y="2254652"/>
            <a:ext cx="3392519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Facilitating Unified Systems of Interdependent Organizational Networks</a:t>
            </a:r>
          </a:p>
          <a:p>
            <a:pPr defTabSz="685800">
              <a:defRPr/>
            </a:pPr>
            <a:endParaRPr lang="en-US" sz="1350" dirty="0">
              <a:solidFill>
                <a:srgbClr val="C8E6DA"/>
              </a:solidFill>
              <a:latin typeface="Arial" panose="020B0604020202020204" pitchFamily="34" charset="0"/>
              <a:ea typeface="Calibri" pitchFamily="34" charset="-122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#80NSSC18K0511 (PI: Carter)</a:t>
            </a:r>
            <a:endParaRPr lang="en-US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252018" y="3248848"/>
            <a:ext cx="3566160" cy="27432"/>
          </a:xfrm>
          <a:prstGeom prst="rect">
            <a:avLst/>
          </a:prstGeom>
          <a:solidFill>
            <a:srgbClr val="C8960C"/>
          </a:solidFill>
          <a:ln w="12700">
            <a:solidFill>
              <a:srgbClr val="C8960C"/>
            </a:solidFill>
            <a:prstDash val="solid"/>
          </a:ln>
        </p:spPr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Inside Nat Geo's Incredible Documentary Mission to Mars | WIRED">
            <a:extLst>
              <a:ext uri="{FF2B5EF4-FFF2-40B4-BE49-F238E27FC236}">
                <a16:creationId xmlns:a16="http://schemas.microsoft.com/office/drawing/2014/main" id="{D1773C24-E797-C9C5-2865-009AE398D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2"/>
          <a:stretch>
            <a:fillRect/>
          </a:stretch>
        </p:blipFill>
        <p:spPr bwMode="auto">
          <a:xfrm>
            <a:off x="4604148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6">
            <a:extLst>
              <a:ext uri="{FF2B5EF4-FFF2-40B4-BE49-F238E27FC236}">
                <a16:creationId xmlns:a16="http://schemas.microsoft.com/office/drawing/2014/main" id="{5DE2170E-DB36-46E8-075B-4A1841E612B5}"/>
              </a:ext>
            </a:extLst>
          </p:cNvPr>
          <p:cNvSpPr/>
          <p:nvPr/>
        </p:nvSpPr>
        <p:spPr>
          <a:xfrm>
            <a:off x="281989" y="3457660"/>
            <a:ext cx="3718765" cy="14350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Collaborating Institutions: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Northwestern University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Northeastern University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Clemson University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Georgia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Central Florida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Mason University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</a:t>
            </a:r>
            <a:r>
              <a:rPr lang="en-US" sz="1350" dirty="0" err="1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KBRWyle</a:t>
            </a:r>
            <a:r>
              <a:rPr lang="en-US" sz="1350" dirty="0">
                <a:solidFill>
                  <a:srgbClr val="C8E6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474720"/>
            <a:ext cx="9144000" cy="1668780"/>
          </a:xfrm>
          <a:prstGeom prst="rect">
            <a:avLst/>
          </a:prstGeom>
          <a:solidFill>
            <a:srgbClr val="18453B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48640" y="3611880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HERA: Human Exploration Research Analog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48640" y="4114800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i="1" dirty="0">
                <a:solidFill>
                  <a:srgbClr val="C8E6D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45 days sealed in a capsule. No do-overs.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Two Locations, One Experiment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30778" y="4480560"/>
            <a:ext cx="38404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HERA Capsule — Johnson Space Center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crew members sealed for 45 days</a:t>
            </a:r>
            <a:endParaRPr lang="en-US" sz="1000" dirty="0"/>
          </a:p>
        </p:txBody>
      </p:sp>
      <p:sp>
        <p:nvSpPr>
          <p:cNvPr id="7" name="Text 3"/>
          <p:cNvSpPr/>
          <p:nvPr/>
        </p:nvSpPr>
        <p:spPr>
          <a:xfrm>
            <a:off x="4622704" y="4480560"/>
            <a:ext cx="38404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Kesseler Team Leadership Lab — Michigan State University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participants in the university MCC</a:t>
            </a:r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B27D9A-AC74-D4B8-AF29-8BB101396625}"/>
              </a:ext>
            </a:extLst>
          </p:cNvPr>
          <p:cNvPicPr>
            <a:picLocks/>
          </p:cNvPicPr>
          <p:nvPr/>
        </p:nvPicPr>
        <p:blipFill>
          <a:blip r:embed="rId3"/>
          <a:srcRect l="2992" t="12000" r="51000" b="11500"/>
          <a:stretch>
            <a:fillRect/>
          </a:stretch>
        </p:blipFill>
        <p:spPr>
          <a:xfrm>
            <a:off x="5120200" y="2697480"/>
            <a:ext cx="2844004" cy="1668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A46EF3-75EC-1122-9341-E2FBDE7E3581}"/>
              </a:ext>
            </a:extLst>
          </p:cNvPr>
          <p:cNvPicPr>
            <a:picLocks/>
          </p:cNvPicPr>
          <p:nvPr/>
        </p:nvPicPr>
        <p:blipFill>
          <a:blip r:embed="rId4"/>
          <a:srcRect l="4008" t="7676" r="16292" b="7367"/>
          <a:stretch>
            <a:fillRect/>
          </a:stretch>
        </p:blipFill>
        <p:spPr>
          <a:xfrm>
            <a:off x="5120200" y="937260"/>
            <a:ext cx="2844004" cy="1691640"/>
          </a:xfrm>
          <a:prstGeom prst="rect">
            <a:avLst/>
          </a:prstGeom>
        </p:spPr>
      </p:pic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A6404A7C-2032-AE54-0B1A-8A9B028983E0}"/>
              </a:ext>
            </a:extLst>
          </p:cNvPr>
          <p:cNvPicPr>
            <a:picLocks/>
          </p:cNvPicPr>
          <p:nvPr/>
        </p:nvPicPr>
        <p:blipFill>
          <a:blip r:embed="rId5"/>
          <a:stretch/>
        </p:blipFill>
        <p:spPr>
          <a:xfrm>
            <a:off x="1279419" y="914400"/>
            <a:ext cx="2743198" cy="1668780"/>
          </a:xfrm>
          <a:prstGeom prst="rect">
            <a:avLst/>
          </a:prstGeom>
        </p:spPr>
      </p:pic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874232D9-6410-8F31-61C4-D0F6EAE8E33B}"/>
              </a:ext>
            </a:extLst>
          </p:cNvPr>
          <p:cNvPicPr>
            <a:picLocks/>
          </p:cNvPicPr>
          <p:nvPr/>
        </p:nvPicPr>
        <p:blipFill>
          <a:blip r:embed="rId6"/>
          <a:stretch/>
        </p:blipFill>
        <p:spPr>
          <a:xfrm>
            <a:off x="1279419" y="2697480"/>
            <a:ext cx="2743198" cy="16687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Team Task: Project RED Mars Simulation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1520" y="1051560"/>
            <a:ext cx="7680960" cy="30175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31520" y="4069080"/>
            <a:ext cx="7680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5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Teams collaborated to select an ideal location on Mars and design a well to provide clean water — </a:t>
            </a:r>
          </a:p>
          <a:p>
            <a:pPr marL="0" indent="0" algn="ctr">
              <a:buNone/>
            </a:pPr>
            <a:r>
              <a:rPr lang="en-US" sz="115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while communication was delayed by up to 3 minutes.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Communication Delay Manipulation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31520" y="1005840"/>
            <a:ext cx="7680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Same 12 participants completed Project RED simulation FOUR times across the 45-day mission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731520" y="2377440"/>
            <a:ext cx="7680960" cy="45720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371600" y="2240280"/>
            <a:ext cx="731520" cy="731520"/>
          </a:xfrm>
          <a:prstGeom prst="ellipse">
            <a:avLst/>
          </a:prstGeom>
          <a:solidFill>
            <a:srgbClr val="88AA99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371600" y="224028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Time 1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1005840" y="3200400"/>
            <a:ext cx="14630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Delay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(Control)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3291840" y="2240280"/>
            <a:ext cx="731520" cy="731520"/>
          </a:xfrm>
          <a:prstGeom prst="ellipse">
            <a:avLst/>
          </a:prstGeom>
          <a:solidFill>
            <a:srgbClr val="C8960C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3291840" y="224028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Time 2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2926080" y="3200400"/>
            <a:ext cx="14630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1-Min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Delay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5212080" y="2240280"/>
            <a:ext cx="731520" cy="731520"/>
          </a:xfrm>
          <a:prstGeom prst="ellipse">
            <a:avLst/>
          </a:prstGeom>
          <a:solidFill>
            <a:srgbClr val="C8960C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5212080" y="224028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Time 3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4846320" y="3200400"/>
            <a:ext cx="14630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3-Min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Delay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7132320" y="2240280"/>
            <a:ext cx="731520" cy="731520"/>
          </a:xfrm>
          <a:prstGeom prst="ellipse">
            <a:avLst/>
          </a:prstGeom>
          <a:solidFill>
            <a:srgbClr val="88AA99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32320" y="224028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Time 4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6766560" y="3200400"/>
            <a:ext cx="14630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Delay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1A2A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(Control)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1188720" y="374904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~3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3108960" y="374904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~16</a:t>
            </a:r>
            <a:endParaRPr lang="en-US" sz="900" dirty="0"/>
          </a:p>
        </p:txBody>
      </p:sp>
      <p:sp>
        <p:nvSpPr>
          <p:cNvPr id="20" name="Text 18"/>
          <p:cNvSpPr/>
          <p:nvPr/>
        </p:nvSpPr>
        <p:spPr>
          <a:xfrm>
            <a:off x="5029200" y="374904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~29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6949440" y="374904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~42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731520" y="4023360"/>
            <a:ext cx="7680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i="1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Within-subjects design: every team experienced all conditions. No second chances with irreplaceable data.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What Could Go Wrong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640080" y="1097280"/>
            <a:ext cx="2468880" cy="301752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640080" y="1097280"/>
            <a:ext cx="2468880" cy="54864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22960" y="1280160"/>
            <a:ext cx="21031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Synchronizing across</a:t>
            </a:r>
            <a:endParaRPr lang="en-US" sz="1500" dirty="0"/>
          </a:p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two locations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822960" y="2103120"/>
            <a:ext cx="210312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HERA crew at JSC and MCC team at MSU had to operate in perfect sync across hundreds of miles — timing, technology, and task delivery.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3429000" y="1097280"/>
            <a:ext cx="2468880" cy="301752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3429000" y="1097280"/>
            <a:ext cx="2468880" cy="54864"/>
          </a:xfrm>
          <a:prstGeom prst="rect">
            <a:avLst/>
          </a:prstGeom>
          <a:solidFill>
            <a:srgbClr val="C8960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3611880" y="1280160"/>
            <a:ext cx="21031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Technology inside</a:t>
            </a:r>
            <a:endParaRPr lang="en-US" sz="1500" dirty="0"/>
          </a:p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 isolated capsule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611880" y="2103120"/>
            <a:ext cx="210312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entire tech stack had to function flawlessly inside HERA with extremely limited access for troubleshooting.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6217920" y="1097280"/>
            <a:ext cx="2468880" cy="301752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6217920" y="1097280"/>
            <a:ext cx="2468880" cy="54864"/>
          </a:xfrm>
          <a:prstGeom prst="rect">
            <a:avLst/>
          </a:prstGeom>
          <a:solidFill>
            <a:srgbClr val="0DB14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400800" y="1280160"/>
            <a:ext cx="21031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fixing it</a:t>
            </a:r>
            <a:endParaRPr lang="en-US" sz="1500" dirty="0"/>
          </a:p>
          <a:p>
            <a:pPr marL="0" indent="0" algn="l">
              <a:buNone/>
            </a:pPr>
            <a:r>
              <a:rPr lang="en-US" sz="15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next semester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6400800" y="2103120"/>
            <a:ext cx="210312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cannot re-run a 45-day analog mission. Every protocol decision, every piece of equipment had to be right the first time.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91440"/>
            <a:ext cx="8046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NASA HERA: What I Learned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640080" y="1051560"/>
            <a:ext cx="502920" cy="502920"/>
          </a:xfrm>
          <a:prstGeom prst="ellipse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05156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371600" y="100584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Pilot everything — including the coordination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371600" y="1371600"/>
            <a:ext cx="7315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 ran multiple full-scale pilot sessions with research assistants before the HERA mission. Piloting measures wasn’t enough — we had to pilot the entire cross-location workflow (during crew training).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640080" y="2331720"/>
            <a:ext cx="502920" cy="502920"/>
          </a:xfrm>
          <a:prstGeom prst="ellipse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640080" y="233172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1371600" y="228600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Build relationships with your partners early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371600" y="2651760"/>
            <a:ext cx="7315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Working with NASA meant navigating institutional timelines, security protocols, IRBs, and scheduling constraints. Those relationships had to be built long before data collection.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640080" y="3611880"/>
            <a:ext cx="502920" cy="502920"/>
          </a:xfrm>
          <a:prstGeom prst="ellipse">
            <a:avLst/>
          </a:prstGeom>
          <a:solidFill>
            <a:srgbClr val="1845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640080" y="361188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1371600" y="35661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1A2A2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Design for irreplaceable data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1371600" y="3931920"/>
            <a:ext cx="7315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 only two HERA campaigns, every choice carried enormous weight. We used within-subjects specifically because we couldn’t afford between-group variability.</a:t>
            </a:r>
          </a:p>
          <a:p>
            <a:pPr marL="0" indent="0" algn="l">
              <a:buNone/>
            </a:pPr>
            <a:r>
              <a:rPr lang="en-US" sz="1200" dirty="0">
                <a:solidFill>
                  <a:srgbClr val="4D6B5A"/>
                </a:solidFill>
                <a:latin typeface="Calibri" pitchFamily="34" charset="0"/>
                <a:cs typeface="Calibri" pitchFamily="34" charset="-120"/>
              </a:rPr>
              <a:t>Needed “backup” participants at university lab because of repeated measures design. 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5564</TotalTime>
  <Words>894</Words>
  <Application>Microsoft Macintosh PowerPoint</Application>
  <PresentationFormat>On-screen Show (16:9)</PresentationFormat>
  <Paragraphs>161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Team-Based Experiments: Practical Realities</dc:title>
  <dc:subject>PptxGenJS Presentation</dc:subject>
  <dc:creator>Dorothy R. Carter</dc:creator>
  <cp:lastModifiedBy>Carter, Dorothy</cp:lastModifiedBy>
  <cp:revision>5</cp:revision>
  <dcterms:created xsi:type="dcterms:W3CDTF">2026-04-02T21:08:30Z</dcterms:created>
  <dcterms:modified xsi:type="dcterms:W3CDTF">2026-04-07T16:12:26Z</dcterms:modified>
</cp:coreProperties>
</file>