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8"/>
  </p:notesMasterIdLst>
  <p:sldIdLst>
    <p:sldId id="256" r:id="rId2"/>
    <p:sldId id="538" r:id="rId3"/>
    <p:sldId id="4063" r:id="rId4"/>
    <p:sldId id="444" r:id="rId5"/>
    <p:sldId id="4064" r:id="rId6"/>
    <p:sldId id="4062" r:id="rId7"/>
  </p:sldIdLst>
  <p:sldSz cx="12192000" cy="6858000"/>
  <p:notesSz cx="6858000" cy="9144000"/>
  <p:embeddedFontLst>
    <p:embeddedFont>
      <p:font typeface="Lato" panose="020F0502020204030203" pitchFamily="34" charset="0"/>
      <p:regular r:id="rId9"/>
      <p:bold r:id="rId10"/>
      <p:italic r:id="rId11"/>
      <p:boldItalic r:id="rId12"/>
    </p:embeddedFont>
    <p:embeddedFont>
      <p:font typeface="Lato Light" panose="020F0502020204030203" pitchFamily="34" charset="0"/>
      <p:regular r:id="rId13"/>
      <p:italic r:id="rId14"/>
    </p:embeddedFont>
    <p:embeddedFont>
      <p:font typeface="Wingdings 3" pitchFamily="2" charset="2"/>
      <p:regular r:id="rId1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4334"/>
    <a:srgbClr val="86C8BC"/>
    <a:srgbClr val="002D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6"/>
    <p:restoredTop sz="89726"/>
  </p:normalViewPr>
  <p:slideViewPr>
    <p:cSldViewPr snapToGrid="0">
      <p:cViewPr varScale="1">
        <p:scale>
          <a:sx n="113" d="100"/>
          <a:sy n="113" d="100"/>
        </p:scale>
        <p:origin x="100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643EB-7401-A245-9BD7-D43CFFE52DF9}" type="datetimeFigureOut">
              <a:rPr lang="en-US" smtClean="0"/>
              <a:t>4/13/26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8C800-B29D-6C47-91CA-F0D10D8093CB}" type="slidenum">
              <a:rPr lang="en-US" smtClean="0"/>
              <a:t>‹#›</a:t>
            </a:fld>
            <a:endParaRPr lang="en-US"/>
          </a:p>
        </p:txBody>
      </p:sp>
    </p:spTree>
    <p:extLst>
      <p:ext uri="{BB962C8B-B14F-4D97-AF65-F5344CB8AC3E}">
        <p14:creationId xmlns:p14="http://schemas.microsoft.com/office/powerpoint/2010/main" val="3833765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endParaRPr lang="en-US" sz="1200" dirty="0"/>
          </a:p>
        </p:txBody>
      </p:sp>
      <p:sp>
        <p:nvSpPr>
          <p:cNvPr id="4" name="Slide Number Placeholder 3"/>
          <p:cNvSpPr>
            <a:spLocks noGrp="1"/>
          </p:cNvSpPr>
          <p:nvPr>
            <p:ph type="sldNum" sz="quarter" idx="5"/>
          </p:nvPr>
        </p:nvSpPr>
        <p:spPr/>
        <p:txBody>
          <a:bodyPr/>
          <a:lstStyle/>
          <a:p>
            <a:fld id="{4E1CE821-1CA4-FB4B-8ADF-3A5FBAA7EF68}" type="slidenum">
              <a:rPr lang="en-US" smtClean="0"/>
              <a:t>2</a:t>
            </a:fld>
            <a:endParaRPr lang="en-US" dirty="0"/>
          </a:p>
        </p:txBody>
      </p:sp>
    </p:spTree>
    <p:extLst>
      <p:ext uri="{BB962C8B-B14F-4D97-AF65-F5344CB8AC3E}">
        <p14:creationId xmlns:p14="http://schemas.microsoft.com/office/powerpoint/2010/main" val="344504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CE821-1CA4-FB4B-8ADF-3A5FBAA7EF68}" type="slidenum">
              <a:rPr lang="en-US" smtClean="0"/>
              <a:t>4</a:t>
            </a:fld>
            <a:endParaRPr lang="en-US" dirty="0"/>
          </a:p>
        </p:txBody>
      </p:sp>
    </p:spTree>
    <p:extLst>
      <p:ext uri="{BB962C8B-B14F-4D97-AF65-F5344CB8AC3E}">
        <p14:creationId xmlns:p14="http://schemas.microsoft.com/office/powerpoint/2010/main" val="3154140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rgbClr val="002D7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14400"/>
            <a:ext cx="9144000" cy="2286000"/>
          </a:xfrm>
          <a:prstGeom prst="rect">
            <a:avLst/>
          </a:prstGeom>
        </p:spPr>
        <p:txBody>
          <a:bodyPr anchor="b"/>
          <a:lstStyle>
            <a:lvl1pPr>
              <a:defRPr sz="60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itle 2"/>
          <p:cNvSpPr>
            <a:spLocks noGrp="1"/>
          </p:cNvSpPr>
          <p:nvPr>
            <p:ph type="subTitle" idx="1"/>
          </p:nvPr>
        </p:nvSpPr>
        <p:spPr bwMode="gray">
          <a:xfrm>
            <a:off x="914400" y="3429000"/>
            <a:ext cx="9144000" cy="685800"/>
          </a:xfrm>
          <a:prstGeom prst="rect">
            <a:avLst/>
          </a:prstGeom>
        </p:spPr>
        <p:txBody>
          <a:bodyPr anchor="t"/>
          <a:lstStyle>
            <a:lvl1pPr marL="0" indent="0" algn="l">
              <a:buNone/>
              <a:defRPr b="1" i="0" cap="all">
                <a:solidFill>
                  <a:schemeClr val="bg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5" name="Picture 14" descr="A blue and white logo&#10;&#10;AI-generated content may be incorrect.">
            <a:extLst>
              <a:ext uri="{FF2B5EF4-FFF2-40B4-BE49-F238E27FC236}">
                <a16:creationId xmlns:a16="http://schemas.microsoft.com/office/drawing/2014/main" id="{4785F61D-66B5-C47E-C403-DAC18850BF5D}"/>
              </a:ext>
            </a:extLst>
          </p:cNvPr>
          <p:cNvPicPr>
            <a:picLocks noChangeAspect="1"/>
          </p:cNvPicPr>
          <p:nvPr userDrawn="1"/>
        </p:nvPicPr>
        <p:blipFill>
          <a:blip r:embed="rId2"/>
          <a:stretch>
            <a:fillRect/>
          </a:stretch>
        </p:blipFill>
        <p:spPr>
          <a:xfrm>
            <a:off x="10437812" y="0"/>
            <a:ext cx="702000" cy="1143000"/>
          </a:xfrm>
          <a:prstGeom prst="rect">
            <a:avLst/>
          </a:prstGeom>
          <a:effectLst>
            <a:outerShdw blurRad="38100" dist="25400" dir="5400000" algn="ctr" rotWithShape="0">
              <a:schemeClr val="tx1">
                <a:alpha val="45000"/>
              </a:schemeClr>
            </a:outerShdw>
          </a:effectLst>
        </p:spPr>
      </p:pic>
      <p:pic>
        <p:nvPicPr>
          <p:cNvPr id="5" name="Picture 4" descr="A black and white logo&#10;&#10;AI-generated content may be incorrect.">
            <a:extLst>
              <a:ext uri="{FF2B5EF4-FFF2-40B4-BE49-F238E27FC236}">
                <a16:creationId xmlns:a16="http://schemas.microsoft.com/office/drawing/2014/main" id="{4572D569-C6AE-D549-4033-51EF4B665476}"/>
              </a:ext>
            </a:extLst>
          </p:cNvPr>
          <p:cNvPicPr>
            <a:picLocks noChangeAspect="1"/>
          </p:cNvPicPr>
          <p:nvPr userDrawn="1"/>
        </p:nvPicPr>
        <p:blipFill>
          <a:blip r:embed="rId3"/>
          <a:srcRect l="3266" r="46730"/>
          <a:stretch>
            <a:fillRect/>
          </a:stretch>
        </p:blipFill>
        <p:spPr>
          <a:xfrm>
            <a:off x="914400" y="5029200"/>
            <a:ext cx="3662373" cy="1143000"/>
          </a:xfrm>
          <a:prstGeom prst="rect">
            <a:avLst/>
          </a:prstGeom>
        </p:spPr>
      </p:pic>
    </p:spTree>
    <p:extLst>
      <p:ext uri="{BB962C8B-B14F-4D97-AF65-F5344CB8AC3E}">
        <p14:creationId xmlns:p14="http://schemas.microsoft.com/office/powerpoint/2010/main" val="1423062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ark">
    <p:bg>
      <p:bgRef idx="1001">
        <a:schemeClr val="bg2"/>
      </p:bgRef>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5AB63155-37D4-98A9-33CB-7F275F8B0562}"/>
              </a:ext>
            </a:extLst>
          </p:cNvPr>
          <p:cNvPicPr>
            <a:picLocks noChangeAspect="1"/>
          </p:cNvPicPr>
          <p:nvPr userDrawn="1"/>
        </p:nvPicPr>
        <p:blipFill rotWithShape="1">
          <a:blip r:embed="rId2"/>
          <a:srcRect t="8630" b="7097"/>
          <a:stretch/>
        </p:blipFill>
        <p:spPr>
          <a:xfrm>
            <a:off x="0" y="0"/>
            <a:ext cx="12209721" cy="6857999"/>
          </a:xfrm>
          <a:prstGeom prst="rect">
            <a:avLst/>
          </a:prstGeom>
        </p:spPr>
      </p:pic>
      <p:sp>
        <p:nvSpPr>
          <p:cNvPr id="12" name="Rectangle 11">
            <a:extLst>
              <a:ext uri="{FF2B5EF4-FFF2-40B4-BE49-F238E27FC236}">
                <a16:creationId xmlns:a16="http://schemas.microsoft.com/office/drawing/2014/main" id="{9F1EFB71-668C-5E6D-81DA-C5BC8D339A10}"/>
              </a:ext>
            </a:extLst>
          </p:cNvPr>
          <p:cNvSpPr/>
          <p:nvPr userDrawn="1"/>
        </p:nvSpPr>
        <p:spPr>
          <a:xfrm>
            <a:off x="0" y="0"/>
            <a:ext cx="12227442" cy="6858000"/>
          </a:xfrm>
          <a:prstGeom prst="rect">
            <a:avLst/>
          </a:prstGeom>
          <a:solidFill>
            <a:srgbClr val="002D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blue and white logo&#10;&#10;AI-generated content may be incorrect.">
            <a:extLst>
              <a:ext uri="{FF2B5EF4-FFF2-40B4-BE49-F238E27FC236}">
                <a16:creationId xmlns:a16="http://schemas.microsoft.com/office/drawing/2014/main" id="{E2BC71C7-DC38-0CDA-019F-B1463835EB6A}"/>
              </a:ext>
            </a:extLst>
          </p:cNvPr>
          <p:cNvPicPr>
            <a:picLocks noChangeAspect="1"/>
          </p:cNvPicPr>
          <p:nvPr userDrawn="1"/>
        </p:nvPicPr>
        <p:blipFill>
          <a:blip r:embed="rId3"/>
          <a:stretch>
            <a:fillRect/>
          </a:stretch>
        </p:blipFill>
        <p:spPr>
          <a:xfrm>
            <a:off x="10437812" y="0"/>
            <a:ext cx="702000" cy="1143000"/>
          </a:xfrm>
          <a:prstGeom prst="rect">
            <a:avLst/>
          </a:prstGeom>
          <a:effectLst>
            <a:outerShdw blurRad="38100" dist="25400" dir="5400000" algn="ctr" rotWithShape="0">
              <a:schemeClr val="bg1">
                <a:alpha val="45000"/>
              </a:schemeClr>
            </a:outerShdw>
          </a:effectLst>
        </p:spPr>
      </p:pic>
      <p:sp>
        <p:nvSpPr>
          <p:cNvPr id="14" name="Footer Placeholder 4">
            <a:extLst>
              <a:ext uri="{FF2B5EF4-FFF2-40B4-BE49-F238E27FC236}">
                <a16:creationId xmlns:a16="http://schemas.microsoft.com/office/drawing/2014/main" id="{FE0DB44A-6EF6-5DAD-5C1F-06FE1F488CD3}"/>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75000"/>
                  </a:schemeClr>
                </a:solidFill>
              </a:rPr>
              <a:t>© </a:t>
            </a:r>
            <a:fld id="{598555FA-E6B6-9546-9D0B-4E7558F2E5EC}" type="datetimeyyyy">
              <a:rPr lang="en-US" smtClean="0">
                <a:solidFill>
                  <a:schemeClr val="tx1">
                    <a:lumMod val="75000"/>
                  </a:schemeClr>
                </a:solidFill>
              </a:rPr>
              <a:pPr algn="l"/>
              <a:t>2026</a:t>
            </a:fld>
            <a:r>
              <a:rPr lang="en-US" dirty="0">
                <a:solidFill>
                  <a:schemeClr val="tx1">
                    <a:lumMod val="75000"/>
                  </a:schemeClr>
                </a:solidFill>
              </a:rPr>
              <a:t> | Myers </a:t>
            </a:r>
          </a:p>
        </p:txBody>
      </p:sp>
      <p:sp>
        <p:nvSpPr>
          <p:cNvPr id="15" name="Title 1">
            <a:extLst>
              <a:ext uri="{FF2B5EF4-FFF2-40B4-BE49-F238E27FC236}">
                <a16:creationId xmlns:a16="http://schemas.microsoft.com/office/drawing/2014/main" id="{F6F8DE3C-838E-AE30-374D-5CFF764A3E77}"/>
              </a:ext>
            </a:extLst>
          </p:cNvPr>
          <p:cNvSpPr>
            <a:spLocks noGrp="1"/>
          </p:cNvSpPr>
          <p:nvPr>
            <p:ph type="ctrTitle" hasCustomPrompt="1"/>
          </p:nvPr>
        </p:nvSpPr>
        <p:spPr>
          <a:xfrm>
            <a:off x="914400" y="914400"/>
            <a:ext cx="10058400" cy="2286000"/>
          </a:xfrm>
          <a:prstGeom prst="rect">
            <a:avLst/>
          </a:prstGeom>
        </p:spPr>
        <p:txBody>
          <a:bodyPr anchor="b"/>
          <a:lstStyle>
            <a:lvl1pPr>
              <a:defRPr sz="4400" b="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16" name="Subtitle 2">
            <a:extLst>
              <a:ext uri="{FF2B5EF4-FFF2-40B4-BE49-F238E27FC236}">
                <a16:creationId xmlns:a16="http://schemas.microsoft.com/office/drawing/2014/main" id="{8785A948-59EA-F65B-F79C-A85F78495357}"/>
              </a:ext>
            </a:extLst>
          </p:cNvPr>
          <p:cNvSpPr>
            <a:spLocks noGrp="1"/>
          </p:cNvSpPr>
          <p:nvPr>
            <p:ph type="subTitle" idx="1" hasCustomPrompt="1"/>
          </p:nvPr>
        </p:nvSpPr>
        <p:spPr bwMode="gray">
          <a:xfrm>
            <a:off x="914400" y="3429000"/>
            <a:ext cx="10058400" cy="914400"/>
          </a:xfrm>
          <a:prstGeom prst="rect">
            <a:avLst/>
          </a:prstGeom>
        </p:spPr>
        <p:txBody>
          <a:bodyPr anchor="t"/>
          <a:lstStyle>
            <a:lvl1pPr marL="0" indent="0" algn="l">
              <a:buNone/>
              <a:defRPr b="1" cap="none">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9156068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600199"/>
            <a:ext cx="5029200" cy="4800600"/>
          </a:xfrm>
          <a:prstGeom prst="rect">
            <a:avLst/>
          </a:prstGeo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600200"/>
            <a:ext cx="5029200" cy="4800600"/>
          </a:xfrm>
          <a:prstGeom prst="rect">
            <a:avLst/>
          </a:prstGeo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and white logo&#10;&#10;AI-generated content may be incorrect.">
            <a:extLst>
              <a:ext uri="{FF2B5EF4-FFF2-40B4-BE49-F238E27FC236}">
                <a16:creationId xmlns:a16="http://schemas.microsoft.com/office/drawing/2014/main" id="{700FA519-EFA1-6E5E-6824-748011C379FF}"/>
              </a:ext>
            </a:extLst>
          </p:cNvPr>
          <p:cNvPicPr>
            <a:picLocks noChangeAspect="1"/>
          </p:cNvPicPr>
          <p:nvPr userDrawn="1"/>
        </p:nvPicPr>
        <p:blipFill>
          <a:blip r:embed="rId2"/>
          <a:stretch>
            <a:fillRect/>
          </a:stretch>
        </p:blipFill>
        <p:spPr>
          <a:xfrm>
            <a:off x="10443296" y="0"/>
            <a:ext cx="696516" cy="1143000"/>
          </a:xfrm>
          <a:prstGeom prst="rect">
            <a:avLst/>
          </a:prstGeom>
          <a:effectLst>
            <a:outerShdw blurRad="38100" dist="25400" dir="5400000" algn="ctr" rotWithShape="0">
              <a:schemeClr val="tx1">
                <a:alpha val="45000"/>
              </a:schemeClr>
            </a:outerShdw>
          </a:effectLst>
        </p:spPr>
      </p:pic>
      <p:sp>
        <p:nvSpPr>
          <p:cNvPr id="9" name="Title 1">
            <a:extLst>
              <a:ext uri="{FF2B5EF4-FFF2-40B4-BE49-F238E27FC236}">
                <a16:creationId xmlns:a16="http://schemas.microsoft.com/office/drawing/2014/main" id="{F943B4D8-B48F-251D-4C36-FBBF0BB4AFBD}"/>
              </a:ext>
            </a:extLst>
          </p:cNvPr>
          <p:cNvSpPr>
            <a:spLocks noGrp="1"/>
          </p:cNvSpPr>
          <p:nvPr>
            <p:ph type="title"/>
          </p:nvPr>
        </p:nvSpPr>
        <p:spPr>
          <a:xfrm>
            <a:off x="685800" y="457200"/>
            <a:ext cx="9601200" cy="731520"/>
          </a:xfrm>
          <a:prstGeom prst="rect">
            <a:avLst/>
          </a:prstGeom>
        </p:spPr>
        <p:txBody>
          <a:bodyPr/>
          <a:lstStyle>
            <a:lvl1pPr>
              <a:defRPr b="1" i="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531E7CE7-B540-277F-A826-E412BF558ED3}"/>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lumMod val="75000"/>
                  </a:schemeClr>
                </a:solidFill>
              </a:rPr>
              <a:t>© </a:t>
            </a:r>
            <a:fld id="{598555FA-E6B6-9546-9D0B-4E7558F2E5EC}" type="datetimeyyyy">
              <a:rPr lang="en-US" smtClean="0">
                <a:solidFill>
                  <a:schemeClr val="bg1">
                    <a:lumMod val="75000"/>
                  </a:schemeClr>
                </a:solidFill>
              </a:rPr>
              <a:pPr algn="l"/>
              <a:t>2026</a:t>
            </a:fld>
            <a:r>
              <a:rPr lang="en-US" dirty="0">
                <a:solidFill>
                  <a:schemeClr val="bg1">
                    <a:lumMod val="75000"/>
                  </a:schemeClr>
                </a:solidFill>
              </a:rPr>
              <a:t> | Myers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_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2286000"/>
            <a:ext cx="5029200" cy="4114800"/>
          </a:xfrm>
          <a:prstGeom prst="rect">
            <a:avLst/>
          </a:prstGeo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2286000"/>
            <a:ext cx="5029200" cy="4114800"/>
          </a:xfrm>
          <a:prstGeom prst="rect">
            <a:avLst/>
          </a:prstGeo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and white logo&#10;&#10;AI-generated content may be incorrect.">
            <a:extLst>
              <a:ext uri="{FF2B5EF4-FFF2-40B4-BE49-F238E27FC236}">
                <a16:creationId xmlns:a16="http://schemas.microsoft.com/office/drawing/2014/main" id="{700FA519-EFA1-6E5E-6824-748011C379FF}"/>
              </a:ext>
            </a:extLst>
          </p:cNvPr>
          <p:cNvPicPr>
            <a:picLocks noChangeAspect="1"/>
          </p:cNvPicPr>
          <p:nvPr userDrawn="1"/>
        </p:nvPicPr>
        <p:blipFill>
          <a:blip r:embed="rId2"/>
          <a:stretch>
            <a:fillRect/>
          </a:stretch>
        </p:blipFill>
        <p:spPr>
          <a:xfrm>
            <a:off x="10443296" y="0"/>
            <a:ext cx="696516" cy="1143000"/>
          </a:xfrm>
          <a:prstGeom prst="rect">
            <a:avLst/>
          </a:prstGeom>
          <a:effectLst>
            <a:outerShdw blurRad="38100" dist="25400" dir="5400000" algn="ctr" rotWithShape="0">
              <a:schemeClr val="tx1">
                <a:alpha val="45000"/>
              </a:schemeClr>
            </a:outerShdw>
          </a:effectLst>
        </p:spPr>
      </p:pic>
      <p:sp>
        <p:nvSpPr>
          <p:cNvPr id="9" name="Title 1">
            <a:extLst>
              <a:ext uri="{FF2B5EF4-FFF2-40B4-BE49-F238E27FC236}">
                <a16:creationId xmlns:a16="http://schemas.microsoft.com/office/drawing/2014/main" id="{F943B4D8-B48F-251D-4C36-FBBF0BB4AFBD}"/>
              </a:ext>
            </a:extLst>
          </p:cNvPr>
          <p:cNvSpPr>
            <a:spLocks noGrp="1"/>
          </p:cNvSpPr>
          <p:nvPr>
            <p:ph type="title"/>
          </p:nvPr>
        </p:nvSpPr>
        <p:spPr>
          <a:xfrm>
            <a:off x="685800" y="457200"/>
            <a:ext cx="9601200" cy="731520"/>
          </a:xfrm>
          <a:prstGeom prst="rect">
            <a:avLst/>
          </a:prstGeom>
        </p:spPr>
        <p:txBody>
          <a:bodyPr/>
          <a:lstStyle>
            <a:lvl1pPr>
              <a:defRPr b="1" i="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11" name="Footer Placeholder 4">
            <a:extLst>
              <a:ext uri="{FF2B5EF4-FFF2-40B4-BE49-F238E27FC236}">
                <a16:creationId xmlns:a16="http://schemas.microsoft.com/office/drawing/2014/main" id="{531E7CE7-B540-277F-A826-E412BF558ED3}"/>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lumMod val="75000"/>
                  </a:schemeClr>
                </a:solidFill>
              </a:rPr>
              <a:t>© </a:t>
            </a:r>
            <a:fld id="{598555FA-E6B6-9546-9D0B-4E7558F2E5EC}" type="datetimeyyyy">
              <a:rPr lang="en-US" smtClean="0">
                <a:solidFill>
                  <a:schemeClr val="bg1">
                    <a:lumMod val="75000"/>
                  </a:schemeClr>
                </a:solidFill>
              </a:rPr>
              <a:pPr algn="l"/>
              <a:t>2026</a:t>
            </a:fld>
            <a:r>
              <a:rPr lang="en-US" dirty="0">
                <a:solidFill>
                  <a:schemeClr val="bg1">
                    <a:lumMod val="75000"/>
                  </a:schemeClr>
                </a:solidFill>
              </a:rPr>
              <a:t> | Myers </a:t>
            </a:r>
          </a:p>
        </p:txBody>
      </p:sp>
      <p:sp>
        <p:nvSpPr>
          <p:cNvPr id="2" name="Text Placeholder 2">
            <a:extLst>
              <a:ext uri="{FF2B5EF4-FFF2-40B4-BE49-F238E27FC236}">
                <a16:creationId xmlns:a16="http://schemas.microsoft.com/office/drawing/2014/main" id="{B500B6D9-8E95-80B5-D390-F86E60B5DC73}"/>
              </a:ext>
            </a:extLst>
          </p:cNvPr>
          <p:cNvSpPr>
            <a:spLocks noGrp="1"/>
          </p:cNvSpPr>
          <p:nvPr>
            <p:ph type="body" idx="10"/>
          </p:nvPr>
        </p:nvSpPr>
        <p:spPr>
          <a:xfrm>
            <a:off x="685800" y="1600200"/>
            <a:ext cx="5029200" cy="685800"/>
          </a:xfrm>
          <a:prstGeom prst="rect">
            <a:avLst/>
          </a:prstGeom>
        </p:spPr>
        <p:txBody>
          <a:bodyPr anchor="b">
            <a:no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3525E0FE-2066-FEA7-4C26-5EB3B45E9F56}"/>
              </a:ext>
            </a:extLst>
          </p:cNvPr>
          <p:cNvSpPr>
            <a:spLocks noGrp="1"/>
          </p:cNvSpPr>
          <p:nvPr>
            <p:ph type="body" sz="quarter" idx="3"/>
          </p:nvPr>
        </p:nvSpPr>
        <p:spPr>
          <a:xfrm>
            <a:off x="6424551" y="1600200"/>
            <a:ext cx="5029200" cy="685800"/>
          </a:xfrm>
          <a:prstGeom prst="rect">
            <a:avLst/>
          </a:prstGeom>
        </p:spPr>
        <p:txBody>
          <a:bodyPr anchor="b">
            <a:no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50814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13500B75-A1AE-973E-305E-24877C5E4AEA}"/>
              </a:ext>
            </a:extLst>
          </p:cNvPr>
          <p:cNvSpPr>
            <a:spLocks noGrp="1"/>
          </p:cNvSpPr>
          <p:nvPr>
            <p:ph type="pic" sz="quarter" idx="14"/>
          </p:nvPr>
        </p:nvSpPr>
        <p:spPr>
          <a:xfrm>
            <a:off x="5334000" y="0"/>
            <a:ext cx="6858000" cy="6858000"/>
          </a:xfrm>
          <a:prstGeom prst="rect">
            <a:avLst/>
          </a:prstGeom>
        </p:spPr>
        <p:txBody>
          <a:bodyPr/>
          <a:lstStyle>
            <a:lvl1pPr marL="0" indent="0">
              <a:buNone/>
              <a:defRPr/>
            </a:lvl1pPr>
          </a:lstStyle>
          <a:p>
            <a:r>
              <a:rPr lang="en-US" dirty="0"/>
              <a:t>Click icon to add picture</a:t>
            </a:r>
          </a:p>
        </p:txBody>
      </p:sp>
      <p:sp>
        <p:nvSpPr>
          <p:cNvPr id="2" name="Title 1"/>
          <p:cNvSpPr>
            <a:spLocks noGrp="1"/>
          </p:cNvSpPr>
          <p:nvPr>
            <p:ph type="title"/>
          </p:nvPr>
        </p:nvSpPr>
        <p:spPr>
          <a:xfrm>
            <a:off x="457200" y="2287088"/>
            <a:ext cx="4351025" cy="2283824"/>
          </a:xfrm>
          <a:prstGeom prst="rect">
            <a:avLst/>
          </a:prstGeom>
        </p:spPr>
        <p:txBody>
          <a:bodyPr anchor="ctr"/>
          <a:lstStyle>
            <a:lvl1pPr algn="l">
              <a:defRPr sz="4000" b="1" i="0" cap="none">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9" name="Footer Placeholder 4">
            <a:extLst>
              <a:ext uri="{FF2B5EF4-FFF2-40B4-BE49-F238E27FC236}">
                <a16:creationId xmlns:a16="http://schemas.microsoft.com/office/drawing/2014/main" id="{BA4AEFCF-782F-F78D-DE1C-E088D7C77333}"/>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lumMod val="75000"/>
                  </a:schemeClr>
                </a:solidFill>
              </a:rPr>
              <a:t>© </a:t>
            </a:r>
            <a:fld id="{598555FA-E6B6-9546-9D0B-4E7558F2E5EC}" type="datetimeyyyy">
              <a:rPr lang="en-US" smtClean="0">
                <a:solidFill>
                  <a:schemeClr val="bg1">
                    <a:lumMod val="75000"/>
                  </a:schemeClr>
                </a:solidFill>
              </a:rPr>
              <a:pPr algn="l"/>
              <a:t>2026</a:t>
            </a:fld>
            <a:r>
              <a:rPr lang="en-US" dirty="0">
                <a:solidFill>
                  <a:schemeClr val="bg1">
                    <a:lumMod val="75000"/>
                  </a:schemeClr>
                </a:solidFill>
              </a:rPr>
              <a:t> | Myers </a:t>
            </a:r>
          </a:p>
        </p:txBody>
      </p:sp>
      <p:pic>
        <p:nvPicPr>
          <p:cNvPr id="13" name="Picture 12" descr="A blue and white logo&#10;&#10;AI-generated content may be incorrect.">
            <a:extLst>
              <a:ext uri="{FF2B5EF4-FFF2-40B4-BE49-F238E27FC236}">
                <a16:creationId xmlns:a16="http://schemas.microsoft.com/office/drawing/2014/main" id="{6DD483A0-F3D3-2CE3-0B42-73FFE9278488}"/>
              </a:ext>
            </a:extLst>
          </p:cNvPr>
          <p:cNvPicPr>
            <a:picLocks noChangeAspect="1"/>
          </p:cNvPicPr>
          <p:nvPr userDrawn="1"/>
        </p:nvPicPr>
        <p:blipFill>
          <a:blip r:embed="rId2"/>
          <a:stretch>
            <a:fillRect/>
          </a:stretch>
        </p:blipFill>
        <p:spPr>
          <a:xfrm>
            <a:off x="10443296" y="0"/>
            <a:ext cx="696516" cy="1143000"/>
          </a:xfrm>
          <a:prstGeom prst="rect">
            <a:avLst/>
          </a:prstGeom>
          <a:effectLst>
            <a:outerShdw blurRad="38100" dist="25400" dir="5400000" algn="ctr" rotWithShape="0">
              <a:schemeClr val="tx1">
                <a:alpha val="45000"/>
              </a:scheme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hoto_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13500B75-A1AE-973E-305E-24877C5E4AEA}"/>
              </a:ext>
            </a:extLst>
          </p:cNvPr>
          <p:cNvSpPr>
            <a:spLocks noGrp="1"/>
          </p:cNvSpPr>
          <p:nvPr>
            <p:ph type="pic" sz="quarter" idx="14"/>
          </p:nvPr>
        </p:nvSpPr>
        <p:spPr>
          <a:xfrm>
            <a:off x="5334000" y="0"/>
            <a:ext cx="6858000" cy="6858000"/>
          </a:xfrm>
          <a:prstGeom prst="rect">
            <a:avLst/>
          </a:prstGeom>
        </p:spPr>
        <p:txBody>
          <a:bodyPr/>
          <a:lstStyle>
            <a:lvl1pPr marL="0" indent="0">
              <a:buNone/>
              <a:defRPr/>
            </a:lvl1pPr>
          </a:lstStyle>
          <a:p>
            <a:r>
              <a:rPr lang="en-US"/>
              <a:t>Click icon to add picture</a:t>
            </a:r>
          </a:p>
        </p:txBody>
      </p:sp>
      <p:sp>
        <p:nvSpPr>
          <p:cNvPr id="2" name="Title 1"/>
          <p:cNvSpPr>
            <a:spLocks noGrp="1"/>
          </p:cNvSpPr>
          <p:nvPr>
            <p:ph type="title"/>
          </p:nvPr>
        </p:nvSpPr>
        <p:spPr>
          <a:xfrm>
            <a:off x="457200" y="2287088"/>
            <a:ext cx="4351025" cy="2283824"/>
          </a:xfrm>
          <a:prstGeom prst="rect">
            <a:avLst/>
          </a:prstGeom>
        </p:spPr>
        <p:txBody>
          <a:bodyPr anchor="ctr"/>
          <a:lstStyle>
            <a:lvl1pPr algn="l">
              <a:defRPr sz="4000" b="1" i="0" cap="none">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9" name="Footer Placeholder 4">
            <a:extLst>
              <a:ext uri="{FF2B5EF4-FFF2-40B4-BE49-F238E27FC236}">
                <a16:creationId xmlns:a16="http://schemas.microsoft.com/office/drawing/2014/main" id="{BA4AEFCF-782F-F78D-DE1C-E088D7C77333}"/>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lumMod val="75000"/>
                  </a:schemeClr>
                </a:solidFill>
              </a:rPr>
              <a:t>© </a:t>
            </a:r>
            <a:fld id="{598555FA-E6B6-9546-9D0B-4E7558F2E5EC}" type="datetimeyyyy">
              <a:rPr lang="en-US" smtClean="0">
                <a:solidFill>
                  <a:schemeClr val="bg1">
                    <a:lumMod val="75000"/>
                  </a:schemeClr>
                </a:solidFill>
              </a:rPr>
              <a:pPr algn="l"/>
              <a:t>2026</a:t>
            </a:fld>
            <a:r>
              <a:rPr lang="en-US" dirty="0">
                <a:solidFill>
                  <a:schemeClr val="bg1">
                    <a:lumMod val="75000"/>
                  </a:schemeClr>
                </a:solidFill>
              </a:rPr>
              <a:t> | Myers </a:t>
            </a:r>
          </a:p>
        </p:txBody>
      </p:sp>
      <p:pic>
        <p:nvPicPr>
          <p:cNvPr id="3" name="Picture 2" descr="A blue and white logo&#10;&#10;AI-generated content may be incorrect.">
            <a:extLst>
              <a:ext uri="{FF2B5EF4-FFF2-40B4-BE49-F238E27FC236}">
                <a16:creationId xmlns:a16="http://schemas.microsoft.com/office/drawing/2014/main" id="{81D31266-3926-B0AE-7AFE-4380FA9962DF}"/>
              </a:ext>
            </a:extLst>
          </p:cNvPr>
          <p:cNvPicPr>
            <a:picLocks noChangeAspect="1"/>
          </p:cNvPicPr>
          <p:nvPr userDrawn="1"/>
        </p:nvPicPr>
        <p:blipFill>
          <a:blip r:embed="rId2"/>
          <a:stretch>
            <a:fillRect/>
          </a:stretch>
        </p:blipFill>
        <p:spPr>
          <a:xfrm>
            <a:off x="10437812" y="0"/>
            <a:ext cx="702000" cy="1143000"/>
          </a:xfrm>
          <a:prstGeom prst="rect">
            <a:avLst/>
          </a:prstGeom>
          <a:effectLst>
            <a:outerShdw blurRad="38100" dist="25400" dir="5400000" algn="ctr" rotWithShape="0">
              <a:schemeClr val="tx1">
                <a:alpha val="45000"/>
              </a:schemeClr>
            </a:outerShdw>
          </a:effectLst>
        </p:spPr>
      </p:pic>
    </p:spTree>
    <p:extLst>
      <p:ext uri="{BB962C8B-B14F-4D97-AF65-F5344CB8AC3E}">
        <p14:creationId xmlns:p14="http://schemas.microsoft.com/office/powerpoint/2010/main" val="1515516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hoto_3">
    <p:bg>
      <p:bgRef idx="1001">
        <a:schemeClr val="bg2"/>
      </p:bgRef>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13500B75-A1AE-973E-305E-24877C5E4AEA}"/>
              </a:ext>
            </a:extLst>
          </p:cNvPr>
          <p:cNvSpPr>
            <a:spLocks noGrp="1"/>
          </p:cNvSpPr>
          <p:nvPr>
            <p:ph type="pic" sz="quarter" idx="14"/>
          </p:nvPr>
        </p:nvSpPr>
        <p:spPr>
          <a:xfrm>
            <a:off x="5334000" y="0"/>
            <a:ext cx="6858000" cy="6858000"/>
          </a:xfrm>
          <a:prstGeom prst="rect">
            <a:avLst/>
          </a:prstGeom>
        </p:spPr>
        <p:txBody>
          <a:bodyPr/>
          <a:lstStyle>
            <a:lvl1pPr marL="0" indent="0">
              <a:buNone/>
              <a:defRPr/>
            </a:lvl1pPr>
          </a:lstStyle>
          <a:p>
            <a:r>
              <a:rPr lang="en-US"/>
              <a:t>Click icon to add picture</a:t>
            </a:r>
          </a:p>
        </p:txBody>
      </p:sp>
      <p:sp>
        <p:nvSpPr>
          <p:cNvPr id="2" name="Title 1"/>
          <p:cNvSpPr>
            <a:spLocks noGrp="1"/>
          </p:cNvSpPr>
          <p:nvPr>
            <p:ph type="title"/>
          </p:nvPr>
        </p:nvSpPr>
        <p:spPr>
          <a:xfrm>
            <a:off x="457200" y="2287088"/>
            <a:ext cx="4351025" cy="2283824"/>
          </a:xfrm>
          <a:prstGeom prst="rect">
            <a:avLst/>
          </a:prstGeom>
        </p:spPr>
        <p:txBody>
          <a:bodyPr anchor="ctr"/>
          <a:lstStyle>
            <a:lvl1pPr algn="l">
              <a:defRPr sz="4000" b="1" i="0" cap="none">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9" name="Footer Placeholder 4">
            <a:extLst>
              <a:ext uri="{FF2B5EF4-FFF2-40B4-BE49-F238E27FC236}">
                <a16:creationId xmlns:a16="http://schemas.microsoft.com/office/drawing/2014/main" id="{BA4AEFCF-782F-F78D-DE1C-E088D7C77333}"/>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75000"/>
                  </a:schemeClr>
                </a:solidFill>
              </a:rPr>
              <a:t>© </a:t>
            </a:r>
            <a:fld id="{598555FA-E6B6-9546-9D0B-4E7558F2E5EC}" type="datetimeyyyy">
              <a:rPr lang="en-US" smtClean="0">
                <a:solidFill>
                  <a:schemeClr val="tx1">
                    <a:lumMod val="75000"/>
                  </a:schemeClr>
                </a:solidFill>
              </a:rPr>
              <a:pPr algn="l"/>
              <a:t>2026</a:t>
            </a:fld>
            <a:r>
              <a:rPr lang="en-US" dirty="0">
                <a:solidFill>
                  <a:schemeClr val="tx1">
                    <a:lumMod val="75000"/>
                  </a:schemeClr>
                </a:solidFill>
              </a:rPr>
              <a:t> | Myers </a:t>
            </a:r>
          </a:p>
        </p:txBody>
      </p:sp>
      <p:pic>
        <p:nvPicPr>
          <p:cNvPr id="3" name="Picture 2" descr="A blue and white logo&#10;&#10;AI-generated content may be incorrect.">
            <a:extLst>
              <a:ext uri="{FF2B5EF4-FFF2-40B4-BE49-F238E27FC236}">
                <a16:creationId xmlns:a16="http://schemas.microsoft.com/office/drawing/2014/main" id="{81D31266-3926-B0AE-7AFE-4380FA9962DF}"/>
              </a:ext>
            </a:extLst>
          </p:cNvPr>
          <p:cNvPicPr>
            <a:picLocks noChangeAspect="1"/>
          </p:cNvPicPr>
          <p:nvPr userDrawn="1"/>
        </p:nvPicPr>
        <p:blipFill>
          <a:blip r:embed="rId2"/>
          <a:stretch>
            <a:fillRect/>
          </a:stretch>
        </p:blipFill>
        <p:spPr>
          <a:xfrm>
            <a:off x="10437812" y="0"/>
            <a:ext cx="702000" cy="1143000"/>
          </a:xfrm>
          <a:prstGeom prst="rect">
            <a:avLst/>
          </a:prstGeom>
          <a:effectLst>
            <a:outerShdw blurRad="38100" dist="25400" dir="5400000" algn="ctr" rotWithShape="0">
              <a:schemeClr val="bg1">
                <a:alpha val="45000"/>
              </a:schemeClr>
            </a:outerShdw>
          </a:effectLst>
        </p:spPr>
      </p:pic>
    </p:spTree>
    <p:extLst>
      <p:ext uri="{BB962C8B-B14F-4D97-AF65-F5344CB8AC3E}">
        <p14:creationId xmlns:p14="http://schemas.microsoft.com/office/powerpoint/2010/main" val="206064937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13500B75-A1AE-973E-305E-24877C5E4AEA}"/>
              </a:ext>
            </a:extLst>
          </p:cNvPr>
          <p:cNvSpPr>
            <a:spLocks noGrp="1"/>
          </p:cNvSpPr>
          <p:nvPr>
            <p:ph type="pic" sz="quarter" idx="14"/>
          </p:nvPr>
        </p:nvSpPr>
        <p:spPr>
          <a:xfrm>
            <a:off x="0" y="0"/>
            <a:ext cx="12192000" cy="6858000"/>
          </a:xfrm>
          <a:prstGeom prst="rect">
            <a:avLst/>
          </a:prstGeom>
        </p:spPr>
        <p:txBody>
          <a:bodyPr/>
          <a:lstStyle>
            <a:lvl1pPr marL="0" indent="0">
              <a:buNone/>
              <a:defRPr/>
            </a:lvl1pPr>
          </a:lstStyle>
          <a:p>
            <a:r>
              <a:rPr lang="en-US"/>
              <a:t>Click icon to add picture</a:t>
            </a:r>
          </a:p>
        </p:txBody>
      </p:sp>
      <p:sp>
        <p:nvSpPr>
          <p:cNvPr id="9" name="Footer Placeholder 4">
            <a:extLst>
              <a:ext uri="{FF2B5EF4-FFF2-40B4-BE49-F238E27FC236}">
                <a16:creationId xmlns:a16="http://schemas.microsoft.com/office/drawing/2014/main" id="{BA4AEFCF-782F-F78D-DE1C-E088D7C77333}"/>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lumMod val="75000"/>
                  </a:schemeClr>
                </a:solidFill>
              </a:rPr>
              <a:t>© </a:t>
            </a:r>
            <a:fld id="{598555FA-E6B6-9546-9D0B-4E7558F2E5EC}" type="datetimeyyyy">
              <a:rPr lang="en-US" smtClean="0">
                <a:solidFill>
                  <a:schemeClr val="bg1">
                    <a:lumMod val="75000"/>
                  </a:schemeClr>
                </a:solidFill>
              </a:rPr>
              <a:pPr algn="l"/>
              <a:t>2026</a:t>
            </a:fld>
            <a:r>
              <a:rPr lang="en-US" dirty="0">
                <a:solidFill>
                  <a:schemeClr val="bg1">
                    <a:lumMod val="75000"/>
                  </a:schemeClr>
                </a:solidFill>
              </a:rPr>
              <a:t> | Myers </a:t>
            </a:r>
          </a:p>
        </p:txBody>
      </p:sp>
      <p:pic>
        <p:nvPicPr>
          <p:cNvPr id="13" name="Picture 12" descr="A blue and white logo&#10;&#10;AI-generated content may be incorrect.">
            <a:extLst>
              <a:ext uri="{FF2B5EF4-FFF2-40B4-BE49-F238E27FC236}">
                <a16:creationId xmlns:a16="http://schemas.microsoft.com/office/drawing/2014/main" id="{6DD483A0-F3D3-2CE3-0B42-73FFE9278488}"/>
              </a:ext>
            </a:extLst>
          </p:cNvPr>
          <p:cNvPicPr>
            <a:picLocks noChangeAspect="1"/>
          </p:cNvPicPr>
          <p:nvPr userDrawn="1"/>
        </p:nvPicPr>
        <p:blipFill>
          <a:blip r:embed="rId2"/>
          <a:stretch>
            <a:fillRect/>
          </a:stretch>
        </p:blipFill>
        <p:spPr>
          <a:xfrm>
            <a:off x="10443296" y="0"/>
            <a:ext cx="696516" cy="1143000"/>
          </a:xfrm>
          <a:prstGeom prst="rect">
            <a:avLst/>
          </a:prstGeom>
          <a:effectLst>
            <a:outerShdw blurRad="38100" dist="25400" dir="5400000" algn="ctr" rotWithShape="0">
              <a:schemeClr val="tx1">
                <a:alpha val="45000"/>
              </a:schemeClr>
            </a:outerShdw>
          </a:effectLst>
        </p:spPr>
      </p:pic>
    </p:spTree>
    <p:extLst>
      <p:ext uri="{BB962C8B-B14F-4D97-AF65-F5344CB8AC3E}">
        <p14:creationId xmlns:p14="http://schemas.microsoft.com/office/powerpoint/2010/main" val="21909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Photo_2">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13500B75-A1AE-973E-305E-24877C5E4AEA}"/>
              </a:ext>
            </a:extLst>
          </p:cNvPr>
          <p:cNvSpPr>
            <a:spLocks noGrp="1"/>
          </p:cNvSpPr>
          <p:nvPr>
            <p:ph type="pic" sz="quarter" idx="14"/>
          </p:nvPr>
        </p:nvSpPr>
        <p:spPr>
          <a:xfrm>
            <a:off x="0" y="0"/>
            <a:ext cx="12192000" cy="6858000"/>
          </a:xfrm>
          <a:prstGeom prst="rect">
            <a:avLst/>
          </a:prstGeom>
        </p:spPr>
        <p:txBody>
          <a:bodyPr/>
          <a:lstStyle>
            <a:lvl1pPr marL="0" indent="0">
              <a:buNone/>
              <a:defRPr/>
            </a:lvl1pPr>
          </a:lstStyle>
          <a:p>
            <a:r>
              <a:rPr lang="en-US"/>
              <a:t>Click icon to add picture</a:t>
            </a:r>
          </a:p>
        </p:txBody>
      </p:sp>
      <p:sp>
        <p:nvSpPr>
          <p:cNvPr id="9" name="Footer Placeholder 4">
            <a:extLst>
              <a:ext uri="{FF2B5EF4-FFF2-40B4-BE49-F238E27FC236}">
                <a16:creationId xmlns:a16="http://schemas.microsoft.com/office/drawing/2014/main" id="{BA4AEFCF-782F-F78D-DE1C-E088D7C77333}"/>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lumMod val="75000"/>
                  </a:schemeClr>
                </a:solidFill>
              </a:rPr>
              <a:t>© </a:t>
            </a:r>
            <a:fld id="{598555FA-E6B6-9546-9D0B-4E7558F2E5EC}" type="datetimeyyyy">
              <a:rPr lang="en-US" smtClean="0">
                <a:solidFill>
                  <a:schemeClr val="bg1">
                    <a:lumMod val="75000"/>
                  </a:schemeClr>
                </a:solidFill>
              </a:rPr>
              <a:pPr algn="l"/>
              <a:t>2026</a:t>
            </a:fld>
            <a:r>
              <a:rPr lang="en-US" dirty="0">
                <a:solidFill>
                  <a:schemeClr val="bg1">
                    <a:lumMod val="75000"/>
                  </a:schemeClr>
                </a:solidFill>
              </a:rPr>
              <a:t> | Myers </a:t>
            </a:r>
          </a:p>
        </p:txBody>
      </p:sp>
      <p:pic>
        <p:nvPicPr>
          <p:cNvPr id="2" name="Picture 1" descr="A blue and white logo&#10;&#10;AI-generated content may be incorrect.">
            <a:extLst>
              <a:ext uri="{FF2B5EF4-FFF2-40B4-BE49-F238E27FC236}">
                <a16:creationId xmlns:a16="http://schemas.microsoft.com/office/drawing/2014/main" id="{7C493015-0A10-4C09-B284-FB680565FAA1}"/>
              </a:ext>
            </a:extLst>
          </p:cNvPr>
          <p:cNvPicPr>
            <a:picLocks noChangeAspect="1"/>
          </p:cNvPicPr>
          <p:nvPr userDrawn="1"/>
        </p:nvPicPr>
        <p:blipFill>
          <a:blip r:embed="rId2"/>
          <a:stretch>
            <a:fillRect/>
          </a:stretch>
        </p:blipFill>
        <p:spPr>
          <a:xfrm>
            <a:off x="10437812" y="0"/>
            <a:ext cx="702000" cy="1143000"/>
          </a:xfrm>
          <a:prstGeom prst="rect">
            <a:avLst/>
          </a:prstGeom>
          <a:effectLst>
            <a:outerShdw blurRad="38100" dist="25400" dir="5400000" algn="ctr" rotWithShape="0">
              <a:schemeClr val="tx1">
                <a:alpha val="45000"/>
              </a:schemeClr>
            </a:outerShdw>
          </a:effectLst>
        </p:spPr>
      </p:pic>
    </p:spTree>
    <p:extLst>
      <p:ext uri="{BB962C8B-B14F-4D97-AF65-F5344CB8AC3E}">
        <p14:creationId xmlns:p14="http://schemas.microsoft.com/office/powerpoint/2010/main" val="2933639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 Caption">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BC0C77-4541-0E28-C5EF-BEF1E3824D63}"/>
              </a:ext>
            </a:extLst>
          </p:cNvPr>
          <p:cNvSpPr>
            <a:spLocks noGrp="1"/>
          </p:cNvSpPr>
          <p:nvPr>
            <p:ph type="pic" sz="quarter" idx="14"/>
          </p:nvPr>
        </p:nvSpPr>
        <p:spPr>
          <a:xfrm>
            <a:off x="0" y="21445"/>
            <a:ext cx="12192000" cy="5257800"/>
          </a:xfrm>
          <a:prstGeom prst="rect">
            <a:avLst/>
          </a:prstGeom>
        </p:spPr>
        <p:txBody>
          <a:bodyPr/>
          <a:lstStyle>
            <a:lvl1pPr marL="0" indent="0">
              <a:buNone/>
              <a:defRPr/>
            </a:lvl1pPr>
          </a:lstStyle>
          <a:p>
            <a:r>
              <a:rPr lang="en-US"/>
              <a:t>Click icon to add picture</a:t>
            </a:r>
          </a:p>
        </p:txBody>
      </p:sp>
      <p:pic>
        <p:nvPicPr>
          <p:cNvPr id="4" name="Picture 3" descr="A blue and white logo&#10;&#10;AI-generated content may be incorrect.">
            <a:extLst>
              <a:ext uri="{FF2B5EF4-FFF2-40B4-BE49-F238E27FC236}">
                <a16:creationId xmlns:a16="http://schemas.microsoft.com/office/drawing/2014/main" id="{BD691C3C-379B-5037-AA61-F6930AAAF5F3}"/>
              </a:ext>
            </a:extLst>
          </p:cNvPr>
          <p:cNvPicPr>
            <a:picLocks noChangeAspect="1"/>
          </p:cNvPicPr>
          <p:nvPr userDrawn="1"/>
        </p:nvPicPr>
        <p:blipFill>
          <a:blip r:embed="rId2"/>
          <a:stretch>
            <a:fillRect/>
          </a:stretch>
        </p:blipFill>
        <p:spPr>
          <a:xfrm>
            <a:off x="10437812" y="0"/>
            <a:ext cx="702000" cy="1143000"/>
          </a:xfrm>
          <a:prstGeom prst="rect">
            <a:avLst/>
          </a:prstGeom>
          <a:effectLst>
            <a:outerShdw blurRad="38100" dist="25400" dir="5400000" algn="ctr" rotWithShape="0">
              <a:schemeClr val="bg1">
                <a:alpha val="45000"/>
              </a:schemeClr>
            </a:outerShdw>
          </a:effectLst>
        </p:spPr>
      </p:pic>
      <p:sp>
        <p:nvSpPr>
          <p:cNvPr id="5" name="Title 1">
            <a:extLst>
              <a:ext uri="{FF2B5EF4-FFF2-40B4-BE49-F238E27FC236}">
                <a16:creationId xmlns:a16="http://schemas.microsoft.com/office/drawing/2014/main" id="{7D20B58C-CD99-98C5-A167-6A14BBED1282}"/>
              </a:ext>
            </a:extLst>
          </p:cNvPr>
          <p:cNvSpPr>
            <a:spLocks noGrp="1"/>
          </p:cNvSpPr>
          <p:nvPr>
            <p:ph type="title"/>
          </p:nvPr>
        </p:nvSpPr>
        <p:spPr>
          <a:xfrm>
            <a:off x="0" y="5257800"/>
            <a:ext cx="12192000" cy="1600200"/>
          </a:xfrm>
          <a:prstGeom prst="rect">
            <a:avLst/>
          </a:prstGeom>
        </p:spPr>
        <p:txBody>
          <a:bodyPr anchor="ctr"/>
          <a:lstStyle>
            <a:lvl1pPr algn="ctr">
              <a:defRPr sz="4000" b="1" i="0" cap="none">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7" name="Footer Placeholder 4">
            <a:extLst>
              <a:ext uri="{FF2B5EF4-FFF2-40B4-BE49-F238E27FC236}">
                <a16:creationId xmlns:a16="http://schemas.microsoft.com/office/drawing/2014/main" id="{4BD0EE92-0130-18C6-FE67-98E7B096CA47}"/>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75000"/>
                  </a:schemeClr>
                </a:solidFill>
              </a:rPr>
              <a:t>© </a:t>
            </a:r>
            <a:fld id="{598555FA-E6B6-9546-9D0B-4E7558F2E5EC}" type="datetimeyyyy">
              <a:rPr lang="en-US" smtClean="0">
                <a:solidFill>
                  <a:schemeClr val="tx1">
                    <a:lumMod val="75000"/>
                  </a:schemeClr>
                </a:solidFill>
              </a:rPr>
              <a:pPr algn="l"/>
              <a:t>2026</a:t>
            </a:fld>
            <a:r>
              <a:rPr lang="en-US" dirty="0">
                <a:solidFill>
                  <a:schemeClr val="tx1">
                    <a:lumMod val="75000"/>
                  </a:schemeClr>
                </a:solidFill>
              </a:rPr>
              <a:t> | Myers </a:t>
            </a:r>
          </a:p>
        </p:txBody>
      </p:sp>
    </p:spTree>
    <p:extLst>
      <p:ext uri="{BB962C8B-B14F-4D97-AF65-F5344CB8AC3E}">
        <p14:creationId xmlns:p14="http://schemas.microsoft.com/office/powerpoint/2010/main" val="108817749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Clo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DA4B42-C99F-C7E3-F85A-95C8523D04F3}"/>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C1B54D-9010-3E0E-C5C9-18C366E21FA5}"/>
              </a:ext>
            </a:extLst>
          </p:cNvPr>
          <p:cNvSpPr/>
          <p:nvPr userDrawn="1"/>
        </p:nvSpPr>
        <p:spPr>
          <a:xfrm>
            <a:off x="177800" y="168908"/>
            <a:ext cx="11842750" cy="6517642"/>
          </a:xfrm>
          <a:prstGeom prst="rect">
            <a:avLst/>
          </a:prstGeom>
          <a:noFill/>
          <a:ln w="355600" cap="sq">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and white logo&#10;&#10;AI-generated content may be incorrect.">
            <a:extLst>
              <a:ext uri="{FF2B5EF4-FFF2-40B4-BE49-F238E27FC236}">
                <a16:creationId xmlns:a16="http://schemas.microsoft.com/office/drawing/2014/main" id="{67CC5316-B02C-D01A-5B3E-1BFD651B1FF9}"/>
              </a:ext>
            </a:extLst>
          </p:cNvPr>
          <p:cNvPicPr>
            <a:picLocks noChangeAspect="1"/>
          </p:cNvPicPr>
          <p:nvPr userDrawn="1"/>
        </p:nvPicPr>
        <p:blipFill>
          <a:blip r:embed="rId2"/>
          <a:srcRect l="3266" r="46730"/>
          <a:stretch>
            <a:fillRect/>
          </a:stretch>
        </p:blipFill>
        <p:spPr>
          <a:xfrm>
            <a:off x="3166109" y="2513329"/>
            <a:ext cx="5859782" cy="1828800"/>
          </a:xfrm>
          <a:prstGeom prst="rect">
            <a:avLst/>
          </a:prstGeom>
        </p:spPr>
      </p:pic>
    </p:spTree>
    <p:extLst>
      <p:ext uri="{BB962C8B-B14F-4D97-AF65-F5344CB8AC3E}">
        <p14:creationId xmlns:p14="http://schemas.microsoft.com/office/powerpoint/2010/main" val="209247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2">
    <p:bg>
      <p:bgPr>
        <a:solidFill>
          <a:srgbClr val="002D7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11C0C-BC48-B9ED-4BC8-BF36823BA425}"/>
              </a:ext>
            </a:extLst>
          </p:cNvPr>
          <p:cNvSpPr/>
          <p:nvPr userDrawn="1"/>
        </p:nvSpPr>
        <p:spPr>
          <a:xfrm>
            <a:off x="177800" y="168908"/>
            <a:ext cx="11842750" cy="6517642"/>
          </a:xfrm>
          <a:prstGeom prst="rect">
            <a:avLst/>
          </a:prstGeom>
          <a:noFill/>
          <a:ln w="355600" cap="sq">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white logo&#10;&#10;AI-generated content may be incorrect.">
            <a:extLst>
              <a:ext uri="{FF2B5EF4-FFF2-40B4-BE49-F238E27FC236}">
                <a16:creationId xmlns:a16="http://schemas.microsoft.com/office/drawing/2014/main" id="{4785F61D-66B5-C47E-C403-DAC18850BF5D}"/>
              </a:ext>
            </a:extLst>
          </p:cNvPr>
          <p:cNvPicPr>
            <a:picLocks noChangeAspect="1"/>
          </p:cNvPicPr>
          <p:nvPr userDrawn="1"/>
        </p:nvPicPr>
        <p:blipFill>
          <a:blip r:embed="rId2"/>
          <a:stretch>
            <a:fillRect/>
          </a:stretch>
        </p:blipFill>
        <p:spPr>
          <a:xfrm>
            <a:off x="10437812" y="0"/>
            <a:ext cx="702000" cy="1143000"/>
          </a:xfrm>
          <a:prstGeom prst="rect">
            <a:avLst/>
          </a:prstGeom>
          <a:effectLst>
            <a:outerShdw blurRad="38100" dist="25400" dir="5400000" algn="ctr" rotWithShape="0">
              <a:schemeClr val="tx1">
                <a:alpha val="45000"/>
              </a:schemeClr>
            </a:outerShdw>
          </a:effectLst>
        </p:spPr>
      </p:pic>
      <p:sp>
        <p:nvSpPr>
          <p:cNvPr id="2" name="Title 1">
            <a:extLst>
              <a:ext uri="{FF2B5EF4-FFF2-40B4-BE49-F238E27FC236}">
                <a16:creationId xmlns:a16="http://schemas.microsoft.com/office/drawing/2014/main" id="{4949532A-A169-E768-E327-C1ABA9A20529}"/>
              </a:ext>
            </a:extLst>
          </p:cNvPr>
          <p:cNvSpPr>
            <a:spLocks noGrp="1"/>
          </p:cNvSpPr>
          <p:nvPr>
            <p:ph type="ctrTitle"/>
          </p:nvPr>
        </p:nvSpPr>
        <p:spPr>
          <a:xfrm>
            <a:off x="914400" y="914400"/>
            <a:ext cx="9144000" cy="2286000"/>
          </a:xfrm>
          <a:prstGeom prst="rect">
            <a:avLst/>
          </a:prstGeom>
        </p:spPr>
        <p:txBody>
          <a:bodyPr anchor="b"/>
          <a:lstStyle>
            <a:lvl1pPr>
              <a:defRPr sz="60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3EA4FF6-69AA-CC51-20FE-CB1C272A9BD6}"/>
              </a:ext>
            </a:extLst>
          </p:cNvPr>
          <p:cNvSpPr>
            <a:spLocks noGrp="1"/>
          </p:cNvSpPr>
          <p:nvPr>
            <p:ph type="subTitle" idx="1"/>
          </p:nvPr>
        </p:nvSpPr>
        <p:spPr bwMode="gray">
          <a:xfrm>
            <a:off x="914400" y="3429000"/>
            <a:ext cx="9144000" cy="685800"/>
          </a:xfrm>
          <a:prstGeom prst="rect">
            <a:avLst/>
          </a:prstGeom>
        </p:spPr>
        <p:txBody>
          <a:bodyPr anchor="t"/>
          <a:lstStyle>
            <a:lvl1pPr marL="0" indent="0" algn="l">
              <a:buNone/>
              <a:defRPr b="1" i="0" cap="all">
                <a:solidFill>
                  <a:schemeClr val="bg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A black and white logo&#10;&#10;AI-generated content may be incorrect.">
            <a:extLst>
              <a:ext uri="{FF2B5EF4-FFF2-40B4-BE49-F238E27FC236}">
                <a16:creationId xmlns:a16="http://schemas.microsoft.com/office/drawing/2014/main" id="{A5C6EFD6-5855-EE41-68A2-E18969224523}"/>
              </a:ext>
            </a:extLst>
          </p:cNvPr>
          <p:cNvPicPr>
            <a:picLocks noChangeAspect="1"/>
          </p:cNvPicPr>
          <p:nvPr userDrawn="1"/>
        </p:nvPicPr>
        <p:blipFill>
          <a:blip r:embed="rId3"/>
          <a:srcRect l="3266" r="46730"/>
          <a:stretch>
            <a:fillRect/>
          </a:stretch>
        </p:blipFill>
        <p:spPr>
          <a:xfrm>
            <a:off x="914400" y="5029200"/>
            <a:ext cx="3662373" cy="1143000"/>
          </a:xfrm>
          <a:prstGeom prst="rect">
            <a:avLst/>
          </a:prstGeom>
        </p:spPr>
      </p:pic>
    </p:spTree>
    <p:extLst>
      <p:ext uri="{BB962C8B-B14F-4D97-AF65-F5344CB8AC3E}">
        <p14:creationId xmlns:p14="http://schemas.microsoft.com/office/powerpoint/2010/main" val="1350722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IL Title">
    <p:bg>
      <p:bgPr>
        <a:solidFill>
          <a:srgbClr val="002D7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803" y="1143000"/>
            <a:ext cx="9144000" cy="2286000"/>
          </a:xfrm>
          <a:prstGeom prst="rect">
            <a:avLst/>
          </a:prstGeom>
        </p:spPr>
        <p:txBody>
          <a:bodyPr anchor="b"/>
          <a:lstStyle>
            <a:lvl1pPr>
              <a:defRPr sz="60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itle 2"/>
          <p:cNvSpPr>
            <a:spLocks noGrp="1"/>
          </p:cNvSpPr>
          <p:nvPr>
            <p:ph type="subTitle" idx="1"/>
          </p:nvPr>
        </p:nvSpPr>
        <p:spPr bwMode="gray">
          <a:xfrm>
            <a:off x="1143803" y="3660618"/>
            <a:ext cx="9144000" cy="685800"/>
          </a:xfrm>
          <a:prstGeom prst="rect">
            <a:avLst/>
          </a:prstGeom>
        </p:spPr>
        <p:txBody>
          <a:bodyPr anchor="t"/>
          <a:lstStyle>
            <a:lvl1pPr marL="0" indent="0" algn="l">
              <a:buNone/>
              <a:defRPr b="1" i="0" cap="all">
                <a:solidFill>
                  <a:schemeClr val="bg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5" name="Picture 14" descr="A blue and white logo&#10;&#10;AI-generated content may be incorrect.">
            <a:extLst>
              <a:ext uri="{FF2B5EF4-FFF2-40B4-BE49-F238E27FC236}">
                <a16:creationId xmlns:a16="http://schemas.microsoft.com/office/drawing/2014/main" id="{4785F61D-66B5-C47E-C403-DAC18850BF5D}"/>
              </a:ext>
            </a:extLst>
          </p:cNvPr>
          <p:cNvPicPr>
            <a:picLocks noChangeAspect="1"/>
          </p:cNvPicPr>
          <p:nvPr userDrawn="1"/>
        </p:nvPicPr>
        <p:blipFill>
          <a:blip r:embed="rId2"/>
          <a:stretch>
            <a:fillRect/>
          </a:stretch>
        </p:blipFill>
        <p:spPr>
          <a:xfrm>
            <a:off x="10437812" y="0"/>
            <a:ext cx="702000" cy="1143000"/>
          </a:xfrm>
          <a:prstGeom prst="rect">
            <a:avLst/>
          </a:prstGeom>
          <a:effectLst>
            <a:outerShdw blurRad="38100" dist="25400" dir="5400000" algn="ctr" rotWithShape="0">
              <a:schemeClr val="tx1">
                <a:alpha val="45000"/>
              </a:schemeClr>
            </a:outerShdw>
          </a:effectLst>
        </p:spPr>
      </p:pic>
      <p:pic>
        <p:nvPicPr>
          <p:cNvPr id="4" name="Picture 3" descr="A black and white logo&#10;&#10;AI-generated content may be incorrect.">
            <a:extLst>
              <a:ext uri="{FF2B5EF4-FFF2-40B4-BE49-F238E27FC236}">
                <a16:creationId xmlns:a16="http://schemas.microsoft.com/office/drawing/2014/main" id="{F942830C-C1A3-879D-AF28-71BAB20211D6}"/>
              </a:ext>
            </a:extLst>
          </p:cNvPr>
          <p:cNvPicPr>
            <a:picLocks noChangeAspect="1"/>
          </p:cNvPicPr>
          <p:nvPr userDrawn="1"/>
        </p:nvPicPr>
        <p:blipFill>
          <a:blip r:embed="rId3"/>
          <a:srcRect l="3266"/>
          <a:stretch>
            <a:fillRect/>
          </a:stretch>
        </p:blipFill>
        <p:spPr>
          <a:xfrm>
            <a:off x="1143803" y="5029200"/>
            <a:ext cx="7084960" cy="1143000"/>
          </a:xfrm>
          <a:prstGeom prst="rect">
            <a:avLst/>
          </a:prstGeom>
        </p:spPr>
      </p:pic>
    </p:spTree>
    <p:extLst>
      <p:ext uri="{BB962C8B-B14F-4D97-AF65-F5344CB8AC3E}">
        <p14:creationId xmlns:p14="http://schemas.microsoft.com/office/powerpoint/2010/main" val="2790740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IL Title_2">
    <p:bg>
      <p:bgPr>
        <a:solidFill>
          <a:srgbClr val="002D7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11C0C-BC48-B9ED-4BC8-BF36823BA425}"/>
              </a:ext>
            </a:extLst>
          </p:cNvPr>
          <p:cNvSpPr/>
          <p:nvPr userDrawn="1"/>
        </p:nvSpPr>
        <p:spPr>
          <a:xfrm>
            <a:off x="177800" y="168908"/>
            <a:ext cx="11842750" cy="6517642"/>
          </a:xfrm>
          <a:prstGeom prst="rect">
            <a:avLst/>
          </a:prstGeom>
          <a:noFill/>
          <a:ln w="355600" cap="sq">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white logo&#10;&#10;AI-generated content may be incorrect.">
            <a:extLst>
              <a:ext uri="{FF2B5EF4-FFF2-40B4-BE49-F238E27FC236}">
                <a16:creationId xmlns:a16="http://schemas.microsoft.com/office/drawing/2014/main" id="{4785F61D-66B5-C47E-C403-DAC18850BF5D}"/>
              </a:ext>
            </a:extLst>
          </p:cNvPr>
          <p:cNvPicPr>
            <a:picLocks noChangeAspect="1"/>
          </p:cNvPicPr>
          <p:nvPr userDrawn="1"/>
        </p:nvPicPr>
        <p:blipFill>
          <a:blip r:embed="rId2"/>
          <a:stretch>
            <a:fillRect/>
          </a:stretch>
        </p:blipFill>
        <p:spPr>
          <a:xfrm>
            <a:off x="10437812" y="0"/>
            <a:ext cx="702000" cy="1143000"/>
          </a:xfrm>
          <a:prstGeom prst="rect">
            <a:avLst/>
          </a:prstGeom>
          <a:effectLst>
            <a:outerShdw blurRad="38100" dist="25400" dir="5400000" algn="ctr" rotWithShape="0">
              <a:schemeClr val="tx1">
                <a:alpha val="45000"/>
              </a:schemeClr>
            </a:outerShdw>
          </a:effectLst>
        </p:spPr>
      </p:pic>
      <p:sp>
        <p:nvSpPr>
          <p:cNvPr id="6" name="Title 1">
            <a:extLst>
              <a:ext uri="{FF2B5EF4-FFF2-40B4-BE49-F238E27FC236}">
                <a16:creationId xmlns:a16="http://schemas.microsoft.com/office/drawing/2014/main" id="{B08539BB-4DA2-AC7D-5FD2-08B22DE04164}"/>
              </a:ext>
            </a:extLst>
          </p:cNvPr>
          <p:cNvSpPr>
            <a:spLocks noGrp="1"/>
          </p:cNvSpPr>
          <p:nvPr>
            <p:ph type="ctrTitle"/>
          </p:nvPr>
        </p:nvSpPr>
        <p:spPr>
          <a:xfrm>
            <a:off x="1143803" y="1143000"/>
            <a:ext cx="9144000" cy="2286000"/>
          </a:xfrm>
          <a:prstGeom prst="rect">
            <a:avLst/>
          </a:prstGeom>
        </p:spPr>
        <p:txBody>
          <a:bodyPr anchor="b"/>
          <a:lstStyle>
            <a:lvl1pPr>
              <a:defRPr sz="60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56206481-A4A6-6F7D-60CE-79317B655F4A}"/>
              </a:ext>
            </a:extLst>
          </p:cNvPr>
          <p:cNvSpPr>
            <a:spLocks noGrp="1"/>
          </p:cNvSpPr>
          <p:nvPr>
            <p:ph type="subTitle" idx="1"/>
          </p:nvPr>
        </p:nvSpPr>
        <p:spPr bwMode="gray">
          <a:xfrm>
            <a:off x="1143803" y="3660618"/>
            <a:ext cx="9144000" cy="685800"/>
          </a:xfrm>
          <a:prstGeom prst="rect">
            <a:avLst/>
          </a:prstGeom>
        </p:spPr>
        <p:txBody>
          <a:bodyPr anchor="t"/>
          <a:lstStyle>
            <a:lvl1pPr marL="0" indent="0" algn="l">
              <a:buNone/>
              <a:defRPr b="1" i="0" cap="all">
                <a:solidFill>
                  <a:schemeClr val="bg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A black and white logo&#10;&#10;AI-generated content may be incorrect.">
            <a:extLst>
              <a:ext uri="{FF2B5EF4-FFF2-40B4-BE49-F238E27FC236}">
                <a16:creationId xmlns:a16="http://schemas.microsoft.com/office/drawing/2014/main" id="{F7A6B910-E5DE-C6CA-B193-6FE4BE482525}"/>
              </a:ext>
            </a:extLst>
          </p:cNvPr>
          <p:cNvPicPr>
            <a:picLocks noChangeAspect="1"/>
          </p:cNvPicPr>
          <p:nvPr userDrawn="1"/>
        </p:nvPicPr>
        <p:blipFill>
          <a:blip r:embed="rId3"/>
          <a:srcRect l="3266"/>
          <a:stretch>
            <a:fillRect/>
          </a:stretch>
        </p:blipFill>
        <p:spPr>
          <a:xfrm>
            <a:off x="1143803" y="5029200"/>
            <a:ext cx="7084960" cy="11430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L Section Light">
    <p:bg>
      <p:bgRef idx="1001">
        <a:schemeClr val="bg2"/>
      </p:bgRef>
    </p:bg>
    <p:spTree>
      <p:nvGrpSpPr>
        <p:cNvPr id="1" name=""/>
        <p:cNvGrpSpPr/>
        <p:nvPr/>
      </p:nvGrpSpPr>
      <p:grpSpPr>
        <a:xfrm>
          <a:off x="0" y="0"/>
          <a:ext cx="0" cy="0"/>
          <a:chOff x="0" y="0"/>
          <a:chExt cx="0" cy="0"/>
        </a:xfrm>
      </p:grpSpPr>
      <p:pic>
        <p:nvPicPr>
          <p:cNvPr id="4" name="Picture 3" descr="A close up of a building&#10;&#10;AI-generated content may be incorrect.">
            <a:extLst>
              <a:ext uri="{FF2B5EF4-FFF2-40B4-BE49-F238E27FC236}">
                <a16:creationId xmlns:a16="http://schemas.microsoft.com/office/drawing/2014/main" id="{4C356082-ECCA-0926-7771-7604FB0994CE}"/>
              </a:ext>
            </a:extLst>
          </p:cNvPr>
          <p:cNvPicPr>
            <a:picLocks noChangeAspect="1"/>
          </p:cNvPicPr>
          <p:nvPr userDrawn="1"/>
        </p:nvPicPr>
        <p:blipFill>
          <a:blip r:embed="rId2"/>
          <a:stretch>
            <a:fillRect/>
          </a:stretch>
        </p:blipFill>
        <p:spPr>
          <a:xfrm>
            <a:off x="0" y="3568"/>
            <a:ext cx="12198352" cy="6854432"/>
          </a:xfrm>
          <a:prstGeom prst="rect">
            <a:avLst/>
          </a:prstGeom>
        </p:spPr>
      </p:pic>
      <p:sp>
        <p:nvSpPr>
          <p:cNvPr id="3" name="Rectangle 2">
            <a:extLst>
              <a:ext uri="{FF2B5EF4-FFF2-40B4-BE49-F238E27FC236}">
                <a16:creationId xmlns:a16="http://schemas.microsoft.com/office/drawing/2014/main" id="{549EAF34-C252-A49C-0C6F-29EEFC9CEF83}"/>
              </a:ext>
            </a:extLst>
          </p:cNvPr>
          <p:cNvSpPr/>
          <p:nvPr userDrawn="1"/>
        </p:nvSpPr>
        <p:spPr>
          <a:xfrm>
            <a:off x="-17721" y="-11875"/>
            <a:ext cx="12227442"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4BD0EE92-0130-18C6-FE67-98E7B096CA47}"/>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85000"/>
                  </a:schemeClr>
                </a:solidFill>
              </a:rPr>
              <a:t>© </a:t>
            </a:r>
            <a:fld id="{598555FA-E6B6-9546-9D0B-4E7558F2E5EC}" type="datetimeyyyy">
              <a:rPr lang="en-US" smtClean="0">
                <a:solidFill>
                  <a:schemeClr val="tx1">
                    <a:lumMod val="85000"/>
                  </a:schemeClr>
                </a:solidFill>
              </a:rPr>
              <a:pPr algn="l"/>
              <a:t>2026</a:t>
            </a:fld>
            <a:r>
              <a:rPr lang="en-US" dirty="0">
                <a:solidFill>
                  <a:schemeClr val="tx1">
                    <a:lumMod val="85000"/>
                  </a:schemeClr>
                </a:solidFill>
              </a:rPr>
              <a:t> | Myers </a:t>
            </a:r>
          </a:p>
        </p:txBody>
      </p:sp>
      <p:sp>
        <p:nvSpPr>
          <p:cNvPr id="8" name="Title 1">
            <a:extLst>
              <a:ext uri="{FF2B5EF4-FFF2-40B4-BE49-F238E27FC236}">
                <a16:creationId xmlns:a16="http://schemas.microsoft.com/office/drawing/2014/main" id="{024AF335-A0EB-2B8B-B6CF-B25CE1D0C6AE}"/>
              </a:ext>
            </a:extLst>
          </p:cNvPr>
          <p:cNvSpPr>
            <a:spLocks noGrp="1"/>
          </p:cNvSpPr>
          <p:nvPr>
            <p:ph type="ctrTitle" hasCustomPrompt="1"/>
          </p:nvPr>
        </p:nvSpPr>
        <p:spPr>
          <a:xfrm>
            <a:off x="914400" y="914400"/>
            <a:ext cx="10058400" cy="2286000"/>
          </a:xfrm>
          <a:prstGeom prst="rect">
            <a:avLst/>
          </a:prstGeom>
        </p:spPr>
        <p:txBody>
          <a:bodyPr anchor="b"/>
          <a:lstStyle>
            <a:lvl1pPr>
              <a:defRPr sz="4400" b="0">
                <a:solidFill>
                  <a:schemeClr val="bg2"/>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319699D4-6AE2-AAE1-66A4-C98566CBEA80}"/>
              </a:ext>
            </a:extLst>
          </p:cNvPr>
          <p:cNvSpPr>
            <a:spLocks noGrp="1"/>
          </p:cNvSpPr>
          <p:nvPr>
            <p:ph type="subTitle" idx="1" hasCustomPrompt="1"/>
          </p:nvPr>
        </p:nvSpPr>
        <p:spPr bwMode="gray">
          <a:xfrm>
            <a:off x="914400" y="3429000"/>
            <a:ext cx="10058400" cy="914400"/>
          </a:xfrm>
          <a:prstGeom prst="rect">
            <a:avLst/>
          </a:prstGeom>
        </p:spPr>
        <p:txBody>
          <a:bodyPr anchor="t"/>
          <a:lstStyle>
            <a:lvl1pPr marL="0" indent="0" algn="l">
              <a:buNone/>
              <a:defRPr b="1" cap="none">
                <a:solidFill>
                  <a:schemeClr val="tx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 blue and white logo&#10;&#10;AI-generated content may be incorrect.">
            <a:extLst>
              <a:ext uri="{FF2B5EF4-FFF2-40B4-BE49-F238E27FC236}">
                <a16:creationId xmlns:a16="http://schemas.microsoft.com/office/drawing/2014/main" id="{4D1275A3-918D-2147-2AE0-5B7996BBD7AF}"/>
              </a:ext>
            </a:extLst>
          </p:cNvPr>
          <p:cNvPicPr>
            <a:picLocks noChangeAspect="1"/>
          </p:cNvPicPr>
          <p:nvPr userDrawn="1"/>
        </p:nvPicPr>
        <p:blipFill>
          <a:blip r:embed="rId3"/>
          <a:stretch>
            <a:fillRect/>
          </a:stretch>
        </p:blipFill>
        <p:spPr>
          <a:xfrm>
            <a:off x="10443296" y="11875"/>
            <a:ext cx="696516" cy="1143000"/>
          </a:xfrm>
          <a:prstGeom prst="rect">
            <a:avLst/>
          </a:prstGeom>
          <a:effectLst>
            <a:outerShdw blurRad="38100" dist="25400" dir="5400000" algn="ctr" rotWithShape="0">
              <a:schemeClr val="bg1">
                <a:alpha val="45000"/>
              </a:schemeClr>
            </a:outerShdw>
          </a:effectLst>
        </p:spPr>
      </p:pic>
    </p:spTree>
    <p:extLst>
      <p:ext uri="{BB962C8B-B14F-4D97-AF65-F5344CB8AC3E}">
        <p14:creationId xmlns:p14="http://schemas.microsoft.com/office/powerpoint/2010/main" val="172867835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L Section Dark">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36A4B9-0419-7E2F-5374-45E52D7DF06C}"/>
              </a:ext>
            </a:extLst>
          </p:cNvPr>
          <p:cNvPicPr>
            <a:picLocks noChangeAspect="1"/>
          </p:cNvPicPr>
          <p:nvPr userDrawn="1"/>
        </p:nvPicPr>
        <p:blipFill>
          <a:blip r:embed="rId2"/>
          <a:srcRect l="52" r="52"/>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49EAF34-C252-A49C-0C6F-29EEFC9CEF83}"/>
              </a:ext>
            </a:extLst>
          </p:cNvPr>
          <p:cNvSpPr/>
          <p:nvPr userDrawn="1"/>
        </p:nvSpPr>
        <p:spPr>
          <a:xfrm>
            <a:off x="-35442" y="0"/>
            <a:ext cx="12227442" cy="6858000"/>
          </a:xfrm>
          <a:prstGeom prst="rect">
            <a:avLst/>
          </a:prstGeom>
          <a:solidFill>
            <a:srgbClr val="002D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and white logo&#10;&#10;AI-generated content may be incorrect.">
            <a:extLst>
              <a:ext uri="{FF2B5EF4-FFF2-40B4-BE49-F238E27FC236}">
                <a16:creationId xmlns:a16="http://schemas.microsoft.com/office/drawing/2014/main" id="{BD691C3C-379B-5037-AA61-F6930AAAF5F3}"/>
              </a:ext>
            </a:extLst>
          </p:cNvPr>
          <p:cNvPicPr>
            <a:picLocks noChangeAspect="1"/>
          </p:cNvPicPr>
          <p:nvPr userDrawn="1"/>
        </p:nvPicPr>
        <p:blipFill>
          <a:blip r:embed="rId3"/>
          <a:stretch>
            <a:fillRect/>
          </a:stretch>
        </p:blipFill>
        <p:spPr>
          <a:xfrm>
            <a:off x="10437812" y="0"/>
            <a:ext cx="702000" cy="1143000"/>
          </a:xfrm>
          <a:prstGeom prst="rect">
            <a:avLst/>
          </a:prstGeom>
          <a:effectLst>
            <a:outerShdw blurRad="38100" dist="25400" dir="5400000" algn="ctr" rotWithShape="0">
              <a:schemeClr val="bg1">
                <a:alpha val="45000"/>
              </a:schemeClr>
            </a:outerShdw>
          </a:effectLst>
        </p:spPr>
      </p:pic>
      <p:sp>
        <p:nvSpPr>
          <p:cNvPr id="7" name="Footer Placeholder 4">
            <a:extLst>
              <a:ext uri="{FF2B5EF4-FFF2-40B4-BE49-F238E27FC236}">
                <a16:creationId xmlns:a16="http://schemas.microsoft.com/office/drawing/2014/main" id="{4BD0EE92-0130-18C6-FE67-98E7B096CA47}"/>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75000"/>
                  </a:schemeClr>
                </a:solidFill>
              </a:rPr>
              <a:t>© </a:t>
            </a:r>
            <a:fld id="{598555FA-E6B6-9546-9D0B-4E7558F2E5EC}" type="datetimeyyyy">
              <a:rPr lang="en-US" smtClean="0">
                <a:solidFill>
                  <a:schemeClr val="tx1">
                    <a:lumMod val="75000"/>
                  </a:schemeClr>
                </a:solidFill>
              </a:rPr>
              <a:pPr algn="l"/>
              <a:t>2026</a:t>
            </a:fld>
            <a:r>
              <a:rPr lang="en-US" dirty="0">
                <a:solidFill>
                  <a:schemeClr val="tx1">
                    <a:lumMod val="75000"/>
                  </a:schemeClr>
                </a:solidFill>
              </a:rPr>
              <a:t> | Myers </a:t>
            </a:r>
          </a:p>
        </p:txBody>
      </p:sp>
      <p:sp>
        <p:nvSpPr>
          <p:cNvPr id="8" name="Title 1">
            <a:extLst>
              <a:ext uri="{FF2B5EF4-FFF2-40B4-BE49-F238E27FC236}">
                <a16:creationId xmlns:a16="http://schemas.microsoft.com/office/drawing/2014/main" id="{024AF335-A0EB-2B8B-B6CF-B25CE1D0C6AE}"/>
              </a:ext>
            </a:extLst>
          </p:cNvPr>
          <p:cNvSpPr>
            <a:spLocks noGrp="1"/>
          </p:cNvSpPr>
          <p:nvPr>
            <p:ph type="ctrTitle" hasCustomPrompt="1"/>
          </p:nvPr>
        </p:nvSpPr>
        <p:spPr>
          <a:xfrm>
            <a:off x="914400" y="914400"/>
            <a:ext cx="10058400" cy="2286000"/>
          </a:xfrm>
          <a:prstGeom prst="rect">
            <a:avLst/>
          </a:prstGeom>
        </p:spPr>
        <p:txBody>
          <a:bodyPr anchor="b"/>
          <a:lstStyle>
            <a:lvl1pPr>
              <a:defRPr sz="4400" b="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319699D4-6AE2-AAE1-66A4-C98566CBEA80}"/>
              </a:ext>
            </a:extLst>
          </p:cNvPr>
          <p:cNvSpPr>
            <a:spLocks noGrp="1"/>
          </p:cNvSpPr>
          <p:nvPr>
            <p:ph type="subTitle" idx="1" hasCustomPrompt="1"/>
          </p:nvPr>
        </p:nvSpPr>
        <p:spPr bwMode="gray">
          <a:xfrm>
            <a:off x="914400" y="3429000"/>
            <a:ext cx="10058400" cy="914400"/>
          </a:xfrm>
          <a:prstGeom prst="rect">
            <a:avLst/>
          </a:prstGeom>
        </p:spPr>
        <p:txBody>
          <a:bodyPr anchor="t"/>
          <a:lstStyle>
            <a:lvl1pPr marL="0" indent="0" algn="l">
              <a:buNone/>
              <a:defRPr b="1" cap="none">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540348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L Logo Clo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DA4B42-C99F-C7E3-F85A-95C8523D04F3}"/>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C1B54D-9010-3E0E-C5C9-18C366E21FA5}"/>
              </a:ext>
            </a:extLst>
          </p:cNvPr>
          <p:cNvSpPr/>
          <p:nvPr userDrawn="1"/>
        </p:nvSpPr>
        <p:spPr>
          <a:xfrm>
            <a:off x="177800" y="168908"/>
            <a:ext cx="11842750" cy="6517642"/>
          </a:xfrm>
          <a:prstGeom prst="rect">
            <a:avLst/>
          </a:prstGeom>
          <a:noFill/>
          <a:ln w="355600" cap="sq">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AI-generated content may be incorrect.">
            <a:extLst>
              <a:ext uri="{FF2B5EF4-FFF2-40B4-BE49-F238E27FC236}">
                <a16:creationId xmlns:a16="http://schemas.microsoft.com/office/drawing/2014/main" id="{FDCE2EA1-6E78-6B6C-C7E3-BF12C3CD2C80}"/>
              </a:ext>
            </a:extLst>
          </p:cNvPr>
          <p:cNvPicPr>
            <a:picLocks noChangeAspect="1"/>
          </p:cNvPicPr>
          <p:nvPr userDrawn="1"/>
        </p:nvPicPr>
        <p:blipFill>
          <a:blip r:embed="rId2"/>
          <a:stretch>
            <a:fillRect/>
          </a:stretch>
        </p:blipFill>
        <p:spPr>
          <a:xfrm>
            <a:off x="1701465" y="2741929"/>
            <a:ext cx="8789070" cy="1371600"/>
          </a:xfrm>
          <a:prstGeom prst="rect">
            <a:avLst/>
          </a:prstGeom>
        </p:spPr>
      </p:pic>
    </p:spTree>
    <p:extLst>
      <p:ext uri="{BB962C8B-B14F-4D97-AF65-F5344CB8AC3E}">
        <p14:creationId xmlns:p14="http://schemas.microsoft.com/office/powerpoint/2010/main" val="3379125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9601200" cy="731520"/>
          </a:xfrm>
          <a:prstGeom prst="rect">
            <a:avLst/>
          </a:prstGeom>
        </p:spPr>
        <p:txBody>
          <a:bodyPr/>
          <a:lstStyle>
            <a:lvl1pPr>
              <a:defRPr b="1" i="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pic>
        <p:nvPicPr>
          <p:cNvPr id="4" name="Picture 3" descr="A blue and white logo&#10;&#10;AI-generated content may be incorrect.">
            <a:extLst>
              <a:ext uri="{FF2B5EF4-FFF2-40B4-BE49-F238E27FC236}">
                <a16:creationId xmlns:a16="http://schemas.microsoft.com/office/drawing/2014/main" id="{BB306F24-0007-4001-DC22-CC77CA00856A}"/>
              </a:ext>
            </a:extLst>
          </p:cNvPr>
          <p:cNvPicPr>
            <a:picLocks noChangeAspect="1"/>
          </p:cNvPicPr>
          <p:nvPr userDrawn="1"/>
        </p:nvPicPr>
        <p:blipFill>
          <a:blip r:embed="rId2"/>
          <a:stretch>
            <a:fillRect/>
          </a:stretch>
        </p:blipFill>
        <p:spPr>
          <a:xfrm>
            <a:off x="10443296" y="0"/>
            <a:ext cx="696516" cy="1143000"/>
          </a:xfrm>
          <a:prstGeom prst="rect">
            <a:avLst/>
          </a:prstGeom>
          <a:effectLst>
            <a:outerShdw blurRad="38100" dist="25400" dir="5400000" algn="ctr" rotWithShape="0">
              <a:schemeClr val="tx1">
                <a:alpha val="45000"/>
              </a:schemeClr>
            </a:outerShdw>
          </a:effectLst>
        </p:spPr>
      </p:pic>
      <p:sp>
        <p:nvSpPr>
          <p:cNvPr id="6" name="Footer Placeholder 4">
            <a:extLst>
              <a:ext uri="{FF2B5EF4-FFF2-40B4-BE49-F238E27FC236}">
                <a16:creationId xmlns:a16="http://schemas.microsoft.com/office/drawing/2014/main" id="{EB7DBA6E-2C05-3041-4F6E-34DF03297C76}"/>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lumMod val="75000"/>
                  </a:schemeClr>
                </a:solidFill>
              </a:rPr>
              <a:t>© </a:t>
            </a:r>
            <a:fld id="{598555FA-E6B6-9546-9D0B-4E7558F2E5EC}" type="datetimeyyyy">
              <a:rPr lang="en-US" smtClean="0">
                <a:solidFill>
                  <a:schemeClr val="bg1">
                    <a:lumMod val="75000"/>
                  </a:schemeClr>
                </a:solidFill>
              </a:rPr>
              <a:pPr algn="l"/>
              <a:t>2026</a:t>
            </a:fld>
            <a:r>
              <a:rPr lang="en-US" dirty="0">
                <a:solidFill>
                  <a:schemeClr val="bg1">
                    <a:lumMod val="75000"/>
                  </a:schemeClr>
                </a:solidFill>
              </a:rPr>
              <a:t> | Myers </a:t>
            </a:r>
          </a:p>
        </p:txBody>
      </p:sp>
      <p:sp>
        <p:nvSpPr>
          <p:cNvPr id="14" name="Text Placeholder 13">
            <a:extLst>
              <a:ext uri="{FF2B5EF4-FFF2-40B4-BE49-F238E27FC236}">
                <a16:creationId xmlns:a16="http://schemas.microsoft.com/office/drawing/2014/main" id="{CCE14616-7B3E-66BD-5159-0FD3F2319380}"/>
              </a:ext>
            </a:extLst>
          </p:cNvPr>
          <p:cNvSpPr>
            <a:spLocks noGrp="1"/>
          </p:cNvSpPr>
          <p:nvPr>
            <p:ph type="body" sz="quarter" idx="10"/>
          </p:nvPr>
        </p:nvSpPr>
        <p:spPr>
          <a:xfrm>
            <a:off x="685800" y="1600200"/>
            <a:ext cx="10744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9601200" cy="731520"/>
          </a:xfrm>
          <a:prstGeom prst="rect">
            <a:avLst/>
          </a:prstGeom>
        </p:spPr>
        <p:txBody>
          <a:bodyPr/>
          <a:lstStyle>
            <a:lvl1pPr>
              <a:defRPr b="1" i="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pic>
        <p:nvPicPr>
          <p:cNvPr id="6" name="Picture 5" descr="A blue and white logo&#10;&#10;AI-generated content may be incorrect.">
            <a:extLst>
              <a:ext uri="{FF2B5EF4-FFF2-40B4-BE49-F238E27FC236}">
                <a16:creationId xmlns:a16="http://schemas.microsoft.com/office/drawing/2014/main" id="{9FEBD78C-2B64-5140-8909-4F339C12EB2D}"/>
              </a:ext>
            </a:extLst>
          </p:cNvPr>
          <p:cNvPicPr>
            <a:picLocks noChangeAspect="1"/>
          </p:cNvPicPr>
          <p:nvPr userDrawn="1"/>
        </p:nvPicPr>
        <p:blipFill>
          <a:blip r:embed="rId2"/>
          <a:stretch>
            <a:fillRect/>
          </a:stretch>
        </p:blipFill>
        <p:spPr>
          <a:xfrm>
            <a:off x="10437812" y="0"/>
            <a:ext cx="702000" cy="1143000"/>
          </a:xfrm>
          <a:prstGeom prst="rect">
            <a:avLst/>
          </a:prstGeom>
          <a:effectLst>
            <a:outerShdw blurRad="38100" dist="25400" dir="5400000" algn="ctr" rotWithShape="0">
              <a:schemeClr val="bg1">
                <a:alpha val="45000"/>
              </a:schemeClr>
            </a:outerShdw>
          </a:effectLst>
        </p:spPr>
      </p:pic>
      <p:sp>
        <p:nvSpPr>
          <p:cNvPr id="8" name="Footer Placeholder 4">
            <a:extLst>
              <a:ext uri="{FF2B5EF4-FFF2-40B4-BE49-F238E27FC236}">
                <a16:creationId xmlns:a16="http://schemas.microsoft.com/office/drawing/2014/main" id="{F775B4F5-BCB3-1186-B26C-1FD7C148E401}"/>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75000"/>
                  </a:schemeClr>
                </a:solidFill>
              </a:rPr>
              <a:t>© </a:t>
            </a:r>
            <a:fld id="{598555FA-E6B6-9546-9D0B-4E7558F2E5EC}" type="datetimeyyyy">
              <a:rPr lang="en-US" smtClean="0">
                <a:solidFill>
                  <a:schemeClr val="tx1">
                    <a:lumMod val="75000"/>
                  </a:schemeClr>
                </a:solidFill>
              </a:rPr>
              <a:pPr algn="l"/>
              <a:t>2026</a:t>
            </a:fld>
            <a:r>
              <a:rPr lang="en-US" dirty="0">
                <a:solidFill>
                  <a:schemeClr val="tx1">
                    <a:lumMod val="75000"/>
                  </a:schemeClr>
                </a:solidFill>
              </a:rPr>
              <a:t> | Myers </a:t>
            </a:r>
          </a:p>
        </p:txBody>
      </p:sp>
      <p:sp>
        <p:nvSpPr>
          <p:cNvPr id="11" name="Text Placeholder 10">
            <a:extLst>
              <a:ext uri="{FF2B5EF4-FFF2-40B4-BE49-F238E27FC236}">
                <a16:creationId xmlns:a16="http://schemas.microsoft.com/office/drawing/2014/main" id="{A6BB91F5-0D73-EE84-7DDE-88997DD062AF}"/>
              </a:ext>
            </a:extLst>
          </p:cNvPr>
          <p:cNvSpPr>
            <a:spLocks noGrp="1"/>
          </p:cNvSpPr>
          <p:nvPr>
            <p:ph type="body" sz="quarter" idx="10"/>
          </p:nvPr>
        </p:nvSpPr>
        <p:spPr>
          <a:xfrm>
            <a:off x="685800" y="1600200"/>
            <a:ext cx="10744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679664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CC1C3D62-CEBE-EE2B-95A2-FF37E46C91BE}"/>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bg1">
                    <a:lumMod val="75000"/>
                  </a:schemeClr>
                </a:solidFill>
              </a:rPr>
              <a:t>© </a:t>
            </a:r>
            <a:fld id="{598555FA-E6B6-9546-9D0B-4E7558F2E5EC}" type="datetimeyyyy">
              <a:rPr lang="en-US" smtClean="0">
                <a:solidFill>
                  <a:schemeClr val="bg1">
                    <a:lumMod val="75000"/>
                  </a:schemeClr>
                </a:solidFill>
              </a:rPr>
              <a:pPr algn="l"/>
              <a:t>2026</a:t>
            </a:fld>
            <a:r>
              <a:rPr lang="en-US" dirty="0">
                <a:solidFill>
                  <a:schemeClr val="bg1">
                    <a:lumMod val="75000"/>
                  </a:schemeClr>
                </a:solidFill>
              </a:rPr>
              <a:t> | Myers </a:t>
            </a:r>
          </a:p>
        </p:txBody>
      </p:sp>
    </p:spTree>
    <p:extLst>
      <p:ext uri="{BB962C8B-B14F-4D97-AF65-F5344CB8AC3E}">
        <p14:creationId xmlns:p14="http://schemas.microsoft.com/office/powerpoint/2010/main" val="79108080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_2">
    <p:bg>
      <p:bgRef idx="1001">
        <a:schemeClr val="bg2"/>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CC1C3D62-CEBE-EE2B-95A2-FF37E46C91BE}"/>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75000"/>
                  </a:schemeClr>
                </a:solidFill>
              </a:rPr>
              <a:t>© </a:t>
            </a:r>
            <a:fld id="{598555FA-E6B6-9546-9D0B-4E7558F2E5EC}" type="datetimeyyyy">
              <a:rPr lang="en-US" smtClean="0">
                <a:solidFill>
                  <a:schemeClr val="tx1">
                    <a:lumMod val="75000"/>
                  </a:schemeClr>
                </a:solidFill>
              </a:rPr>
              <a:pPr algn="l"/>
              <a:t>2026</a:t>
            </a:fld>
            <a:r>
              <a:rPr lang="en-US" dirty="0">
                <a:solidFill>
                  <a:schemeClr val="tx1">
                    <a:lumMod val="75000"/>
                  </a:schemeClr>
                </a:solidFill>
              </a:rPr>
              <a:t> | Myers </a:t>
            </a:r>
          </a:p>
        </p:txBody>
      </p:sp>
    </p:spTree>
    <p:extLst>
      <p:ext uri="{BB962C8B-B14F-4D97-AF65-F5344CB8AC3E}">
        <p14:creationId xmlns:p14="http://schemas.microsoft.com/office/powerpoint/2010/main" val="319572395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D36B72-0523-8E12-A652-2A7BB9B9F89C}"/>
              </a:ext>
            </a:extLst>
          </p:cNvPr>
          <p:cNvPicPr>
            <a:picLocks noChangeAspect="1"/>
          </p:cNvPicPr>
          <p:nvPr userDrawn="1"/>
        </p:nvPicPr>
        <p:blipFill rotWithShape="1">
          <a:blip r:embed="rId2"/>
          <a:srcRect b="15757"/>
          <a:stretch/>
        </p:blipFill>
        <p:spPr>
          <a:xfrm>
            <a:off x="0" y="0"/>
            <a:ext cx="12206033" cy="6858000"/>
          </a:xfrm>
          <a:prstGeom prst="rect">
            <a:avLst/>
          </a:prstGeom>
        </p:spPr>
      </p:pic>
      <p:sp>
        <p:nvSpPr>
          <p:cNvPr id="3" name="Rectangle 2">
            <a:extLst>
              <a:ext uri="{FF2B5EF4-FFF2-40B4-BE49-F238E27FC236}">
                <a16:creationId xmlns:a16="http://schemas.microsoft.com/office/drawing/2014/main" id="{549EAF34-C252-A49C-0C6F-29EEFC9CEF83}"/>
              </a:ext>
            </a:extLst>
          </p:cNvPr>
          <p:cNvSpPr/>
          <p:nvPr userDrawn="1"/>
        </p:nvSpPr>
        <p:spPr>
          <a:xfrm>
            <a:off x="-10705" y="0"/>
            <a:ext cx="12227442" cy="6858000"/>
          </a:xfrm>
          <a:prstGeom prst="rect">
            <a:avLst/>
          </a:prstGeom>
          <a:solidFill>
            <a:srgbClr val="002D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and white logo&#10;&#10;AI-generated content may be incorrect.">
            <a:extLst>
              <a:ext uri="{FF2B5EF4-FFF2-40B4-BE49-F238E27FC236}">
                <a16:creationId xmlns:a16="http://schemas.microsoft.com/office/drawing/2014/main" id="{BD691C3C-379B-5037-AA61-F6930AAAF5F3}"/>
              </a:ext>
            </a:extLst>
          </p:cNvPr>
          <p:cNvPicPr>
            <a:picLocks noChangeAspect="1"/>
          </p:cNvPicPr>
          <p:nvPr userDrawn="1"/>
        </p:nvPicPr>
        <p:blipFill>
          <a:blip r:embed="rId3"/>
          <a:stretch>
            <a:fillRect/>
          </a:stretch>
        </p:blipFill>
        <p:spPr>
          <a:xfrm>
            <a:off x="10437812" y="0"/>
            <a:ext cx="702000" cy="1143000"/>
          </a:xfrm>
          <a:prstGeom prst="rect">
            <a:avLst/>
          </a:prstGeom>
          <a:effectLst>
            <a:outerShdw blurRad="38100" dist="25400" dir="5400000" algn="ctr" rotWithShape="0">
              <a:schemeClr val="bg1">
                <a:alpha val="45000"/>
              </a:schemeClr>
            </a:outerShdw>
          </a:effectLst>
        </p:spPr>
      </p:pic>
      <p:sp>
        <p:nvSpPr>
          <p:cNvPr id="7" name="Footer Placeholder 4">
            <a:extLst>
              <a:ext uri="{FF2B5EF4-FFF2-40B4-BE49-F238E27FC236}">
                <a16:creationId xmlns:a16="http://schemas.microsoft.com/office/drawing/2014/main" id="{4BD0EE92-0130-18C6-FE67-98E7B096CA47}"/>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75000"/>
                  </a:schemeClr>
                </a:solidFill>
              </a:rPr>
              <a:t>© </a:t>
            </a:r>
            <a:fld id="{598555FA-E6B6-9546-9D0B-4E7558F2E5EC}" type="datetimeyyyy">
              <a:rPr lang="en-US" smtClean="0">
                <a:solidFill>
                  <a:schemeClr val="tx1">
                    <a:lumMod val="75000"/>
                  </a:schemeClr>
                </a:solidFill>
              </a:rPr>
              <a:pPr algn="l"/>
              <a:t>2026</a:t>
            </a:fld>
            <a:r>
              <a:rPr lang="en-US" dirty="0">
                <a:solidFill>
                  <a:schemeClr val="tx1">
                    <a:lumMod val="75000"/>
                  </a:schemeClr>
                </a:solidFill>
              </a:rPr>
              <a:t> | Myers </a:t>
            </a:r>
          </a:p>
        </p:txBody>
      </p:sp>
      <p:sp>
        <p:nvSpPr>
          <p:cNvPr id="8" name="Title 1">
            <a:extLst>
              <a:ext uri="{FF2B5EF4-FFF2-40B4-BE49-F238E27FC236}">
                <a16:creationId xmlns:a16="http://schemas.microsoft.com/office/drawing/2014/main" id="{024AF335-A0EB-2B8B-B6CF-B25CE1D0C6AE}"/>
              </a:ext>
            </a:extLst>
          </p:cNvPr>
          <p:cNvSpPr>
            <a:spLocks noGrp="1"/>
          </p:cNvSpPr>
          <p:nvPr>
            <p:ph type="ctrTitle" hasCustomPrompt="1"/>
          </p:nvPr>
        </p:nvSpPr>
        <p:spPr>
          <a:xfrm>
            <a:off x="914400" y="914400"/>
            <a:ext cx="10058400" cy="2286000"/>
          </a:xfrm>
          <a:prstGeom prst="rect">
            <a:avLst/>
          </a:prstGeom>
        </p:spPr>
        <p:txBody>
          <a:bodyPr anchor="b"/>
          <a:lstStyle>
            <a:lvl1pPr>
              <a:defRPr sz="4400" b="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319699D4-6AE2-AAE1-66A4-C98566CBEA80}"/>
              </a:ext>
            </a:extLst>
          </p:cNvPr>
          <p:cNvSpPr>
            <a:spLocks noGrp="1"/>
          </p:cNvSpPr>
          <p:nvPr>
            <p:ph type="subTitle" idx="1" hasCustomPrompt="1"/>
          </p:nvPr>
        </p:nvSpPr>
        <p:spPr bwMode="gray">
          <a:xfrm>
            <a:off x="914400" y="3429000"/>
            <a:ext cx="10058400" cy="914400"/>
          </a:xfrm>
          <a:prstGeom prst="rect">
            <a:avLst/>
          </a:prstGeom>
        </p:spPr>
        <p:txBody>
          <a:bodyPr anchor="t"/>
          <a:lstStyle>
            <a:lvl1pPr marL="0" indent="0" algn="l">
              <a:buNone/>
              <a:defRPr b="1" cap="none">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048379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oup">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36A4B9-0419-7E2F-5374-45E52D7DF06C}"/>
              </a:ext>
            </a:extLst>
          </p:cNvPr>
          <p:cNvPicPr>
            <a:picLocks noChangeAspect="1"/>
          </p:cNvPicPr>
          <p:nvPr userDrawn="1"/>
        </p:nvPicPr>
        <p:blipFill rotWithShape="1">
          <a:blip r:embed="rId2"/>
          <a:srcRect t="3840" b="384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49EAF34-C252-A49C-0C6F-29EEFC9CEF83}"/>
              </a:ext>
            </a:extLst>
          </p:cNvPr>
          <p:cNvSpPr/>
          <p:nvPr userDrawn="1"/>
        </p:nvSpPr>
        <p:spPr>
          <a:xfrm>
            <a:off x="0" y="0"/>
            <a:ext cx="12227442" cy="6858000"/>
          </a:xfrm>
          <a:prstGeom prst="rect">
            <a:avLst/>
          </a:prstGeom>
          <a:solidFill>
            <a:srgbClr val="002D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and white logo&#10;&#10;AI-generated content may be incorrect.">
            <a:extLst>
              <a:ext uri="{FF2B5EF4-FFF2-40B4-BE49-F238E27FC236}">
                <a16:creationId xmlns:a16="http://schemas.microsoft.com/office/drawing/2014/main" id="{BD691C3C-379B-5037-AA61-F6930AAAF5F3}"/>
              </a:ext>
            </a:extLst>
          </p:cNvPr>
          <p:cNvPicPr>
            <a:picLocks noChangeAspect="1"/>
          </p:cNvPicPr>
          <p:nvPr userDrawn="1"/>
        </p:nvPicPr>
        <p:blipFill>
          <a:blip r:embed="rId3"/>
          <a:stretch>
            <a:fillRect/>
          </a:stretch>
        </p:blipFill>
        <p:spPr>
          <a:xfrm>
            <a:off x="10437812" y="0"/>
            <a:ext cx="702000" cy="1143000"/>
          </a:xfrm>
          <a:prstGeom prst="rect">
            <a:avLst/>
          </a:prstGeom>
          <a:effectLst>
            <a:outerShdw blurRad="38100" dist="25400" dir="5400000" algn="ctr" rotWithShape="0">
              <a:schemeClr val="bg1">
                <a:alpha val="45000"/>
              </a:schemeClr>
            </a:outerShdw>
          </a:effectLst>
        </p:spPr>
      </p:pic>
      <p:sp>
        <p:nvSpPr>
          <p:cNvPr id="7" name="Footer Placeholder 4">
            <a:extLst>
              <a:ext uri="{FF2B5EF4-FFF2-40B4-BE49-F238E27FC236}">
                <a16:creationId xmlns:a16="http://schemas.microsoft.com/office/drawing/2014/main" id="{4BD0EE92-0130-18C6-FE67-98E7B096CA47}"/>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75000"/>
                  </a:schemeClr>
                </a:solidFill>
              </a:rPr>
              <a:t>© </a:t>
            </a:r>
            <a:fld id="{598555FA-E6B6-9546-9D0B-4E7558F2E5EC}" type="datetimeyyyy">
              <a:rPr lang="en-US" smtClean="0">
                <a:solidFill>
                  <a:schemeClr val="tx1">
                    <a:lumMod val="75000"/>
                  </a:schemeClr>
                </a:solidFill>
              </a:rPr>
              <a:pPr algn="l"/>
              <a:t>2026</a:t>
            </a:fld>
            <a:r>
              <a:rPr lang="en-US" dirty="0">
                <a:solidFill>
                  <a:schemeClr val="tx1">
                    <a:lumMod val="75000"/>
                  </a:schemeClr>
                </a:solidFill>
              </a:rPr>
              <a:t> | Myers </a:t>
            </a:r>
          </a:p>
        </p:txBody>
      </p:sp>
      <p:sp>
        <p:nvSpPr>
          <p:cNvPr id="8" name="Title 1">
            <a:extLst>
              <a:ext uri="{FF2B5EF4-FFF2-40B4-BE49-F238E27FC236}">
                <a16:creationId xmlns:a16="http://schemas.microsoft.com/office/drawing/2014/main" id="{024AF335-A0EB-2B8B-B6CF-B25CE1D0C6AE}"/>
              </a:ext>
            </a:extLst>
          </p:cNvPr>
          <p:cNvSpPr>
            <a:spLocks noGrp="1"/>
          </p:cNvSpPr>
          <p:nvPr>
            <p:ph type="ctrTitle" hasCustomPrompt="1"/>
          </p:nvPr>
        </p:nvSpPr>
        <p:spPr>
          <a:xfrm>
            <a:off x="914400" y="914400"/>
            <a:ext cx="10058400" cy="2286000"/>
          </a:xfrm>
          <a:prstGeom prst="rect">
            <a:avLst/>
          </a:prstGeom>
        </p:spPr>
        <p:txBody>
          <a:bodyPr anchor="b"/>
          <a:lstStyle>
            <a:lvl1pPr>
              <a:defRPr sz="4400" b="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319699D4-6AE2-AAE1-66A4-C98566CBEA80}"/>
              </a:ext>
            </a:extLst>
          </p:cNvPr>
          <p:cNvSpPr>
            <a:spLocks noGrp="1"/>
          </p:cNvSpPr>
          <p:nvPr>
            <p:ph type="subTitle" idx="1" hasCustomPrompt="1"/>
          </p:nvPr>
        </p:nvSpPr>
        <p:spPr bwMode="gray">
          <a:xfrm>
            <a:off x="914400" y="3429000"/>
            <a:ext cx="10058400" cy="914400"/>
          </a:xfrm>
          <a:prstGeom prst="rect">
            <a:avLst/>
          </a:prstGeom>
        </p:spPr>
        <p:txBody>
          <a:bodyPr anchor="t"/>
          <a:lstStyle>
            <a:lvl1pPr marL="0" indent="0" algn="l">
              <a:buNone/>
              <a:defRPr b="1" cap="none">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5706372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Light">
    <p:bg>
      <p:bgRef idx="1001">
        <a:schemeClr val="bg2"/>
      </p:bgRef>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5AB63155-37D4-98A9-33CB-7F275F8B0562}"/>
              </a:ext>
            </a:extLst>
          </p:cNvPr>
          <p:cNvPicPr>
            <a:picLocks noChangeAspect="1"/>
          </p:cNvPicPr>
          <p:nvPr userDrawn="1"/>
        </p:nvPicPr>
        <p:blipFill rotWithShape="1">
          <a:blip r:embed="rId2"/>
          <a:srcRect t="8630" b="7097"/>
          <a:stretch/>
        </p:blipFill>
        <p:spPr>
          <a:xfrm>
            <a:off x="0" y="0"/>
            <a:ext cx="12209721" cy="6857999"/>
          </a:xfrm>
          <a:prstGeom prst="rect">
            <a:avLst/>
          </a:prstGeom>
        </p:spPr>
      </p:pic>
      <p:sp>
        <p:nvSpPr>
          <p:cNvPr id="3" name="Rectangle 2">
            <a:extLst>
              <a:ext uri="{FF2B5EF4-FFF2-40B4-BE49-F238E27FC236}">
                <a16:creationId xmlns:a16="http://schemas.microsoft.com/office/drawing/2014/main" id="{549EAF34-C252-A49C-0C6F-29EEFC9CEF83}"/>
              </a:ext>
            </a:extLst>
          </p:cNvPr>
          <p:cNvSpPr/>
          <p:nvPr userDrawn="1"/>
        </p:nvSpPr>
        <p:spPr>
          <a:xfrm>
            <a:off x="-8861" y="0"/>
            <a:ext cx="12227442"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4BD0EE92-0130-18C6-FE67-98E7B096CA47}"/>
              </a:ext>
            </a:extLst>
          </p:cNvPr>
          <p:cNvSpPr txBox="1">
            <a:spLocks/>
          </p:cNvSpPr>
          <p:nvPr userDrawn="1"/>
        </p:nvSpPr>
        <p:spPr>
          <a:xfrm>
            <a:off x="457200" y="6400800"/>
            <a:ext cx="914400" cy="457200"/>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lumMod val="85000"/>
                  </a:schemeClr>
                </a:solidFill>
              </a:rPr>
              <a:t>© </a:t>
            </a:r>
            <a:fld id="{598555FA-E6B6-9546-9D0B-4E7558F2E5EC}" type="datetimeyyyy">
              <a:rPr lang="en-US" smtClean="0">
                <a:solidFill>
                  <a:schemeClr val="tx1">
                    <a:lumMod val="85000"/>
                  </a:schemeClr>
                </a:solidFill>
              </a:rPr>
              <a:pPr algn="l"/>
              <a:t>2026</a:t>
            </a:fld>
            <a:r>
              <a:rPr lang="en-US" dirty="0">
                <a:solidFill>
                  <a:schemeClr val="tx1">
                    <a:lumMod val="85000"/>
                  </a:schemeClr>
                </a:solidFill>
              </a:rPr>
              <a:t> | Myers </a:t>
            </a:r>
          </a:p>
        </p:txBody>
      </p:sp>
      <p:sp>
        <p:nvSpPr>
          <p:cNvPr id="8" name="Title 1">
            <a:extLst>
              <a:ext uri="{FF2B5EF4-FFF2-40B4-BE49-F238E27FC236}">
                <a16:creationId xmlns:a16="http://schemas.microsoft.com/office/drawing/2014/main" id="{024AF335-A0EB-2B8B-B6CF-B25CE1D0C6AE}"/>
              </a:ext>
            </a:extLst>
          </p:cNvPr>
          <p:cNvSpPr>
            <a:spLocks noGrp="1"/>
          </p:cNvSpPr>
          <p:nvPr>
            <p:ph type="ctrTitle" hasCustomPrompt="1"/>
          </p:nvPr>
        </p:nvSpPr>
        <p:spPr>
          <a:xfrm>
            <a:off x="914400" y="914400"/>
            <a:ext cx="10058400" cy="2286000"/>
          </a:xfrm>
          <a:prstGeom prst="rect">
            <a:avLst/>
          </a:prstGeom>
        </p:spPr>
        <p:txBody>
          <a:bodyPr anchor="b"/>
          <a:lstStyle>
            <a:lvl1pPr>
              <a:defRPr sz="4400" b="0">
                <a:solidFill>
                  <a:schemeClr val="bg2"/>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319699D4-6AE2-AAE1-66A4-C98566CBEA80}"/>
              </a:ext>
            </a:extLst>
          </p:cNvPr>
          <p:cNvSpPr>
            <a:spLocks noGrp="1"/>
          </p:cNvSpPr>
          <p:nvPr>
            <p:ph type="subTitle" idx="1" hasCustomPrompt="1"/>
          </p:nvPr>
        </p:nvSpPr>
        <p:spPr bwMode="gray">
          <a:xfrm>
            <a:off x="914400" y="3429000"/>
            <a:ext cx="10058400" cy="914400"/>
          </a:xfrm>
          <a:prstGeom prst="rect">
            <a:avLst/>
          </a:prstGeom>
        </p:spPr>
        <p:txBody>
          <a:bodyPr anchor="t"/>
          <a:lstStyle>
            <a:lvl1pPr marL="0" indent="0" algn="l">
              <a:buNone/>
              <a:defRPr b="1" cap="none">
                <a:solidFill>
                  <a:schemeClr val="tx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 blue and white logo&#10;&#10;AI-generated content may be incorrect.">
            <a:extLst>
              <a:ext uri="{FF2B5EF4-FFF2-40B4-BE49-F238E27FC236}">
                <a16:creationId xmlns:a16="http://schemas.microsoft.com/office/drawing/2014/main" id="{4D1275A3-918D-2147-2AE0-5B7996BBD7AF}"/>
              </a:ext>
            </a:extLst>
          </p:cNvPr>
          <p:cNvPicPr>
            <a:picLocks noChangeAspect="1"/>
          </p:cNvPicPr>
          <p:nvPr userDrawn="1"/>
        </p:nvPicPr>
        <p:blipFill>
          <a:blip r:embed="rId3"/>
          <a:stretch>
            <a:fillRect/>
          </a:stretch>
        </p:blipFill>
        <p:spPr>
          <a:xfrm>
            <a:off x="10443296" y="11875"/>
            <a:ext cx="696516" cy="1143000"/>
          </a:xfrm>
          <a:prstGeom prst="rect">
            <a:avLst/>
          </a:prstGeom>
          <a:effectLst>
            <a:outerShdw blurRad="38100" dist="25400" dir="5400000" algn="ctr" rotWithShape="0">
              <a:schemeClr val="bg1">
                <a:alpha val="45000"/>
              </a:schemeClr>
            </a:outerShdw>
          </a:effectLst>
        </p:spPr>
      </p:pic>
    </p:spTree>
    <p:extLst>
      <p:ext uri="{BB962C8B-B14F-4D97-AF65-F5344CB8AC3E}">
        <p14:creationId xmlns:p14="http://schemas.microsoft.com/office/powerpoint/2010/main" val="112074261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685800" y="457200"/>
            <a:ext cx="9601200" cy="73152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685800" y="1600200"/>
            <a:ext cx="10744912"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80" r:id="rId1"/>
    <p:sldLayoutId id="2147483679" r:id="rId2"/>
    <p:sldLayoutId id="2147483650" r:id="rId3"/>
    <p:sldLayoutId id="2147483684" r:id="rId4"/>
    <p:sldLayoutId id="2147483693" r:id="rId5"/>
    <p:sldLayoutId id="2147483685" r:id="rId6"/>
    <p:sldLayoutId id="2147483690" r:id="rId7"/>
    <p:sldLayoutId id="2147483691" r:id="rId8"/>
    <p:sldLayoutId id="2147483692" r:id="rId9"/>
    <p:sldLayoutId id="2147483696" r:id="rId10"/>
    <p:sldLayoutId id="2147483652" r:id="rId11"/>
    <p:sldLayoutId id="2147483686" r:id="rId12"/>
    <p:sldLayoutId id="2147483673" r:id="rId13"/>
    <p:sldLayoutId id="2147483683" r:id="rId14"/>
    <p:sldLayoutId id="2147483688" r:id="rId15"/>
    <p:sldLayoutId id="2147483681" r:id="rId16"/>
    <p:sldLayoutId id="2147483682" r:id="rId17"/>
    <p:sldLayoutId id="2147483674" r:id="rId18"/>
    <p:sldLayoutId id="2147483687" r:id="rId19"/>
    <p:sldLayoutId id="2147483678" r:id="rId20"/>
    <p:sldLayoutId id="2147483649" r:id="rId21"/>
    <p:sldLayoutId id="2147483695" r:id="rId22"/>
    <p:sldLayoutId id="2147483694" r:id="rId23"/>
    <p:sldLayoutId id="2147483675" r:id="rId24"/>
  </p:sldLayoutIdLst>
  <p:hf sldNum="0" hdr="0" ftr="0" dt="0"/>
  <p:txStyles>
    <p:titleStyle>
      <a:lvl1pPr algn="l" defTabSz="457200" rtl="0" eaLnBrk="1" latinLnBrk="0" hangingPunct="1">
        <a:spcBef>
          <a:spcPct val="0"/>
        </a:spcBef>
        <a:buNone/>
        <a:defRPr sz="4000" b="0" i="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tx2"/>
        </a:buClr>
        <a:buSzPct val="80000"/>
        <a:buFont typeface="Wingdings" pitchFamily="2" charset="2"/>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ts val="1000"/>
        </a:spcBef>
        <a:spcAft>
          <a:spcPts val="0"/>
        </a:spcAft>
        <a:buClr>
          <a:schemeClr val="tx2"/>
        </a:buClr>
        <a:buSzPct val="80000"/>
        <a:buFont typeface="Wingdings" pitchFamily="2" charset="2"/>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ts val="1000"/>
        </a:spcBef>
        <a:spcAft>
          <a:spcPts val="0"/>
        </a:spcAft>
        <a:buClr>
          <a:schemeClr val="tx2"/>
        </a:buClr>
        <a:buSzPct val="80000"/>
        <a:buFont typeface="Wingdings" pitchFamily="2" charset="2"/>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ts val="1000"/>
        </a:spcBef>
        <a:spcAft>
          <a:spcPts val="0"/>
        </a:spcAft>
        <a:buClr>
          <a:schemeClr val="tx2"/>
        </a:buClr>
        <a:buSzPct val="80000"/>
        <a:buFont typeface="Wingdings" pitchFamily="2" charset="2"/>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ts val="1000"/>
        </a:spcBef>
        <a:spcAft>
          <a:spcPts val="0"/>
        </a:spcAft>
        <a:buClr>
          <a:schemeClr val="tx2"/>
        </a:buClr>
        <a:buSzPct val="80000"/>
        <a:buFont typeface="Wingdings" pitchFamily="2" charset="2"/>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71AD051-6036-0CA3-0F8E-C80A7DEA02F6}"/>
              </a:ext>
            </a:extLst>
          </p:cNvPr>
          <p:cNvSpPr txBox="1"/>
          <p:nvPr/>
        </p:nvSpPr>
        <p:spPr>
          <a:xfrm>
            <a:off x="4640775" y="4906118"/>
            <a:ext cx="7309337" cy="1736437"/>
          </a:xfrm>
          <a:prstGeom prst="rect">
            <a:avLst/>
          </a:prstGeom>
          <a:noFill/>
        </p:spPr>
        <p:txBody>
          <a:bodyPr wrap="square" tIns="91440" rIns="91440" bIns="91440" rtlCol="0">
            <a:spAutoFit/>
          </a:bodyPr>
          <a:lstStyle/>
          <a:p>
            <a:pPr marL="11113" algn="r">
              <a:lnSpc>
                <a:spcPct val="110000"/>
              </a:lnSpc>
              <a:spcAft>
                <a:spcPts val="600"/>
              </a:spcAft>
            </a:pP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Christopher G. Myers, PhD</a:t>
            </a:r>
            <a:b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600" dirty="0">
                <a:solidFill>
                  <a:schemeClr val="bg1"/>
                </a:solidFill>
                <a:latin typeface="Lato Light" panose="020F0302020204030203" pitchFamily="34" charset="77"/>
              </a:rPr>
              <a:t>Peetz Family Professor of Leadership</a:t>
            </a:r>
            <a:br>
              <a:rPr lang="en-US" sz="1600" dirty="0">
                <a:solidFill>
                  <a:schemeClr val="bg1"/>
                </a:solidFill>
                <a:latin typeface="Lato Light" panose="020F0302020204030203" pitchFamily="34" charset="77"/>
              </a:rPr>
            </a:br>
            <a:r>
              <a:rPr lang="en-US" sz="1600" dirty="0">
                <a:solidFill>
                  <a:schemeClr val="bg1"/>
                </a:solidFill>
                <a:latin typeface="Lato Light" panose="020F0302020204030203" pitchFamily="34" charset="77"/>
              </a:rPr>
              <a:t>Johns Hopkins University Carey Business School</a:t>
            </a:r>
          </a:p>
          <a:p>
            <a:pPr algn="r">
              <a:lnSpc>
                <a:spcPct val="110000"/>
              </a:lnSpc>
              <a:spcAft>
                <a:spcPts val="600"/>
              </a:spcAft>
            </a:pPr>
            <a:endParaRPr lang="en-US" sz="1200" dirty="0">
              <a:solidFill>
                <a:schemeClr val="bg1"/>
              </a:solidFill>
              <a:latin typeface="Lato" panose="020F0502020204030203" pitchFamily="34" charset="77"/>
            </a:endParaRPr>
          </a:p>
          <a:p>
            <a:pPr marL="11113" algn="r">
              <a:lnSpc>
                <a:spcPct val="110000"/>
              </a:lnSpc>
              <a:spcAft>
                <a:spcPts val="600"/>
              </a:spcAft>
            </a:pPr>
            <a:r>
              <a:rPr lang="en-US" sz="1600" dirty="0">
                <a:solidFill>
                  <a:schemeClr val="bg1"/>
                </a:solidFill>
                <a:latin typeface="Lato Light" panose="020F0302020204030203" pitchFamily="34" charset="77"/>
              </a:rPr>
              <a:t> </a:t>
            </a:r>
            <a:r>
              <a:rPr lang="en-US" sz="1600" dirty="0">
                <a:solidFill>
                  <a:schemeClr val="bg1"/>
                </a:solidFill>
                <a:latin typeface="Lato" panose="020F0502020204030203" pitchFamily="34" charset="77"/>
              </a:rPr>
              <a:t>cmyers@jhu.edu            christophergmyers.phd</a:t>
            </a:r>
          </a:p>
        </p:txBody>
      </p:sp>
      <p:sp>
        <p:nvSpPr>
          <p:cNvPr id="4" name="Title 3">
            <a:extLst>
              <a:ext uri="{FF2B5EF4-FFF2-40B4-BE49-F238E27FC236}">
                <a16:creationId xmlns:a16="http://schemas.microsoft.com/office/drawing/2014/main" id="{BE05FDF4-53B0-6AD0-F260-2DF00C620393}"/>
              </a:ext>
            </a:extLst>
          </p:cNvPr>
          <p:cNvSpPr>
            <a:spLocks noGrp="1"/>
          </p:cNvSpPr>
          <p:nvPr>
            <p:ph type="ctrTitle"/>
          </p:nvPr>
        </p:nvSpPr>
        <p:spPr>
          <a:xfrm>
            <a:off x="356111" y="2237010"/>
            <a:ext cx="11594000" cy="1439248"/>
          </a:xfrm>
        </p:spPr>
        <p:txBody>
          <a:bodyPr/>
          <a:lstStyle/>
          <a:p>
            <a:r>
              <a:rPr lang="en-US" sz="4800" dirty="0"/>
              <a:t>Let’s Be Clear: Treatments &amp; Primes</a:t>
            </a:r>
          </a:p>
        </p:txBody>
      </p:sp>
      <p:sp>
        <p:nvSpPr>
          <p:cNvPr id="5" name="Subtitle 4">
            <a:extLst>
              <a:ext uri="{FF2B5EF4-FFF2-40B4-BE49-F238E27FC236}">
                <a16:creationId xmlns:a16="http://schemas.microsoft.com/office/drawing/2014/main" id="{3127EF22-8677-627B-9A66-B709B61F8A23}"/>
              </a:ext>
            </a:extLst>
          </p:cNvPr>
          <p:cNvSpPr>
            <a:spLocks noGrp="1"/>
          </p:cNvSpPr>
          <p:nvPr>
            <p:ph type="subTitle" idx="1"/>
          </p:nvPr>
        </p:nvSpPr>
        <p:spPr>
          <a:xfrm>
            <a:off x="356110" y="3672201"/>
            <a:ext cx="11594001" cy="991239"/>
          </a:xfrm>
        </p:spPr>
        <p:txBody>
          <a:bodyPr>
            <a:noAutofit/>
          </a:bodyPr>
          <a:lstStyle/>
          <a:p>
            <a:r>
              <a:rPr lang="en-US" sz="2400" dirty="0"/>
              <a:t>CARMA PHD PREP PANEL | Practical Realities of Running Experiments and How They Shape Your Methods</a:t>
            </a:r>
          </a:p>
        </p:txBody>
      </p:sp>
      <p:pic>
        <p:nvPicPr>
          <p:cNvPr id="20" name="Graphic 19" descr="Envelope with solid fill">
            <a:extLst>
              <a:ext uri="{FF2B5EF4-FFF2-40B4-BE49-F238E27FC236}">
                <a16:creationId xmlns:a16="http://schemas.microsoft.com/office/drawing/2014/main" id="{A9477D2E-CFEC-71E9-A995-215CEC4F62A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370911" y="6316714"/>
            <a:ext cx="229705" cy="240090"/>
          </a:xfrm>
          <a:prstGeom prst="rect">
            <a:avLst/>
          </a:prstGeom>
        </p:spPr>
      </p:pic>
      <p:pic>
        <p:nvPicPr>
          <p:cNvPr id="22" name="Graphic 21" descr="Link with solid fill">
            <a:extLst>
              <a:ext uri="{FF2B5EF4-FFF2-40B4-BE49-F238E27FC236}">
                <a16:creationId xmlns:a16="http://schemas.microsoft.com/office/drawing/2014/main" id="{CDDCA807-CC77-5324-35CB-960D78E30EA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87398" y="6327472"/>
            <a:ext cx="229705" cy="240090"/>
          </a:xfrm>
          <a:prstGeom prst="rect">
            <a:avLst/>
          </a:prstGeom>
        </p:spPr>
      </p:pic>
      <p:pic>
        <p:nvPicPr>
          <p:cNvPr id="2" name="Picture 4" descr="Ashley Hardin - Center for Positive Organizations Center for Positive  Organizations">
            <a:extLst>
              <a:ext uri="{FF2B5EF4-FFF2-40B4-BE49-F238E27FC236}">
                <a16:creationId xmlns:a16="http://schemas.microsoft.com/office/drawing/2014/main" id="{F1D1DD6D-49C8-CB9E-6B8E-71C192C504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66" b="6027"/>
          <a:stretch>
            <a:fillRect/>
          </a:stretch>
        </p:blipFill>
        <p:spPr bwMode="auto">
          <a:xfrm flipH="1">
            <a:off x="2267214" y="438838"/>
            <a:ext cx="1687824" cy="1828800"/>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A person wearing glasses and smiling&#10;&#10;AI-generated content may be incorrect.">
            <a:extLst>
              <a:ext uri="{FF2B5EF4-FFF2-40B4-BE49-F238E27FC236}">
                <a16:creationId xmlns:a16="http://schemas.microsoft.com/office/drawing/2014/main" id="{CDCE274F-7175-566E-72C9-E605CC9A6748}"/>
              </a:ext>
            </a:extLst>
          </p:cNvPr>
          <p:cNvPicPr>
            <a:picLocks noChangeAspect="1"/>
          </p:cNvPicPr>
          <p:nvPr/>
        </p:nvPicPr>
        <p:blipFill>
          <a:blip r:embed="rId5"/>
          <a:srcRect l="12507" t="8929"/>
          <a:stretch>
            <a:fillRect/>
          </a:stretch>
        </p:blipFill>
        <p:spPr>
          <a:xfrm>
            <a:off x="356110" y="489490"/>
            <a:ext cx="1760764" cy="1828800"/>
          </a:xfrm>
          <a:prstGeom prst="ellipse">
            <a:avLst/>
          </a:prstGeom>
        </p:spPr>
      </p:pic>
      <p:sp>
        <p:nvSpPr>
          <p:cNvPr id="6" name="TextBox 5">
            <a:extLst>
              <a:ext uri="{FF2B5EF4-FFF2-40B4-BE49-F238E27FC236}">
                <a16:creationId xmlns:a16="http://schemas.microsoft.com/office/drawing/2014/main" id="{B6B81C49-AF47-3AD7-BC8E-6E98BB4A050A}"/>
              </a:ext>
            </a:extLst>
          </p:cNvPr>
          <p:cNvSpPr txBox="1"/>
          <p:nvPr/>
        </p:nvSpPr>
        <p:spPr>
          <a:xfrm>
            <a:off x="4105379" y="1160415"/>
            <a:ext cx="7844733" cy="830997"/>
          </a:xfrm>
          <a:prstGeom prst="rect">
            <a:avLst/>
          </a:prstGeom>
          <a:noFill/>
        </p:spPr>
        <p:txBody>
          <a:bodyPr wrap="square">
            <a:spAutoFit/>
          </a:bodyPr>
          <a:lstStyle/>
          <a:p>
            <a:r>
              <a:rPr lang="en-US" sz="1600" b="0" i="0" dirty="0">
                <a:solidFill>
                  <a:schemeClr val="bg1"/>
                </a:solidFill>
                <a:effectLst/>
                <a:latin typeface="Lato" panose="020F0502020204030203" pitchFamily="34" charset="0"/>
                <a:ea typeface="Lato" panose="020F0502020204030203" pitchFamily="34" charset="0"/>
                <a:cs typeface="Lato" panose="020F0502020204030203" pitchFamily="34" charset="0"/>
              </a:rPr>
              <a:t>Based on: Schabram, K. F., Myers, C. G., &amp; Hardin, A. E. (2026). Manipulation in Organizational Research: On Executing and Interpreting Designs from Treatments to Primes. </a:t>
            </a:r>
            <a:r>
              <a:rPr lang="en-US" sz="1600" b="0" i="1" dirty="0">
                <a:solidFill>
                  <a:schemeClr val="bg1"/>
                </a:solidFill>
                <a:effectLst/>
                <a:latin typeface="Lato" panose="020F0502020204030203" pitchFamily="34" charset="0"/>
                <a:ea typeface="Lato" panose="020F0502020204030203" pitchFamily="34" charset="0"/>
                <a:cs typeface="Lato" panose="020F0502020204030203" pitchFamily="34" charset="0"/>
              </a:rPr>
              <a:t>Organizational Research Methods, 29</a:t>
            </a:r>
            <a:r>
              <a:rPr lang="en-US" sz="1600" b="0" dirty="0">
                <a:solidFill>
                  <a:schemeClr val="bg1"/>
                </a:solidFill>
                <a:effectLst/>
                <a:latin typeface="Lato" panose="020F0502020204030203" pitchFamily="34" charset="0"/>
                <a:ea typeface="Lato" panose="020F0502020204030203" pitchFamily="34" charset="0"/>
                <a:cs typeface="Lato" panose="020F0502020204030203" pitchFamily="34" charset="0"/>
              </a:rPr>
              <a:t>(2), 177-201.</a:t>
            </a:r>
            <a:endParaRPr lang="en-US"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4638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5494-9C66-9CB6-E847-DCA66606B7ED}"/>
              </a:ext>
            </a:extLst>
          </p:cNvPr>
          <p:cNvSpPr>
            <a:spLocks noGrp="1"/>
          </p:cNvSpPr>
          <p:nvPr>
            <p:ph type="title"/>
          </p:nvPr>
        </p:nvSpPr>
        <p:spPr>
          <a:xfrm>
            <a:off x="685800" y="457200"/>
            <a:ext cx="9601200" cy="731520"/>
          </a:xfrm>
        </p:spPr>
        <p:txBody>
          <a:bodyPr/>
          <a:lstStyle/>
          <a:p>
            <a:r>
              <a:rPr lang="en-US" dirty="0"/>
              <a:t>Experimental Manipulations Have Multiple Use Cases in Our Research</a:t>
            </a:r>
          </a:p>
        </p:txBody>
      </p:sp>
      <p:sp>
        <p:nvSpPr>
          <p:cNvPr id="15" name="Content Placeholder 2">
            <a:extLst>
              <a:ext uri="{FF2B5EF4-FFF2-40B4-BE49-F238E27FC236}">
                <a16:creationId xmlns:a16="http://schemas.microsoft.com/office/drawing/2014/main" id="{AB4C14ED-48D4-8EBF-DADD-B915B64EA6A1}"/>
              </a:ext>
            </a:extLst>
          </p:cNvPr>
          <p:cNvSpPr txBox="1">
            <a:spLocks/>
          </p:cNvSpPr>
          <p:nvPr/>
        </p:nvSpPr>
        <p:spPr>
          <a:xfrm>
            <a:off x="4826000" y="2103120"/>
            <a:ext cx="7086600" cy="463296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tx2"/>
              </a:buClr>
              <a:buSzPct val="80000"/>
              <a:buFont typeface="Wingdings" pitchFamily="2" charset="2"/>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ts val="1000"/>
              </a:spcBef>
              <a:spcAft>
                <a:spcPts val="0"/>
              </a:spcAft>
              <a:buClr>
                <a:schemeClr val="tx2"/>
              </a:buClr>
              <a:buSzPct val="80000"/>
              <a:buFont typeface="Wingdings" pitchFamily="2" charset="2"/>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ts val="1000"/>
              </a:spcBef>
              <a:spcAft>
                <a:spcPts val="0"/>
              </a:spcAft>
              <a:buClr>
                <a:schemeClr val="tx2"/>
              </a:buClr>
              <a:buSzPct val="80000"/>
              <a:buFont typeface="Wingdings" pitchFamily="2" charset="2"/>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ts val="1000"/>
              </a:spcBef>
              <a:spcAft>
                <a:spcPts val="0"/>
              </a:spcAft>
              <a:buClr>
                <a:schemeClr val="tx2"/>
              </a:buClr>
              <a:buSzPct val="80000"/>
              <a:buFont typeface="Wingdings" pitchFamily="2" charset="2"/>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ts val="1000"/>
              </a:spcBef>
              <a:spcAft>
                <a:spcPts val="0"/>
              </a:spcAft>
              <a:buClr>
                <a:schemeClr val="tx2"/>
              </a:buClr>
              <a:buSzPct val="80000"/>
              <a:buFont typeface="Wingdings" pitchFamily="2" charset="2"/>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lvl="1"/>
            <a:r>
              <a:rPr lang="en-US" sz="3000" b="1" dirty="0">
                <a:solidFill>
                  <a:schemeClr val="tx2"/>
                </a:solidFill>
              </a:rPr>
              <a:t>Treatments</a:t>
            </a:r>
            <a:r>
              <a:rPr lang="en-US" dirty="0"/>
              <a:t>: Experimental designs exposing participants to different levels or types of a stimulus of theoretical interest</a:t>
            </a:r>
          </a:p>
          <a:p>
            <a:pPr lvl="2"/>
            <a:r>
              <a:rPr lang="en-US" dirty="0"/>
              <a:t>Imported from the natural sciences (e.g., RCTs), useful for isolating a phenomenon and providing a causal test of its effects</a:t>
            </a:r>
          </a:p>
          <a:p>
            <a:pPr lvl="8"/>
            <a:endParaRPr lang="en-US" dirty="0"/>
          </a:p>
          <a:p>
            <a:pPr lvl="1"/>
            <a:r>
              <a:rPr lang="en-US" sz="3000" b="1" dirty="0">
                <a:solidFill>
                  <a:schemeClr val="tx2"/>
                </a:solidFill>
              </a:rPr>
              <a:t>Primes</a:t>
            </a:r>
            <a:r>
              <a:rPr lang="en-US" dirty="0"/>
              <a:t>: Experimental stimuli that are not of theoretical interest themselves, but generate variance in a state that is</a:t>
            </a:r>
          </a:p>
          <a:p>
            <a:pPr lvl="2"/>
            <a:r>
              <a:rPr lang="en-US" dirty="0"/>
              <a:t>Useful in social sciences to capture variance in cognitions, emotions, or other psychological states (particularly ones that are rare or hard to observe)</a:t>
            </a:r>
          </a:p>
        </p:txBody>
      </p:sp>
      <p:pic>
        <p:nvPicPr>
          <p:cNvPr id="19" name="Picture 18">
            <a:extLst>
              <a:ext uri="{FF2B5EF4-FFF2-40B4-BE49-F238E27FC236}">
                <a16:creationId xmlns:a16="http://schemas.microsoft.com/office/drawing/2014/main" id="{5C4E5AEE-39DE-10E2-45CF-7DA841B37B65}"/>
              </a:ext>
            </a:extLst>
          </p:cNvPr>
          <p:cNvPicPr>
            <a:picLocks noChangeAspect="1"/>
          </p:cNvPicPr>
          <p:nvPr/>
        </p:nvPicPr>
        <p:blipFill>
          <a:blip r:embed="rId3"/>
          <a:srcRect l="21701" t="31602" r="14377" b="21233"/>
          <a:stretch>
            <a:fillRect/>
          </a:stretch>
        </p:blipFill>
        <p:spPr>
          <a:xfrm>
            <a:off x="279400" y="2194560"/>
            <a:ext cx="4968240" cy="3017520"/>
          </a:xfrm>
          <a:prstGeom prst="rect">
            <a:avLst/>
          </a:prstGeom>
        </p:spPr>
      </p:pic>
      <p:sp>
        <p:nvSpPr>
          <p:cNvPr id="20" name="TextBox 19">
            <a:extLst>
              <a:ext uri="{FF2B5EF4-FFF2-40B4-BE49-F238E27FC236}">
                <a16:creationId xmlns:a16="http://schemas.microsoft.com/office/drawing/2014/main" id="{D94C1C35-F87B-09BB-2E79-39CAE7D66A27}"/>
              </a:ext>
            </a:extLst>
          </p:cNvPr>
          <p:cNvSpPr txBox="1"/>
          <p:nvPr/>
        </p:nvSpPr>
        <p:spPr>
          <a:xfrm>
            <a:off x="279400" y="5212080"/>
            <a:ext cx="1688283" cy="461665"/>
          </a:xfrm>
          <a:prstGeom prst="rect">
            <a:avLst/>
          </a:prstGeom>
          <a:noFill/>
        </p:spPr>
        <p:txBody>
          <a:bodyPr wrap="none" rtlCol="0">
            <a:spAutoFit/>
          </a:bodyPr>
          <a:lstStyle/>
          <a:p>
            <a:r>
              <a:rPr lang="en-US" sz="1200" dirty="0" err="1">
                <a:latin typeface="Lato" panose="020F0502020204030203" pitchFamily="34" charset="0"/>
                <a:ea typeface="Lato" panose="020F0502020204030203" pitchFamily="34" charset="0"/>
                <a:cs typeface="Lato" panose="020F0502020204030203" pitchFamily="34" charset="0"/>
              </a:rPr>
              <a:t>Schabram</a:t>
            </a:r>
            <a:r>
              <a:rPr lang="en-US" sz="1200" dirty="0">
                <a:latin typeface="Lato" panose="020F0502020204030203" pitchFamily="34" charset="0"/>
                <a:ea typeface="Lato" panose="020F0502020204030203" pitchFamily="34" charset="0"/>
                <a:cs typeface="Lato" panose="020F0502020204030203" pitchFamily="34" charset="0"/>
              </a:rPr>
              <a:t>, et al., 2026</a:t>
            </a:r>
          </a:p>
          <a:p>
            <a:endParaRPr lang="en-US" sz="1200" dirty="0"/>
          </a:p>
        </p:txBody>
      </p:sp>
    </p:spTree>
    <p:extLst>
      <p:ext uri="{BB962C8B-B14F-4D97-AF65-F5344CB8AC3E}">
        <p14:creationId xmlns:p14="http://schemas.microsoft.com/office/powerpoint/2010/main" val="262230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F31F-4190-4993-8BB5-93DC716CF119}"/>
              </a:ext>
            </a:extLst>
          </p:cNvPr>
          <p:cNvSpPr>
            <a:spLocks noGrp="1"/>
          </p:cNvSpPr>
          <p:nvPr>
            <p:ph type="title"/>
          </p:nvPr>
        </p:nvSpPr>
        <p:spPr/>
        <p:txBody>
          <a:bodyPr/>
          <a:lstStyle/>
          <a:p>
            <a:r>
              <a:rPr lang="en-US" dirty="0"/>
              <a:t>But We Don’t Always Recognize Them…</a:t>
            </a:r>
          </a:p>
        </p:txBody>
      </p:sp>
      <p:sp>
        <p:nvSpPr>
          <p:cNvPr id="3" name="Text Placeholder 2">
            <a:extLst>
              <a:ext uri="{FF2B5EF4-FFF2-40B4-BE49-F238E27FC236}">
                <a16:creationId xmlns:a16="http://schemas.microsoft.com/office/drawing/2014/main" id="{ACFC05EF-10D7-D5DC-84FD-4E9E5A55C59E}"/>
              </a:ext>
            </a:extLst>
          </p:cNvPr>
          <p:cNvSpPr>
            <a:spLocks noGrp="1"/>
          </p:cNvSpPr>
          <p:nvPr>
            <p:ph type="body" sz="quarter" idx="10"/>
          </p:nvPr>
        </p:nvSpPr>
        <p:spPr>
          <a:xfrm>
            <a:off x="685800" y="1600200"/>
            <a:ext cx="10744200" cy="1216572"/>
          </a:xfrm>
        </p:spPr>
        <p:txBody>
          <a:bodyPr/>
          <a:lstStyle/>
          <a:p>
            <a:r>
              <a:rPr lang="en-US" dirty="0"/>
              <a:t>Our field often assumes all experimental manipulations are (or worse, </a:t>
            </a:r>
            <a:r>
              <a:rPr lang="en-US" b="1" i="1" dirty="0"/>
              <a:t>should be</a:t>
            </a:r>
            <a:r>
              <a:rPr lang="en-US" dirty="0"/>
              <a:t>) treatments, prioritizing causality over accuracy</a:t>
            </a:r>
          </a:p>
        </p:txBody>
      </p:sp>
      <p:cxnSp>
        <p:nvCxnSpPr>
          <p:cNvPr id="8" name="Straight Arrow Connector 7">
            <a:extLst>
              <a:ext uri="{FF2B5EF4-FFF2-40B4-BE49-F238E27FC236}">
                <a16:creationId xmlns:a16="http://schemas.microsoft.com/office/drawing/2014/main" id="{63679B26-66F6-C5B4-9CB9-078B81C926F1}"/>
              </a:ext>
            </a:extLst>
          </p:cNvPr>
          <p:cNvCxnSpPr>
            <a:cxnSpLocks/>
            <a:stCxn id="7" idx="1"/>
            <a:endCxn id="5" idx="3"/>
          </p:cNvCxnSpPr>
          <p:nvPr/>
        </p:nvCxnSpPr>
        <p:spPr>
          <a:xfrm>
            <a:off x="4389191" y="5602034"/>
            <a:ext cx="489217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14783BE-FF85-09E4-4A1A-45769C53CA2C}"/>
              </a:ext>
            </a:extLst>
          </p:cNvPr>
          <p:cNvCxnSpPr>
            <a:cxnSpLocks/>
            <a:endCxn id="4" idx="1"/>
          </p:cNvCxnSpPr>
          <p:nvPr/>
        </p:nvCxnSpPr>
        <p:spPr>
          <a:xfrm flipV="1">
            <a:off x="3027964" y="3828778"/>
            <a:ext cx="1993717" cy="6052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7D254E1-2C71-99F0-A9FF-7498E77AB82C}"/>
              </a:ext>
            </a:extLst>
          </p:cNvPr>
          <p:cNvGrpSpPr/>
          <p:nvPr/>
        </p:nvGrpSpPr>
        <p:grpSpPr>
          <a:xfrm>
            <a:off x="5021681" y="2753712"/>
            <a:ext cx="2148638" cy="2150131"/>
            <a:chOff x="4897587" y="1632782"/>
            <a:chExt cx="2148638" cy="2150131"/>
          </a:xfrm>
        </p:grpSpPr>
        <p:pic>
          <p:nvPicPr>
            <p:cNvPr id="4" name="Picture 8" descr="Free heat hot sweating vector">
              <a:extLst>
                <a:ext uri="{FF2B5EF4-FFF2-40B4-BE49-F238E27FC236}">
                  <a16:creationId xmlns:a16="http://schemas.microsoft.com/office/drawing/2014/main" id="{1471FA70-707E-23EC-A36C-C12B6F023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587" y="1632782"/>
              <a:ext cx="2148638" cy="2150131"/>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D966CE-AA31-93FD-726B-BE8553466BF4}"/>
                </a:ext>
              </a:extLst>
            </p:cNvPr>
            <p:cNvSpPr txBox="1"/>
            <p:nvPr/>
          </p:nvSpPr>
          <p:spPr>
            <a:xfrm>
              <a:off x="5142947" y="1641313"/>
              <a:ext cx="1716923" cy="400110"/>
            </a:xfrm>
            <a:prstGeom prst="rect">
              <a:avLst/>
            </a:prstGeom>
            <a:noFill/>
          </p:spPr>
          <p:txBody>
            <a:bodyPr wrap="square" rtlCol="0">
              <a:spAutoFit/>
            </a:bodyPr>
            <a:lstStyle/>
            <a:p>
              <a:r>
                <a:rPr lang="en-US" sz="2000" b="1" dirty="0">
                  <a:solidFill>
                    <a:schemeClr val="accent2">
                      <a:lumMod val="75000"/>
                    </a:schemeClr>
                  </a:solidFill>
                  <a:latin typeface="Arial" panose="020B0604020202020204" pitchFamily="34" charset="0"/>
                  <a:cs typeface="Arial" panose="020B0604020202020204" pitchFamily="34" charset="0"/>
                </a:rPr>
                <a:t>Exhaustion</a:t>
              </a:r>
            </a:p>
          </p:txBody>
        </p:sp>
      </p:grpSp>
      <p:grpSp>
        <p:nvGrpSpPr>
          <p:cNvPr id="18" name="Group 17">
            <a:extLst>
              <a:ext uri="{FF2B5EF4-FFF2-40B4-BE49-F238E27FC236}">
                <a16:creationId xmlns:a16="http://schemas.microsoft.com/office/drawing/2014/main" id="{02E2D53C-A254-DB24-AC79-783D8BF53B2F}"/>
              </a:ext>
            </a:extLst>
          </p:cNvPr>
          <p:cNvGrpSpPr/>
          <p:nvPr/>
        </p:nvGrpSpPr>
        <p:grpSpPr>
          <a:xfrm>
            <a:off x="762000" y="3787734"/>
            <a:ext cx="2148638" cy="2150131"/>
            <a:chOff x="1872946" y="3700598"/>
            <a:chExt cx="2148638" cy="2150131"/>
          </a:xfrm>
        </p:grpSpPr>
        <p:pic>
          <p:nvPicPr>
            <p:cNvPr id="6" name="Picture 16" descr="Free meditation yoga mindfulness vector">
              <a:extLst>
                <a:ext uri="{FF2B5EF4-FFF2-40B4-BE49-F238E27FC236}">
                  <a16:creationId xmlns:a16="http://schemas.microsoft.com/office/drawing/2014/main" id="{C501705C-9DB7-BB11-E7D0-C7C6531EF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946" y="3700598"/>
              <a:ext cx="2148638" cy="21501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1C0077-310C-5747-712B-7AE581C5E7BE}"/>
                </a:ext>
              </a:extLst>
            </p:cNvPr>
            <p:cNvSpPr txBox="1"/>
            <p:nvPr/>
          </p:nvSpPr>
          <p:spPr>
            <a:xfrm>
              <a:off x="1872946" y="3714890"/>
              <a:ext cx="1450334" cy="400110"/>
            </a:xfrm>
            <a:prstGeom prst="rect">
              <a:avLst/>
            </a:prstGeom>
            <a:noFill/>
          </p:spPr>
          <p:txBody>
            <a:bodyPr wrap="square" rtlCol="0">
              <a:spAutoFit/>
            </a:bodyPr>
            <a:lstStyle/>
            <a:p>
              <a:r>
                <a:rPr lang="en-US" sz="2000" b="1" dirty="0">
                  <a:solidFill>
                    <a:schemeClr val="accent2">
                      <a:lumMod val="75000"/>
                    </a:schemeClr>
                  </a:solidFill>
                  <a:latin typeface="Arial" panose="020B0604020202020204" pitchFamily="34" charset="0"/>
                  <a:cs typeface="Arial" panose="020B0604020202020204" pitchFamily="34" charset="0"/>
                </a:rPr>
                <a:t>Control</a:t>
              </a:r>
            </a:p>
          </p:txBody>
        </p:sp>
      </p:grpSp>
      <p:sp>
        <p:nvSpPr>
          <p:cNvPr id="13" name="TextBox 12">
            <a:extLst>
              <a:ext uri="{FF2B5EF4-FFF2-40B4-BE49-F238E27FC236}">
                <a16:creationId xmlns:a16="http://schemas.microsoft.com/office/drawing/2014/main" id="{423ECCB1-FC0A-2574-3BAF-F72903F36A96}"/>
              </a:ext>
            </a:extLst>
          </p:cNvPr>
          <p:cNvSpPr txBox="1"/>
          <p:nvPr/>
        </p:nvSpPr>
        <p:spPr>
          <a:xfrm>
            <a:off x="2635373" y="3342777"/>
            <a:ext cx="1835699" cy="646331"/>
          </a:xfrm>
          <a:prstGeom prst="rect">
            <a:avLst/>
          </a:prstGeom>
          <a:noFill/>
        </p:spPr>
        <p:txBody>
          <a:bodyPr wrap="square" rtlCol="0">
            <a:spAutoFit/>
          </a:bodyPr>
          <a:lstStyle/>
          <a:p>
            <a:pPr algn="r"/>
            <a:r>
              <a:rPr lang="en-US" i="1" dirty="0">
                <a:latin typeface="Arial" panose="020B0604020202020204" pitchFamily="34" charset="0"/>
                <a:cs typeface="Arial" panose="020B0604020202020204" pitchFamily="34" charset="0"/>
              </a:rPr>
              <a:t>“Manipulation check”</a:t>
            </a:r>
          </a:p>
        </p:txBody>
      </p:sp>
      <p:grpSp>
        <p:nvGrpSpPr>
          <p:cNvPr id="15" name="Group 14">
            <a:extLst>
              <a:ext uri="{FF2B5EF4-FFF2-40B4-BE49-F238E27FC236}">
                <a16:creationId xmlns:a16="http://schemas.microsoft.com/office/drawing/2014/main" id="{BC91EA6A-63E0-00F9-55D0-EA48E035AEA8}"/>
              </a:ext>
            </a:extLst>
          </p:cNvPr>
          <p:cNvGrpSpPr/>
          <p:nvPr/>
        </p:nvGrpSpPr>
        <p:grpSpPr>
          <a:xfrm>
            <a:off x="9281362" y="4508307"/>
            <a:ext cx="2148638" cy="2168792"/>
            <a:chOff x="6173398" y="4435764"/>
            <a:chExt cx="2148638" cy="2168792"/>
          </a:xfrm>
        </p:grpSpPr>
        <p:pic>
          <p:nvPicPr>
            <p:cNvPr id="5" name="Picture 12" descr="Free police arrest criminal vector">
              <a:extLst>
                <a:ext uri="{FF2B5EF4-FFF2-40B4-BE49-F238E27FC236}">
                  <a16:creationId xmlns:a16="http://schemas.microsoft.com/office/drawing/2014/main" id="{E745E881-957D-582F-63BD-1D0B94ED8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3398" y="4454425"/>
              <a:ext cx="2148638" cy="21501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9C5824E-5AC2-D853-FE24-0960DC4024B5}"/>
                </a:ext>
              </a:extLst>
            </p:cNvPr>
            <p:cNvSpPr txBox="1"/>
            <p:nvPr/>
          </p:nvSpPr>
          <p:spPr>
            <a:xfrm>
              <a:off x="6187763" y="4435764"/>
              <a:ext cx="1716923"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Deviance</a:t>
              </a:r>
            </a:p>
          </p:txBody>
        </p:sp>
      </p:grpSp>
      <p:grpSp>
        <p:nvGrpSpPr>
          <p:cNvPr id="17" name="Group 16">
            <a:extLst>
              <a:ext uri="{FF2B5EF4-FFF2-40B4-BE49-F238E27FC236}">
                <a16:creationId xmlns:a16="http://schemas.microsoft.com/office/drawing/2014/main" id="{379C95F7-F85C-BA02-75E9-B0C493CEC3A5}"/>
              </a:ext>
            </a:extLst>
          </p:cNvPr>
          <p:cNvGrpSpPr/>
          <p:nvPr/>
        </p:nvGrpSpPr>
        <p:grpSpPr>
          <a:xfrm>
            <a:off x="2233350" y="4526968"/>
            <a:ext cx="2170206" cy="2150131"/>
            <a:chOff x="2824309" y="4413255"/>
            <a:chExt cx="2170206" cy="2150131"/>
          </a:xfrm>
        </p:grpSpPr>
        <p:pic>
          <p:nvPicPr>
            <p:cNvPr id="7" name="Picture 18" descr="Free tennis playing sport vector">
              <a:extLst>
                <a:ext uri="{FF2B5EF4-FFF2-40B4-BE49-F238E27FC236}">
                  <a16:creationId xmlns:a16="http://schemas.microsoft.com/office/drawing/2014/main" id="{FD4B96AC-C31B-1AE1-B3E9-DABF3B3B92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118" t="13146" r="-1" b="7494"/>
            <a:stretch>
              <a:fillRect/>
            </a:stretch>
          </p:blipFill>
          <p:spPr bwMode="auto">
            <a:xfrm flipH="1">
              <a:off x="2824309" y="4413255"/>
              <a:ext cx="2155841" cy="21501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7CFEDD9-840B-C4B6-64CE-C9DD65B698FE}"/>
                </a:ext>
              </a:extLst>
            </p:cNvPr>
            <p:cNvSpPr txBox="1"/>
            <p:nvPr/>
          </p:nvSpPr>
          <p:spPr>
            <a:xfrm>
              <a:off x="3563007" y="4731882"/>
              <a:ext cx="1431508" cy="400110"/>
            </a:xfrm>
            <a:prstGeom prst="rect">
              <a:avLst/>
            </a:prstGeom>
            <a:noFill/>
          </p:spPr>
          <p:txBody>
            <a:bodyPr wrap="square" rtlCol="0">
              <a:spAutoFit/>
            </a:bodyPr>
            <a:lstStyle/>
            <a:p>
              <a:pPr algn="r"/>
              <a:r>
                <a:rPr lang="en-US" sz="2000" b="1" dirty="0">
                  <a:solidFill>
                    <a:schemeClr val="accent2">
                      <a:lumMod val="75000"/>
                    </a:schemeClr>
                  </a:solidFill>
                  <a:latin typeface="Arial" panose="020B0604020202020204" pitchFamily="34" charset="0"/>
                  <a:cs typeface="Arial" panose="020B0604020202020204" pitchFamily="34" charset="0"/>
                </a:rPr>
                <a:t>Exercise</a:t>
              </a:r>
            </a:p>
          </p:txBody>
        </p:sp>
      </p:grpSp>
      <p:cxnSp>
        <p:nvCxnSpPr>
          <p:cNvPr id="26" name="Straight Arrow Connector 25">
            <a:extLst>
              <a:ext uri="{FF2B5EF4-FFF2-40B4-BE49-F238E27FC236}">
                <a16:creationId xmlns:a16="http://schemas.microsoft.com/office/drawing/2014/main" id="{A7FF0365-9F24-1B53-5065-549CA6728DBE}"/>
              </a:ext>
            </a:extLst>
          </p:cNvPr>
          <p:cNvCxnSpPr>
            <a:cxnSpLocks/>
            <a:stCxn id="4" idx="3"/>
            <a:endCxn id="5" idx="3"/>
          </p:cNvCxnSpPr>
          <p:nvPr/>
        </p:nvCxnSpPr>
        <p:spPr>
          <a:xfrm>
            <a:off x="7170319" y="3828778"/>
            <a:ext cx="2111043" cy="1773256"/>
          </a:xfrm>
          <a:prstGeom prst="straightConnector1">
            <a:avLst/>
          </a:prstGeom>
          <a:ln w="7620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6676FCC-9F67-B4FF-7202-9C594385D06F}"/>
              </a:ext>
            </a:extLst>
          </p:cNvPr>
          <p:cNvSpPr txBox="1"/>
          <p:nvPr/>
        </p:nvSpPr>
        <p:spPr>
          <a:xfrm>
            <a:off x="7985949" y="3544044"/>
            <a:ext cx="2301051" cy="646331"/>
          </a:xfrm>
          <a:prstGeom prst="rect">
            <a:avLst/>
          </a:prstGeom>
          <a:noFill/>
        </p:spPr>
        <p:txBody>
          <a:bodyPr wrap="square" rtlCol="0">
            <a:spAutoFit/>
          </a:bodyPr>
          <a:lstStyle/>
          <a:p>
            <a:r>
              <a:rPr lang="en-US" b="1" i="1" dirty="0">
                <a:solidFill>
                  <a:srgbClr val="C00000"/>
                </a:solidFill>
                <a:latin typeface="Arial" panose="020B0604020202020204" pitchFamily="34" charset="0"/>
                <a:cs typeface="Arial" panose="020B0604020202020204" pitchFamily="34" charset="0"/>
              </a:rPr>
              <a:t>Theorized Effect (but never tested!)</a:t>
            </a:r>
          </a:p>
        </p:txBody>
      </p:sp>
      <p:cxnSp>
        <p:nvCxnSpPr>
          <p:cNvPr id="31" name="Straight Arrow Connector 30">
            <a:extLst>
              <a:ext uri="{FF2B5EF4-FFF2-40B4-BE49-F238E27FC236}">
                <a16:creationId xmlns:a16="http://schemas.microsoft.com/office/drawing/2014/main" id="{9423B59C-C96F-6B3D-1286-A7754043F861}"/>
              </a:ext>
            </a:extLst>
          </p:cNvPr>
          <p:cNvCxnSpPr>
            <a:cxnSpLocks/>
          </p:cNvCxnSpPr>
          <p:nvPr/>
        </p:nvCxnSpPr>
        <p:spPr>
          <a:xfrm>
            <a:off x="7170318" y="3846213"/>
            <a:ext cx="2111043" cy="17732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D7AD375-4181-1EB7-6F41-FF2AF79562D3}"/>
              </a:ext>
            </a:extLst>
          </p:cNvPr>
          <p:cNvSpPr/>
          <p:nvPr/>
        </p:nvSpPr>
        <p:spPr>
          <a:xfrm>
            <a:off x="0" y="0"/>
            <a:ext cx="12192000" cy="685800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A90C03E-5CAF-F549-814D-8448206F22F5}"/>
              </a:ext>
            </a:extLst>
          </p:cNvPr>
          <p:cNvSpPr txBox="1"/>
          <p:nvPr/>
        </p:nvSpPr>
        <p:spPr>
          <a:xfrm>
            <a:off x="865972" y="1513874"/>
            <a:ext cx="5108371" cy="3893374"/>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marL="0" indent="0">
              <a:lnSpc>
                <a:spcPct val="100000"/>
              </a:lnSpc>
              <a:buNone/>
            </a:pPr>
            <a:r>
              <a:rPr lang="en-US" sz="2400" dirty="0">
                <a:latin typeface="Times New Roman" panose="02020603050405020304" pitchFamily="18" charset="0"/>
                <a:cs typeface="Times New Roman" panose="02020603050405020304" pitchFamily="18" charset="0"/>
              </a:rPr>
              <a:t>The readers of this study who are well versed in experimental methods will expect that your variable will be treated more like a manipulation check rather than a major variable in your analysis… If you don’t adhere to this convention commonly employed in experimental traditions, </a:t>
            </a:r>
            <a:r>
              <a:rPr lang="en-US" sz="2400" b="1" dirty="0">
                <a:latin typeface="Times New Roman" panose="02020603050405020304" pitchFamily="18" charset="0"/>
                <a:cs typeface="Times New Roman" panose="02020603050405020304" pitchFamily="18" charset="0"/>
              </a:rPr>
              <a:t>your paper might be viewed by that community as flawed or hiding null findings</a:t>
            </a:r>
            <a:r>
              <a:rPr lang="en-US" sz="2400" dirty="0">
                <a:latin typeface="Times New Roman" panose="02020603050405020304" pitchFamily="18" charset="0"/>
                <a:cs typeface="Times New Roman" panose="02020603050405020304" pitchFamily="18" charset="0"/>
              </a:rPr>
              <a:t>. </a:t>
            </a:r>
          </a:p>
          <a:p>
            <a:pPr marL="0" indent="0">
              <a:lnSpc>
                <a:spcPct val="100000"/>
              </a:lnSpc>
              <a:buNone/>
            </a:pPr>
            <a:endParaRPr lang="en-US" sz="700"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C64A306B-19ED-C361-1193-10287048590C}"/>
              </a:ext>
            </a:extLst>
          </p:cNvPr>
          <p:cNvSpPr txBox="1"/>
          <p:nvPr/>
        </p:nvSpPr>
        <p:spPr>
          <a:xfrm>
            <a:off x="6360160" y="1761307"/>
            <a:ext cx="5108371" cy="3154710"/>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dirty="0">
                <a:latin typeface="Times New Roman" panose="02020603050405020304" pitchFamily="18" charset="0"/>
                <a:cs typeface="Times New Roman" panose="02020603050405020304" pitchFamily="18" charset="0"/>
              </a:rPr>
              <a:t>You decided to use the measured scales of [state] rather than the manipulation code. </a:t>
            </a:r>
            <a:r>
              <a:rPr lang="en-US" sz="2400" b="1" dirty="0">
                <a:latin typeface="Times New Roman" panose="02020603050405020304" pitchFamily="18" charset="0"/>
                <a:cs typeface="Times New Roman" panose="02020603050405020304" pitchFamily="18" charset="0"/>
              </a:rPr>
              <a:t>I think it is better to use the manipulation as the IV</a:t>
            </a:r>
            <a:r>
              <a:rPr lang="en-US" sz="2400" dirty="0">
                <a:latin typeface="Times New Roman" panose="02020603050405020304" pitchFamily="18" charset="0"/>
                <a:cs typeface="Times New Roman" panose="02020603050405020304" pitchFamily="18" charset="0"/>
              </a:rPr>
              <a:t>… I will leave it to the editor [and] the other two reviewers on this matter, and encourage them to double check the analytical procedure.  </a:t>
            </a:r>
          </a:p>
          <a:p>
            <a:pPr marL="0" indent="0">
              <a:lnSpc>
                <a:spcPct val="100000"/>
              </a:lnSpc>
              <a:buNone/>
            </a:pPr>
            <a:endParaRPr lang="en-US" sz="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7" grpId="0"/>
      <p:bldP spid="27" grpId="1"/>
      <p:bldP spid="42" grpId="0" animBg="1"/>
      <p:bldP spid="41"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5494-9C66-9CB6-E847-DCA66606B7ED}"/>
              </a:ext>
            </a:extLst>
          </p:cNvPr>
          <p:cNvSpPr>
            <a:spLocks noGrp="1"/>
          </p:cNvSpPr>
          <p:nvPr>
            <p:ph type="title"/>
          </p:nvPr>
        </p:nvSpPr>
        <p:spPr>
          <a:xfrm>
            <a:off x="685800" y="457200"/>
            <a:ext cx="9601200" cy="731520"/>
          </a:xfrm>
        </p:spPr>
        <p:txBody>
          <a:bodyPr/>
          <a:lstStyle/>
          <a:p>
            <a:r>
              <a:rPr lang="en-US" dirty="0"/>
              <a:t>So What Do We Do?</a:t>
            </a:r>
          </a:p>
        </p:txBody>
      </p:sp>
      <p:sp>
        <p:nvSpPr>
          <p:cNvPr id="3" name="Content Placeholder 2">
            <a:extLst>
              <a:ext uri="{FF2B5EF4-FFF2-40B4-BE49-F238E27FC236}">
                <a16:creationId xmlns:a16="http://schemas.microsoft.com/office/drawing/2014/main" id="{59220DBB-DD17-B022-9B4A-EECFF1D9D61B}"/>
              </a:ext>
            </a:extLst>
          </p:cNvPr>
          <p:cNvSpPr>
            <a:spLocks noGrp="1"/>
          </p:cNvSpPr>
          <p:nvPr>
            <p:ph type="body" sz="quarter" idx="10"/>
          </p:nvPr>
        </p:nvSpPr>
        <p:spPr>
          <a:xfrm>
            <a:off x="685800" y="1600200"/>
            <a:ext cx="10744200" cy="4800600"/>
          </a:xfrm>
        </p:spPr>
        <p:txBody>
          <a:bodyPr>
            <a:normAutofit fontScale="85000" lnSpcReduction="20000"/>
          </a:bodyPr>
          <a:lstStyle/>
          <a:p>
            <a:r>
              <a:rPr lang="en-US" dirty="0"/>
              <a:t>Inappropriate expectations that all manipulations should “work” as treatments results in mis-specified findings in our published studies (and likely contributes to file-drawer problem)</a:t>
            </a:r>
          </a:p>
          <a:p>
            <a:pPr lvl="8"/>
            <a:endParaRPr lang="en-US" dirty="0"/>
          </a:p>
          <a:p>
            <a:r>
              <a:rPr lang="en-US" b="1" dirty="0"/>
              <a:t>Our Assertion</a:t>
            </a:r>
            <a:r>
              <a:rPr lang="en-US" dirty="0"/>
              <a:t>: </a:t>
            </a:r>
            <a:r>
              <a:rPr lang="en-US" sz="3400" b="1" dirty="0">
                <a:solidFill>
                  <a:schemeClr val="bg2"/>
                </a:solidFill>
              </a:rPr>
              <a:t>A non-causal but accurate test of theory is superior to a causal but inaccurate test</a:t>
            </a:r>
            <a:endParaRPr lang="en-US" sz="3000" b="1" dirty="0">
              <a:solidFill>
                <a:schemeClr val="bg2"/>
              </a:solidFill>
            </a:endParaRPr>
          </a:p>
          <a:p>
            <a:pPr lvl="1"/>
            <a:r>
              <a:rPr lang="en-US" dirty="0"/>
              <a:t>Better to have the correlation of exhaustion and deviance than having a causal effect of exercise on deviance (and claiming it is an effect of exhaustion)</a:t>
            </a:r>
          </a:p>
          <a:p>
            <a:pPr lvl="8"/>
            <a:endParaRPr lang="en-US" dirty="0"/>
          </a:p>
          <a:p>
            <a:r>
              <a:rPr lang="en-US" dirty="0"/>
              <a:t>Treatments and primes (and their derivations, such as interventions or invariant prompts) have unique value to add to organizational research, but we must accurately describe, evaluate, and make sense of their results</a:t>
            </a:r>
          </a:p>
          <a:p>
            <a:pPr lvl="1"/>
            <a:r>
              <a:rPr lang="en-US" dirty="0"/>
              <a:t>No one use of manipulation is inherently “better” than another; all play a role within the broader methodological toolkit of organizational researchers</a:t>
            </a:r>
          </a:p>
        </p:txBody>
      </p:sp>
    </p:spTree>
    <p:extLst>
      <p:ext uri="{BB962C8B-B14F-4D97-AF65-F5344CB8AC3E}">
        <p14:creationId xmlns:p14="http://schemas.microsoft.com/office/powerpoint/2010/main" val="248568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60B5-5C0F-3D55-A788-2BDC9EF7FD6A}"/>
              </a:ext>
            </a:extLst>
          </p:cNvPr>
          <p:cNvSpPr>
            <a:spLocks noGrp="1"/>
          </p:cNvSpPr>
          <p:nvPr>
            <p:ph type="title"/>
          </p:nvPr>
        </p:nvSpPr>
        <p:spPr>
          <a:xfrm>
            <a:off x="685800" y="457200"/>
            <a:ext cx="9601200" cy="731520"/>
          </a:xfrm>
        </p:spPr>
        <p:txBody>
          <a:bodyPr/>
          <a:lstStyle/>
          <a:p>
            <a:r>
              <a:rPr lang="en-US"/>
              <a:t>Best Practice Suggestions</a:t>
            </a:r>
            <a:endParaRPr lang="en-US" dirty="0"/>
          </a:p>
        </p:txBody>
      </p:sp>
      <p:sp>
        <p:nvSpPr>
          <p:cNvPr id="3" name="Text Placeholder 2">
            <a:extLst>
              <a:ext uri="{FF2B5EF4-FFF2-40B4-BE49-F238E27FC236}">
                <a16:creationId xmlns:a16="http://schemas.microsoft.com/office/drawing/2014/main" id="{51642A55-951E-91CF-FE34-D9173491B266}"/>
              </a:ext>
            </a:extLst>
          </p:cNvPr>
          <p:cNvSpPr>
            <a:spLocks noGrp="1"/>
          </p:cNvSpPr>
          <p:nvPr>
            <p:ph type="body" sz="quarter" idx="10"/>
          </p:nvPr>
        </p:nvSpPr>
        <p:spPr>
          <a:xfrm>
            <a:off x="685800" y="1600199"/>
            <a:ext cx="10744200" cy="4800601"/>
          </a:xfrm>
        </p:spPr>
        <p:txBody>
          <a:bodyPr>
            <a:normAutofit fontScale="85000" lnSpcReduction="20000"/>
          </a:bodyPr>
          <a:lstStyle/>
          <a:p>
            <a:pPr marL="514350" indent="-514350">
              <a:buFont typeface="+mj-lt"/>
              <a:buAutoNum type="arabicPeriod"/>
            </a:pPr>
            <a:r>
              <a:rPr lang="en-US" b="1">
                <a:solidFill>
                  <a:schemeClr val="accent1"/>
                </a:solidFill>
              </a:rPr>
              <a:t>A Priori Planning</a:t>
            </a:r>
            <a:r>
              <a:rPr lang="en-US"/>
              <a:t>: Choose the appropriate manipulation to fit your research question at the outset </a:t>
            </a:r>
          </a:p>
          <a:p>
            <a:pPr lvl="1"/>
            <a:r>
              <a:rPr lang="en-US"/>
              <a:t>Incorporate appropriate design features (e.g., manipulation checks); avoid changing strategy in response to non-significant results</a:t>
            </a:r>
          </a:p>
          <a:p>
            <a:pPr lvl="8"/>
            <a:endParaRPr lang="en-US"/>
          </a:p>
          <a:p>
            <a:pPr marL="514350" indent="-514350">
              <a:buFont typeface="+mj-lt"/>
              <a:buAutoNum type="arabicPeriod"/>
            </a:pPr>
            <a:r>
              <a:rPr lang="en-US" b="1">
                <a:solidFill>
                  <a:schemeClr val="accent1"/>
                </a:solidFill>
              </a:rPr>
              <a:t>Contextualize and Complement</a:t>
            </a:r>
            <a:r>
              <a:rPr lang="en-US"/>
              <a:t>: Consider each manipulation study in the context of the larger manuscript</a:t>
            </a:r>
          </a:p>
          <a:p>
            <a:pPr lvl="1"/>
            <a:r>
              <a:rPr lang="en-US"/>
              <a:t>Justify and explain when and why you deploy different designs and how they support/extend one another</a:t>
            </a:r>
          </a:p>
          <a:p>
            <a:pPr lvl="8"/>
            <a:endParaRPr lang="en-US"/>
          </a:p>
          <a:p>
            <a:pPr marL="514350" indent="-514350">
              <a:buFont typeface="+mj-lt"/>
              <a:buAutoNum type="arabicPeriod"/>
            </a:pPr>
            <a:r>
              <a:rPr lang="en-US" b="1">
                <a:solidFill>
                  <a:schemeClr val="accent1"/>
                </a:solidFill>
              </a:rPr>
              <a:t>Transparent Communication</a:t>
            </a:r>
            <a:r>
              <a:rPr lang="en-US"/>
              <a:t>:  Common nomenclature is crucial bridging language within our “big tent” field and across the sciences/practice divide</a:t>
            </a:r>
          </a:p>
          <a:p>
            <a:pPr lvl="1"/>
            <a:r>
              <a:rPr lang="en-US"/>
              <a:t>Name manipulations to ease interpretation, simplify methods write-ups, and facilitate meaningful extension; share as much of your data and design as possible</a:t>
            </a:r>
          </a:p>
          <a:p>
            <a:endParaRPr lang="en-US"/>
          </a:p>
          <a:p>
            <a:endParaRPr lang="en-US" dirty="0"/>
          </a:p>
        </p:txBody>
      </p:sp>
    </p:spTree>
    <p:extLst>
      <p:ext uri="{BB962C8B-B14F-4D97-AF65-F5344CB8AC3E}">
        <p14:creationId xmlns:p14="http://schemas.microsoft.com/office/powerpoint/2010/main" val="46355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6E07B-D281-2207-89C7-AAA454B9C6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B431EB-7A87-C299-0FDE-E10424595137}"/>
              </a:ext>
            </a:extLst>
          </p:cNvPr>
          <p:cNvSpPr>
            <a:spLocks noGrp="1"/>
          </p:cNvSpPr>
          <p:nvPr>
            <p:ph type="ctrTitle"/>
          </p:nvPr>
        </p:nvSpPr>
        <p:spPr>
          <a:xfrm>
            <a:off x="6095999" y="914400"/>
            <a:ext cx="5076093" cy="2286000"/>
          </a:xfrm>
        </p:spPr>
        <p:txBody>
          <a:bodyPr/>
          <a:lstStyle/>
          <a:p>
            <a:r>
              <a:rPr lang="en-US" sz="5400" dirty="0"/>
              <a:t>Thanks!</a:t>
            </a:r>
          </a:p>
        </p:txBody>
      </p:sp>
      <p:sp>
        <p:nvSpPr>
          <p:cNvPr id="5" name="Subtitle 4">
            <a:extLst>
              <a:ext uri="{FF2B5EF4-FFF2-40B4-BE49-F238E27FC236}">
                <a16:creationId xmlns:a16="http://schemas.microsoft.com/office/drawing/2014/main" id="{AF6B79F6-527F-4245-C756-51BEFB2CBDD5}"/>
              </a:ext>
            </a:extLst>
          </p:cNvPr>
          <p:cNvSpPr>
            <a:spLocks noGrp="1"/>
          </p:cNvSpPr>
          <p:nvPr>
            <p:ph type="subTitle" idx="1"/>
          </p:nvPr>
        </p:nvSpPr>
        <p:spPr>
          <a:xfrm>
            <a:off x="6095999" y="3314700"/>
            <a:ext cx="5928854" cy="2083210"/>
          </a:xfrm>
        </p:spPr>
        <p:txBody>
          <a:bodyPr>
            <a:normAutofit/>
          </a:bodyPr>
          <a:lstStyle/>
          <a:p>
            <a:r>
              <a:rPr lang="en-US" dirty="0"/>
              <a:t>Reach out any time IF I CAN BE OF HELP!</a:t>
            </a:r>
          </a:p>
        </p:txBody>
      </p:sp>
      <p:pic>
        <p:nvPicPr>
          <p:cNvPr id="8" name="Picture 7">
            <a:extLst>
              <a:ext uri="{FF2B5EF4-FFF2-40B4-BE49-F238E27FC236}">
                <a16:creationId xmlns:a16="http://schemas.microsoft.com/office/drawing/2014/main" id="{A4B718D0-9976-46A0-4975-173CCB6C9ADA}"/>
              </a:ext>
            </a:extLst>
          </p:cNvPr>
          <p:cNvPicPr>
            <a:picLocks noChangeAspect="1"/>
          </p:cNvPicPr>
          <p:nvPr/>
        </p:nvPicPr>
        <p:blipFill>
          <a:blip r:embed="rId2"/>
          <a:srcRect l="27966" t="13333" r="12005" b="33149"/>
          <a:stretch>
            <a:fillRect/>
          </a:stretch>
        </p:blipFill>
        <p:spPr>
          <a:xfrm>
            <a:off x="585375" y="455151"/>
            <a:ext cx="3933872" cy="5490497"/>
          </a:xfrm>
          <a:prstGeom prst="rect">
            <a:avLst/>
          </a:prstGeom>
        </p:spPr>
      </p:pic>
      <p:pic>
        <p:nvPicPr>
          <p:cNvPr id="10" name="Picture 9">
            <a:extLst>
              <a:ext uri="{FF2B5EF4-FFF2-40B4-BE49-F238E27FC236}">
                <a16:creationId xmlns:a16="http://schemas.microsoft.com/office/drawing/2014/main" id="{E8A416D6-CFDE-F56A-A54C-114C218441CD}"/>
              </a:ext>
            </a:extLst>
          </p:cNvPr>
          <p:cNvPicPr>
            <a:picLocks noChangeAspect="1"/>
          </p:cNvPicPr>
          <p:nvPr/>
        </p:nvPicPr>
        <p:blipFill>
          <a:blip r:embed="rId3"/>
          <a:stretch>
            <a:fillRect/>
          </a:stretch>
        </p:blipFill>
        <p:spPr>
          <a:xfrm>
            <a:off x="3353659" y="4213150"/>
            <a:ext cx="2331175" cy="2348572"/>
          </a:xfrm>
          <a:prstGeom prst="rect">
            <a:avLst/>
          </a:prstGeom>
        </p:spPr>
      </p:pic>
      <p:sp>
        <p:nvSpPr>
          <p:cNvPr id="12" name="TextBox 11">
            <a:extLst>
              <a:ext uri="{FF2B5EF4-FFF2-40B4-BE49-F238E27FC236}">
                <a16:creationId xmlns:a16="http://schemas.microsoft.com/office/drawing/2014/main" id="{A8BF6916-6FAE-98A0-7C38-CEB884CC3BB5}"/>
              </a:ext>
            </a:extLst>
          </p:cNvPr>
          <p:cNvSpPr txBox="1"/>
          <p:nvPr/>
        </p:nvSpPr>
        <p:spPr>
          <a:xfrm>
            <a:off x="4640775" y="4906118"/>
            <a:ext cx="7309337" cy="1736437"/>
          </a:xfrm>
          <a:prstGeom prst="rect">
            <a:avLst/>
          </a:prstGeom>
          <a:noFill/>
        </p:spPr>
        <p:txBody>
          <a:bodyPr wrap="square" tIns="91440" rIns="91440" bIns="91440" rtlCol="0">
            <a:spAutoFit/>
          </a:bodyPr>
          <a:lstStyle/>
          <a:p>
            <a:pPr marL="11113" algn="r">
              <a:lnSpc>
                <a:spcPct val="110000"/>
              </a:lnSpc>
              <a:spcAft>
                <a:spcPts val="600"/>
              </a:spcAft>
            </a:pP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Christopher G. Myers, PhD</a:t>
            </a:r>
            <a:b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600" dirty="0">
                <a:solidFill>
                  <a:schemeClr val="bg1"/>
                </a:solidFill>
                <a:latin typeface="Lato Light" panose="020F0302020204030203" pitchFamily="34" charset="77"/>
              </a:rPr>
              <a:t>Peetz Family Professor of Leadership</a:t>
            </a:r>
            <a:br>
              <a:rPr lang="en-US" sz="1600" dirty="0">
                <a:solidFill>
                  <a:schemeClr val="bg1"/>
                </a:solidFill>
                <a:latin typeface="Lato Light" panose="020F0302020204030203" pitchFamily="34" charset="77"/>
              </a:rPr>
            </a:br>
            <a:r>
              <a:rPr lang="en-US" sz="1600" dirty="0">
                <a:solidFill>
                  <a:schemeClr val="bg1"/>
                </a:solidFill>
                <a:latin typeface="Lato Light" panose="020F0302020204030203" pitchFamily="34" charset="77"/>
              </a:rPr>
              <a:t>Johns Hopkins University Carey Business School</a:t>
            </a:r>
          </a:p>
          <a:p>
            <a:pPr algn="r">
              <a:lnSpc>
                <a:spcPct val="110000"/>
              </a:lnSpc>
              <a:spcAft>
                <a:spcPts val="600"/>
              </a:spcAft>
            </a:pPr>
            <a:endParaRPr lang="en-US" sz="1200" dirty="0">
              <a:solidFill>
                <a:schemeClr val="bg1"/>
              </a:solidFill>
              <a:latin typeface="Lato" panose="020F0502020204030203" pitchFamily="34" charset="77"/>
            </a:endParaRPr>
          </a:p>
          <a:p>
            <a:pPr marL="11113" algn="r">
              <a:lnSpc>
                <a:spcPct val="110000"/>
              </a:lnSpc>
              <a:spcAft>
                <a:spcPts val="600"/>
              </a:spcAft>
            </a:pPr>
            <a:r>
              <a:rPr lang="en-US" sz="1600" dirty="0">
                <a:solidFill>
                  <a:schemeClr val="bg1"/>
                </a:solidFill>
                <a:latin typeface="Lato Light" panose="020F0302020204030203" pitchFamily="34" charset="77"/>
              </a:rPr>
              <a:t> </a:t>
            </a:r>
            <a:r>
              <a:rPr lang="en-US" sz="1600" dirty="0">
                <a:solidFill>
                  <a:schemeClr val="bg1"/>
                </a:solidFill>
                <a:latin typeface="Lato" panose="020F0502020204030203" pitchFamily="34" charset="77"/>
              </a:rPr>
              <a:t>cmyers@jhu.edu            christophergmyers.phd</a:t>
            </a:r>
          </a:p>
        </p:txBody>
      </p:sp>
      <p:pic>
        <p:nvPicPr>
          <p:cNvPr id="13" name="Graphic 12" descr="Envelope with solid fill">
            <a:extLst>
              <a:ext uri="{FF2B5EF4-FFF2-40B4-BE49-F238E27FC236}">
                <a16:creationId xmlns:a16="http://schemas.microsoft.com/office/drawing/2014/main" id="{DF932F83-412A-AEEA-6A77-BF4D431963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70911" y="6316714"/>
            <a:ext cx="229705" cy="240090"/>
          </a:xfrm>
          <a:prstGeom prst="rect">
            <a:avLst/>
          </a:prstGeom>
        </p:spPr>
      </p:pic>
      <p:pic>
        <p:nvPicPr>
          <p:cNvPr id="14" name="Graphic 13" descr="Link with solid fill">
            <a:extLst>
              <a:ext uri="{FF2B5EF4-FFF2-40B4-BE49-F238E27FC236}">
                <a16:creationId xmlns:a16="http://schemas.microsoft.com/office/drawing/2014/main" id="{8A46C0C5-5CE8-806D-6412-BA2AAEF743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487398" y="6327472"/>
            <a:ext cx="229705" cy="240090"/>
          </a:xfrm>
          <a:prstGeom prst="rect">
            <a:avLst/>
          </a:prstGeom>
        </p:spPr>
      </p:pic>
    </p:spTree>
    <p:extLst>
      <p:ext uri="{BB962C8B-B14F-4D97-AF65-F5344CB8AC3E}">
        <p14:creationId xmlns:p14="http://schemas.microsoft.com/office/powerpoint/2010/main" val="31647659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ers Template 2025">
  <a:themeElements>
    <a:clrScheme name="JHU CIL Colorway">
      <a:dk1>
        <a:srgbClr val="000000"/>
      </a:dk1>
      <a:lt1>
        <a:srgbClr val="FFFFFF"/>
      </a:lt1>
      <a:dk2>
        <a:srgbClr val="002C71"/>
      </a:dk2>
      <a:lt2>
        <a:srgbClr val="68ACE5"/>
      </a:lt2>
      <a:accent1>
        <a:srgbClr val="002C71"/>
      </a:accent1>
      <a:accent2>
        <a:srgbClr val="68ACE5"/>
      </a:accent2>
      <a:accent3>
        <a:srgbClr val="008767"/>
      </a:accent3>
      <a:accent4>
        <a:srgbClr val="FF9E1B"/>
      </a:accent4>
      <a:accent5>
        <a:srgbClr val="86C8BC"/>
      </a:accent5>
      <a:accent6>
        <a:srgbClr val="F1C300"/>
      </a:accent6>
      <a:hlink>
        <a:srgbClr val="0077D8"/>
      </a:hlink>
      <a:folHlink>
        <a:srgbClr val="A35C9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 Boardroom</Template>
  <TotalTime>1146</TotalTime>
  <Words>671</Words>
  <Application>Microsoft Macintosh PowerPoint</Application>
  <PresentationFormat>Widescreen</PresentationFormat>
  <Paragraphs>47</Paragraphs>
  <Slides>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Wingdings 3</vt:lpstr>
      <vt:lpstr>Aptos</vt:lpstr>
      <vt:lpstr>Lato</vt:lpstr>
      <vt:lpstr>Times New Roman</vt:lpstr>
      <vt:lpstr>Wingdings</vt:lpstr>
      <vt:lpstr>Lato Light</vt:lpstr>
      <vt:lpstr>Myers Template 2025</vt:lpstr>
      <vt:lpstr>Let’s Be Clear: Treatments &amp; Primes</vt:lpstr>
      <vt:lpstr>Experimental Manipulations Have Multiple Use Cases in Our Research</vt:lpstr>
      <vt:lpstr>But We Don’t Always Recognize Them…</vt:lpstr>
      <vt:lpstr>So What Do We Do?</vt:lpstr>
      <vt:lpstr>Best Practice Suggestions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Christopher Myers</dc:creator>
  <cp:lastModifiedBy>Velez, Rebecca</cp:lastModifiedBy>
  <cp:revision>109</cp:revision>
  <dcterms:created xsi:type="dcterms:W3CDTF">2025-06-09T18:48:02Z</dcterms:created>
  <dcterms:modified xsi:type="dcterms:W3CDTF">2026-04-13T14:44:46Z</dcterms:modified>
</cp:coreProperties>
</file>