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4"/>
  </p:notesMasterIdLst>
  <p:sldIdLst>
    <p:sldId id="684" r:id="rId3"/>
    <p:sldId id="700" r:id="rId4"/>
    <p:sldId id="752" r:id="rId5"/>
    <p:sldId id="259" r:id="rId6"/>
    <p:sldId id="738" r:id="rId7"/>
    <p:sldId id="739" r:id="rId8"/>
    <p:sldId id="741" r:id="rId9"/>
    <p:sldId id="723" r:id="rId10"/>
    <p:sldId id="742" r:id="rId11"/>
    <p:sldId id="743" r:id="rId12"/>
    <p:sldId id="719" r:id="rId13"/>
    <p:sldId id="744" r:id="rId14"/>
    <p:sldId id="745" r:id="rId15"/>
    <p:sldId id="746" r:id="rId16"/>
    <p:sldId id="267" r:id="rId17"/>
    <p:sldId id="690" r:id="rId18"/>
    <p:sldId id="261" r:id="rId19"/>
    <p:sldId id="717" r:id="rId20"/>
    <p:sldId id="750" r:id="rId21"/>
    <p:sldId id="694" r:id="rId22"/>
    <p:sldId id="730" r:id="rId23"/>
    <p:sldId id="692" r:id="rId24"/>
    <p:sldId id="749" r:id="rId25"/>
    <p:sldId id="731" r:id="rId26"/>
    <p:sldId id="702" r:id="rId27"/>
    <p:sldId id="696" r:id="rId28"/>
    <p:sldId id="270" r:id="rId29"/>
    <p:sldId id="699" r:id="rId30"/>
    <p:sldId id="753" r:id="rId31"/>
    <p:sldId id="269" r:id="rId32"/>
    <p:sldId id="72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4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2" autoAdjust="0"/>
    <p:restoredTop sz="87940" autoAdjust="0"/>
  </p:normalViewPr>
  <p:slideViewPr>
    <p:cSldViewPr snapToGrid="0">
      <p:cViewPr varScale="1">
        <p:scale>
          <a:sx n="50" d="100"/>
          <a:sy n="50" d="100"/>
        </p:scale>
        <p:origin x="1074" y="258"/>
      </p:cViewPr>
      <p:guideLst/>
    </p:cSldViewPr>
  </p:slideViewPr>
  <p:notesTextViewPr>
    <p:cViewPr>
      <p:scale>
        <a:sx n="1" d="1"/>
        <a:sy n="1" d="1"/>
      </p:scale>
      <p:origin x="0" y="0"/>
    </p:cViewPr>
  </p:notesTextViewPr>
  <p:sorterViewPr>
    <p:cViewPr>
      <p:scale>
        <a:sx n="110" d="100"/>
        <a:sy n="110" d="100"/>
      </p:scale>
      <p:origin x="0" y="-77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53EE2-CF00-4534-A646-7F0EF3BD5FF6}" type="datetimeFigureOut">
              <a:rPr lang="en-US" smtClean="0"/>
              <a:t>09-Apr-26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8BC6D-44C4-4F75-AE5D-0BB08E80EBB1}" type="slidenum">
              <a:rPr lang="en-US" smtClean="0"/>
              <a:t>‹#›</a:t>
            </a:fld>
            <a:endParaRPr lang="en-US"/>
          </a:p>
        </p:txBody>
      </p:sp>
    </p:spTree>
    <p:extLst>
      <p:ext uri="{BB962C8B-B14F-4D97-AF65-F5344CB8AC3E}">
        <p14:creationId xmlns:p14="http://schemas.microsoft.com/office/powerpoint/2010/main" val="257544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ciencedirect.com/science/article/pii/S074830079890061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nanalyst.github.io/SNAfun/articles/ERGMs.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ciencedirect.com/topics/social-sciences/exponential-random-graph-model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will be an anthropological talk, about belief s\</a:t>
            </a:r>
            <a:r>
              <a:rPr lang="en-US" dirty="0" err="1"/>
              <a:t>ystems</a:t>
            </a:r>
            <a:r>
              <a:rPr lang="en-US" dirty="0"/>
              <a:t>. Specifically, the belief systems of network researchers. </a:t>
            </a:r>
          </a:p>
          <a:p>
            <a:r>
              <a:rPr lang="en-US" dirty="0"/>
              <a:t>If you are fan of </a:t>
            </a:r>
            <a:r>
              <a:rPr lang="en-US" dirty="0" err="1"/>
              <a:t>ergms</a:t>
            </a:r>
            <a:r>
              <a:rPr lang="en-US" dirty="0"/>
              <a:t>, </a:t>
            </a:r>
            <a:r>
              <a:rPr lang="en-US" dirty="0" err="1"/>
              <a:t>saoms</a:t>
            </a:r>
            <a:r>
              <a:rPr lang="en-US" dirty="0"/>
              <a:t> or any of their family members, please don’t get defensive. This song is not about you. I am not discussing </a:t>
            </a:r>
            <a:r>
              <a:rPr lang="en-US" dirty="0" err="1"/>
              <a:t>sgagtistical</a:t>
            </a:r>
            <a:r>
              <a:rPr lang="en-US" dirty="0"/>
              <a:t> models . </a:t>
            </a:r>
          </a:p>
        </p:txBody>
      </p:sp>
      <p:sp>
        <p:nvSpPr>
          <p:cNvPr id="4" name="Slide Number Placeholder 3"/>
          <p:cNvSpPr>
            <a:spLocks noGrp="1"/>
          </p:cNvSpPr>
          <p:nvPr>
            <p:ph type="sldNum" sz="quarter" idx="10"/>
          </p:nvPr>
        </p:nvSpPr>
        <p:spPr/>
        <p:txBody>
          <a:bodyPr/>
          <a:lstStyle/>
          <a:p>
            <a:fld id="{83F504A9-7419-44E8-99CC-39AE821D4AE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can also organize themselves into Klingon bird of prey</a:t>
            </a:r>
          </a:p>
        </p:txBody>
      </p:sp>
      <p:sp>
        <p:nvSpPr>
          <p:cNvPr id="4" name="Slide Number Placeholder 3"/>
          <p:cNvSpPr>
            <a:spLocks noGrp="1"/>
          </p:cNvSpPr>
          <p:nvPr>
            <p:ph type="sldNum" sz="quarter" idx="5"/>
          </p:nvPr>
        </p:nvSpPr>
        <p:spPr/>
        <p:txBody>
          <a:bodyPr/>
          <a:lstStyle/>
          <a:p>
            <a:fld id="{9942E6CC-3B57-425B-8E85-887463DE7E72}" type="slidenum">
              <a:rPr lang="en-US" smtClean="0"/>
              <a:t>16</a:t>
            </a:fld>
            <a:endParaRPr lang="en-US"/>
          </a:p>
        </p:txBody>
      </p:sp>
    </p:spTree>
    <p:extLst>
      <p:ext uri="{BB962C8B-B14F-4D97-AF65-F5344CB8AC3E}">
        <p14:creationId xmlns:p14="http://schemas.microsoft.com/office/powerpoint/2010/main" val="352397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have tried to expurgate orthogenesis from the modern synthesis</a:t>
            </a:r>
          </a:p>
          <a:p>
            <a:r>
              <a:rPr lang="en-US" dirty="0"/>
              <a:t>Belief system hangs around b/c of Baldwin effect &amp; path dependency</a:t>
            </a:r>
          </a:p>
          <a:p>
            <a:pPr lvl="1"/>
            <a:r>
              <a:rPr lang="en-US" dirty="0"/>
              <a:t>Learned behaviors sometimes become hard-coded</a:t>
            </a:r>
          </a:p>
          <a:p>
            <a:pPr lvl="1"/>
            <a:r>
              <a:rPr lang="en-US" dirty="0"/>
              <a:t>Some evolutionary choices preclude other; Can only evolve in certain directions</a:t>
            </a:r>
          </a:p>
          <a:p>
            <a:endParaRPr lang="en-US" dirty="0"/>
          </a:p>
          <a:p>
            <a:r>
              <a:rPr lang="en-US" dirty="0" err="1"/>
              <a:t>Theprobabilities</a:t>
            </a:r>
            <a:r>
              <a:rPr lang="en-US" dirty="0"/>
              <a:t> for a choice depend on the so-called objective function. This is a </a:t>
            </a:r>
            <a:r>
              <a:rPr lang="en-US" dirty="0" err="1"/>
              <a:t>funcT.A.B</a:t>
            </a:r>
            <a:r>
              <a:rPr lang="en-US" dirty="0"/>
              <a:t>. Snijders et al. / Social Networks 32 (2010) 44–60 47 </a:t>
            </a:r>
            <a:r>
              <a:rPr lang="en-US" dirty="0" err="1"/>
              <a:t>tion</a:t>
            </a:r>
            <a:r>
              <a:rPr lang="en-US" dirty="0"/>
              <a:t> of the network, as perceived by the focal actor. Informally, the objective function expresses how likely it is for the actor to change her/his </a:t>
            </a:r>
            <a:r>
              <a:rPr lang="en-US" dirty="0" err="1"/>
              <a:t>networkinaparticular</a:t>
            </a:r>
            <a:r>
              <a:rPr lang="en-US" dirty="0"/>
              <a:t> </a:t>
            </a:r>
            <a:r>
              <a:rPr lang="en-US" dirty="0" err="1"/>
              <a:t>way.Onaverage,eachactor‘triesto</a:t>
            </a:r>
            <a:r>
              <a:rPr lang="en-US" dirty="0"/>
              <a:t>’ </a:t>
            </a:r>
            <a:r>
              <a:rPr lang="en-US" dirty="0" err="1"/>
              <a:t>moveintoadirectionofhighervaluesofher</a:t>
            </a:r>
            <a:r>
              <a:rPr lang="en-US" dirty="0"/>
              <a:t>/his objective function, subject to the constraints of the current network structure and the changes made by the other actors in the network; and subject to random influences. The objective function will depend in practice on the personal network of the actor, as defined by the network </a:t>
            </a:r>
            <a:r>
              <a:rPr lang="en-US" dirty="0" err="1"/>
              <a:t>betweenthefocal</a:t>
            </a:r>
            <a:r>
              <a:rPr lang="en-US" dirty="0"/>
              <a:t> actor plus those to </a:t>
            </a:r>
            <a:r>
              <a:rPr lang="en-US" dirty="0" err="1"/>
              <a:t>whomthereisadirect</a:t>
            </a:r>
            <a:r>
              <a:rPr lang="en-US" dirty="0"/>
              <a:t> tie (or, depending on the specification, the focal actor plus those to whom there is a direct or indirect– i.e., distance-two– tie), including the covariates for all actors in this personal network. Thus, the probabilities of </a:t>
            </a:r>
            <a:r>
              <a:rPr lang="en-US" dirty="0" err="1"/>
              <a:t>changesareassumedtodependonthepersonalnetworks</a:t>
            </a:r>
            <a:r>
              <a:rPr lang="en-US" dirty="0"/>
              <a:t> </a:t>
            </a:r>
            <a:r>
              <a:rPr lang="en-US" dirty="0" err="1"/>
              <a:t>thatwouldresultfromthechangesthatpossiblycouldbemade,and</a:t>
            </a:r>
            <a:r>
              <a:rPr lang="en-US" dirty="0"/>
              <a:t> their composition in terms of covariates, via the objective function values of those networks.</a:t>
            </a:r>
          </a:p>
        </p:txBody>
      </p:sp>
      <p:sp>
        <p:nvSpPr>
          <p:cNvPr id="4" name="Slide Number Placeholder 3"/>
          <p:cNvSpPr>
            <a:spLocks noGrp="1"/>
          </p:cNvSpPr>
          <p:nvPr>
            <p:ph type="sldNum" sz="quarter" idx="5"/>
          </p:nvPr>
        </p:nvSpPr>
        <p:spPr/>
        <p:txBody>
          <a:bodyPr/>
          <a:lstStyle/>
          <a:p>
            <a:fld id="{45F8BC6D-44C4-4F75-AE5D-0BB08E80EBB1}" type="slidenum">
              <a:rPr lang="en-US" smtClean="0"/>
              <a:t>17</a:t>
            </a:fld>
            <a:endParaRPr lang="en-US"/>
          </a:p>
        </p:txBody>
      </p:sp>
    </p:spTree>
    <p:extLst>
      <p:ext uri="{BB962C8B-B14F-4D97-AF65-F5344CB8AC3E}">
        <p14:creationId xmlns:p14="http://schemas.microsoft.com/office/powerpoint/2010/main" val="138727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keiretsu and chaebol</a:t>
            </a:r>
          </a:p>
        </p:txBody>
      </p:sp>
      <p:sp>
        <p:nvSpPr>
          <p:cNvPr id="4" name="Slide Number Placeholder 3"/>
          <p:cNvSpPr>
            <a:spLocks noGrp="1"/>
          </p:cNvSpPr>
          <p:nvPr>
            <p:ph type="sldNum" sz="quarter" idx="5"/>
          </p:nvPr>
        </p:nvSpPr>
        <p:spPr/>
        <p:txBody>
          <a:bodyPr/>
          <a:lstStyle/>
          <a:p>
            <a:fld id="{45F8BC6D-44C4-4F75-AE5D-0BB08E80EBB1}" type="slidenum">
              <a:rPr lang="en-US" smtClean="0"/>
              <a:t>20</a:t>
            </a:fld>
            <a:endParaRPr lang="en-US"/>
          </a:p>
        </p:txBody>
      </p:sp>
    </p:spTree>
    <p:extLst>
      <p:ext uri="{BB962C8B-B14F-4D97-AF65-F5344CB8AC3E}">
        <p14:creationId xmlns:p14="http://schemas.microsoft.com/office/powerpoint/2010/main" val="338321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Standard model has 17 kinds of particles and 3 forces (kinds of ties) plus gravity. </a:t>
            </a:r>
            <a:r>
              <a:rPr lang="en-US" b="1" dirty="0"/>
              <a:t>Electromagnetic force</a:t>
            </a:r>
            <a:r>
              <a:rPr lang="en-US" dirty="0"/>
              <a:t> (mediated by photon)</a:t>
            </a:r>
          </a:p>
          <a:p>
            <a:pPr>
              <a:buNone/>
            </a:pPr>
            <a:r>
              <a:rPr lang="en-US" b="1" dirty="0"/>
              <a:t>Weak nuclear force</a:t>
            </a:r>
            <a:r>
              <a:rPr lang="en-US" dirty="0"/>
              <a:t> (mediated by W and Z bosons)</a:t>
            </a:r>
          </a:p>
          <a:p>
            <a:r>
              <a:rPr lang="en-US" b="1" dirty="0"/>
              <a:t>Strong nuclear force</a:t>
            </a:r>
            <a:r>
              <a:rPr lang="en-US" dirty="0"/>
              <a:t> (mediated by gluons)</a:t>
            </a:r>
          </a:p>
          <a:p>
            <a:endParaRPr lang="en-US" dirty="0"/>
          </a:p>
        </p:txBody>
      </p:sp>
      <p:sp>
        <p:nvSpPr>
          <p:cNvPr id="4" name="Slide Number Placeholder 3"/>
          <p:cNvSpPr>
            <a:spLocks noGrp="1"/>
          </p:cNvSpPr>
          <p:nvPr>
            <p:ph type="sldNum" sz="quarter" idx="5"/>
          </p:nvPr>
        </p:nvSpPr>
        <p:spPr/>
        <p:txBody>
          <a:bodyPr/>
          <a:lstStyle/>
          <a:p>
            <a:fld id="{45F8BC6D-44C4-4F75-AE5D-0BB08E80EBB1}" type="slidenum">
              <a:rPr lang="en-US" smtClean="0"/>
              <a:t>21</a:t>
            </a:fld>
            <a:endParaRPr lang="en-US"/>
          </a:p>
        </p:txBody>
      </p:sp>
    </p:spTree>
    <p:extLst>
      <p:ext uri="{BB962C8B-B14F-4D97-AF65-F5344CB8AC3E}">
        <p14:creationId xmlns:p14="http://schemas.microsoft.com/office/powerpoint/2010/main" val="33931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24ECD-E055-A33B-0510-6ED98B2AF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EDFD6-B9F7-77E1-16AD-A383D884B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87390-93F6-40A6-9CAD-76E5FA53CB76}"/>
              </a:ext>
            </a:extLst>
          </p:cNvPr>
          <p:cNvSpPr>
            <a:spLocks noGrp="1"/>
          </p:cNvSpPr>
          <p:nvPr>
            <p:ph type="body" idx="1"/>
          </p:nvPr>
        </p:nvSpPr>
        <p:spPr/>
        <p:txBody>
          <a:bodyPr/>
          <a:lstStyle/>
          <a:p>
            <a:r>
              <a:rPr lang="en-US" dirty="0"/>
              <a:t>I wonder if there are universal laws that govern all network phenomena?</a:t>
            </a:r>
          </a:p>
        </p:txBody>
      </p:sp>
      <p:sp>
        <p:nvSpPr>
          <p:cNvPr id="4" name="Slide Number Placeholder 3">
            <a:extLst>
              <a:ext uri="{FF2B5EF4-FFF2-40B4-BE49-F238E27FC236}">
                <a16:creationId xmlns:a16="http://schemas.microsoft.com/office/drawing/2014/main" id="{37432FAA-07C8-B64D-888E-D0953F25FCCB}"/>
              </a:ext>
            </a:extLst>
          </p:cNvPr>
          <p:cNvSpPr>
            <a:spLocks noGrp="1"/>
          </p:cNvSpPr>
          <p:nvPr>
            <p:ph type="sldNum" sz="quarter" idx="10"/>
          </p:nvPr>
        </p:nvSpPr>
        <p:spPr/>
        <p:txBody>
          <a:bodyPr/>
          <a:lstStyle/>
          <a:p>
            <a:fld id="{DDF4CE5B-11E9-4003-AAF9-42C58259EE7A}" type="slidenum">
              <a:rPr lang="en-US" smtClean="0"/>
              <a:t>22</a:t>
            </a:fld>
            <a:endParaRPr lang="en-US"/>
          </a:p>
        </p:txBody>
      </p:sp>
    </p:spTree>
    <p:extLst>
      <p:ext uri="{BB962C8B-B14F-4D97-AF65-F5344CB8AC3E}">
        <p14:creationId xmlns:p14="http://schemas.microsoft.com/office/powerpoint/2010/main" val="17022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Semantically a mirror to “the strength of weak ties”. In SOGI, Ron Burt coins the phrase “at risk of having good ideas”.</a:t>
            </a:r>
          </a:p>
          <a:p>
            <a:r>
              <a:rPr lang="en-US" dirty="0"/>
              <a:t>So what happens?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5F8BC6D-44C4-4F75-AE5D-0BB08E80EBB1}" type="slidenum">
              <a:rPr lang="en-US" smtClean="0"/>
              <a:t>26</a:t>
            </a:fld>
            <a:endParaRPr lang="en-US"/>
          </a:p>
        </p:txBody>
      </p:sp>
    </p:spTree>
    <p:extLst>
      <p:ext uri="{BB962C8B-B14F-4D97-AF65-F5344CB8AC3E}">
        <p14:creationId xmlns:p14="http://schemas.microsoft.com/office/powerpoint/2010/main" val="55236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A0DAB"/>
                </a:solidFill>
                <a:effectLst/>
                <a:latin typeface="Arial" panose="020B0604020202020204" pitchFamily="34" charset="0"/>
                <a:hlinkClick r:id="rId3"/>
              </a:rPr>
              <a:t>The phylogeny of the </a:t>
            </a:r>
            <a:r>
              <a:rPr lang="en-US" b="1" i="0" u="none" strike="noStrike" dirty="0">
                <a:solidFill>
                  <a:srgbClr val="1A0DAB"/>
                </a:solidFill>
                <a:effectLst/>
                <a:latin typeface="Arial" panose="020B0604020202020204" pitchFamily="34" charset="0"/>
                <a:hlinkClick r:id="rId3"/>
              </a:rPr>
              <a:t>extant </a:t>
            </a:r>
            <a:r>
              <a:rPr lang="en-US" b="0" i="0" u="none" strike="noStrike" dirty="0">
                <a:solidFill>
                  <a:srgbClr val="1A0DAB"/>
                </a:solidFill>
                <a:effectLst/>
                <a:latin typeface="Arial" panose="020B0604020202020204" pitchFamily="34" charset="0"/>
                <a:hlinkClick r:id="rId3"/>
              </a:rPr>
              <a:t>chelicerate orders</a:t>
            </a:r>
            <a:endParaRPr lang="en-US"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42E6CC-3B57-425B-8E85-887463DE7E72}" type="slidenum">
              <a:rPr lang="en-US" smtClean="0"/>
              <a:t>27</a:t>
            </a:fld>
            <a:endParaRPr lang="en-US"/>
          </a:p>
        </p:txBody>
      </p:sp>
    </p:spTree>
    <p:extLst>
      <p:ext uri="{BB962C8B-B14F-4D97-AF65-F5344CB8AC3E}">
        <p14:creationId xmlns:p14="http://schemas.microsoft.com/office/powerpoint/2010/main" val="109947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keywords highlighted that have special meaning in this belief system</a:t>
            </a:r>
          </a:p>
        </p:txBody>
      </p:sp>
      <p:sp>
        <p:nvSpPr>
          <p:cNvPr id="4" name="Slide Number Placeholder 3"/>
          <p:cNvSpPr>
            <a:spLocks noGrp="1"/>
          </p:cNvSpPr>
          <p:nvPr>
            <p:ph type="sldNum" sz="quarter" idx="5"/>
          </p:nvPr>
        </p:nvSpPr>
        <p:spPr/>
        <p:txBody>
          <a:bodyPr/>
          <a:lstStyle/>
          <a:p>
            <a:fld id="{45F8BC6D-44C4-4F75-AE5D-0BB08E80EBB1}" type="slidenum">
              <a:rPr lang="en-US" smtClean="0"/>
              <a:t>3</a:t>
            </a:fld>
            <a:endParaRPr lang="en-US"/>
          </a:p>
        </p:txBody>
      </p:sp>
    </p:spTree>
    <p:extLst>
      <p:ext uri="{BB962C8B-B14F-4D97-AF65-F5344CB8AC3E}">
        <p14:creationId xmlns:p14="http://schemas.microsoft.com/office/powerpoint/2010/main" val="250824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Measurements, quantify properties</a:t>
            </a:r>
          </a:p>
        </p:txBody>
      </p:sp>
      <p:sp>
        <p:nvSpPr>
          <p:cNvPr id="4" name="Slide Number Placeholder 3"/>
          <p:cNvSpPr>
            <a:spLocks noGrp="1"/>
          </p:cNvSpPr>
          <p:nvPr>
            <p:ph type="sldNum" sz="quarter" idx="5"/>
          </p:nvPr>
        </p:nvSpPr>
        <p:spPr/>
        <p:txBody>
          <a:bodyPr/>
          <a:lstStyle/>
          <a:p>
            <a:fld id="{45F8BC6D-44C4-4F75-AE5D-0BB08E80EBB1}" type="slidenum">
              <a:rPr lang="en-US" smtClean="0"/>
              <a:t>4</a:t>
            </a:fld>
            <a:endParaRPr lang="en-US"/>
          </a:p>
        </p:txBody>
      </p:sp>
    </p:spTree>
    <p:extLst>
      <p:ext uri="{BB962C8B-B14F-4D97-AF65-F5344CB8AC3E}">
        <p14:creationId xmlns:p14="http://schemas.microsoft.com/office/powerpoint/2010/main" val="337145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clearest statement is from the </a:t>
            </a:r>
            <a:r>
              <a:rPr lang="en-US" dirty="0" err="1"/>
              <a:t>snafun</a:t>
            </a:r>
            <a:r>
              <a:rPr lang="en-US" dirty="0"/>
              <a:t> tutorial: "Exogenous and Endogenous terms: The first one refers to terms using covariates, the second to structural terms." </a:t>
            </a:r>
            <a:r>
              <a:rPr lang="en-US" dirty="0" err="1">
                <a:hlinkClick r:id="rId3"/>
              </a:rPr>
              <a:t>Snanalyst</a:t>
            </a:r>
            <a:r>
              <a:rPr lang="en-US" dirty="0"/>
              <a:t> That is a flat equation: exogenous = covariates, endogenous = structural.</a:t>
            </a:r>
          </a:p>
          <a:p>
            <a:r>
              <a:rPr lang="en-US" dirty="0"/>
              <a:t>The ScienceDirect ERGM overview makes the same move: "In ERG models, attributes are considered exogenous and network structural properties endogenous to the model." </a:t>
            </a:r>
            <a:r>
              <a:rPr lang="en-US" dirty="0">
                <a:hlinkClick r:id="rId4"/>
              </a:rPr>
              <a:t>ScienceDirect</a:t>
            </a:r>
            <a:endParaRPr lang="en-US" dirty="0"/>
          </a:p>
          <a:p>
            <a:r>
              <a:rPr lang="en-US" dirty="0"/>
              <a:t>And from the </a:t>
            </a:r>
            <a:r>
              <a:rPr lang="en-US" i="1" dirty="0"/>
              <a:t>Same but different</a:t>
            </a:r>
            <a:r>
              <a:rPr lang="en-US" dirty="0"/>
              <a:t> paper: "Such models allow modeling the endogenous structural characteristics of a network simultaneously with the effect of exogenous variables (i.e., gender, age, socioeconomic status, etc.)." </a:t>
            </a:r>
          </a:p>
          <a:p>
            <a:endParaRPr lang="en-US" dirty="0"/>
          </a:p>
        </p:txBody>
      </p:sp>
      <p:sp>
        <p:nvSpPr>
          <p:cNvPr id="4" name="Slide Number Placeholder 3"/>
          <p:cNvSpPr>
            <a:spLocks noGrp="1"/>
          </p:cNvSpPr>
          <p:nvPr>
            <p:ph type="sldNum" sz="quarter" idx="5"/>
          </p:nvPr>
        </p:nvSpPr>
        <p:spPr/>
        <p:txBody>
          <a:bodyPr/>
          <a:lstStyle/>
          <a:p>
            <a:fld id="{45F8BC6D-44C4-4F75-AE5D-0BB08E80EBB1}" type="slidenum">
              <a:rPr lang="en-US" smtClean="0"/>
              <a:t>6</a:t>
            </a:fld>
            <a:endParaRPr lang="en-US"/>
          </a:p>
        </p:txBody>
      </p:sp>
    </p:spTree>
    <p:extLst>
      <p:ext uri="{BB962C8B-B14F-4D97-AF65-F5344CB8AC3E}">
        <p14:creationId xmlns:p14="http://schemas.microsoft.com/office/powerpoint/2010/main" val="394431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"Endogenous attributes refer to the idea that certain already-present network structures are responsible for ties looking the way they are."</a:t>
            </a:r>
          </a:p>
        </p:txBody>
      </p:sp>
      <p:sp>
        <p:nvSpPr>
          <p:cNvPr id="4" name="Slide Number Placeholder 3"/>
          <p:cNvSpPr>
            <a:spLocks noGrp="1"/>
          </p:cNvSpPr>
          <p:nvPr>
            <p:ph type="sldNum" sz="quarter" idx="5"/>
          </p:nvPr>
        </p:nvSpPr>
        <p:spPr/>
        <p:txBody>
          <a:bodyPr/>
          <a:lstStyle/>
          <a:p>
            <a:fld id="{45F8BC6D-44C4-4F75-AE5D-0BB08E80EBB1}" type="slidenum">
              <a:rPr lang="en-US" smtClean="0"/>
              <a:t>8</a:t>
            </a:fld>
            <a:endParaRPr lang="en-US"/>
          </a:p>
        </p:txBody>
      </p:sp>
    </p:spTree>
    <p:extLst>
      <p:ext uri="{BB962C8B-B14F-4D97-AF65-F5344CB8AC3E}">
        <p14:creationId xmlns:p14="http://schemas.microsoft.com/office/powerpoint/2010/main" val="170494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"reciprocation (the mechanism) is reduced to reciprocity (its outcome). A similar situation holds when transitivity (the mechanism) is reduced to path closure (its outcome).“ Lomi. </a:t>
            </a:r>
            <a:br>
              <a:rPr lang="en-US" dirty="0"/>
            </a:br>
            <a:br>
              <a:rPr lang="en-US" dirty="0"/>
            </a:br>
            <a:r>
              <a:rPr lang="en-US" dirty="0"/>
              <a:t>Isn’t this saying that “reciprocity causes people to reciprocate ties”?</a:t>
            </a:r>
          </a:p>
          <a:p>
            <a:endParaRPr lang="en-US" dirty="0"/>
          </a:p>
          <a:p>
            <a:endParaRPr lang="en-US" dirty="0"/>
          </a:p>
          <a:p>
            <a:r>
              <a:rPr lang="en-US" dirty="0">
                <a:solidFill>
                  <a:schemeClr val="accent4">
                    <a:lumMod val="50000"/>
                  </a:schemeClr>
                </a:solidFill>
              </a:rPr>
              <a:t>“…reciprocity, popularity, activity, location homophily, bank homophily and sales statistics constitute the common forces driving the formation of internal links.“</a:t>
            </a:r>
          </a:p>
          <a:p>
            <a:r>
              <a:rPr lang="en-US" dirty="0">
                <a:solidFill>
                  <a:schemeClr val="accent4">
                    <a:lumMod val="50000"/>
                  </a:schemeClr>
                </a:solidFill>
              </a:rPr>
              <a:t>“Self-organizing network effects are perceived as the micro-structures that explain the </a:t>
            </a:r>
            <a:r>
              <a:rPr lang="en-US" b="1" dirty="0">
                <a:solidFill>
                  <a:schemeClr val="accent4">
                    <a:lumMod val="50000"/>
                  </a:schemeClr>
                </a:solidFill>
              </a:rPr>
              <a:t>emergence of ties</a:t>
            </a:r>
            <a:r>
              <a:rPr lang="en-US" dirty="0">
                <a:solidFill>
                  <a:schemeClr val="accent4">
                    <a:lumMod val="50000"/>
                  </a:schemeClr>
                </a:solidFill>
              </a:rPr>
              <a:t>”</a:t>
            </a:r>
            <a:endParaRPr lang="en-US" dirty="0"/>
          </a:p>
          <a:p>
            <a:endParaRPr lang="en-US" dirty="0"/>
          </a:p>
        </p:txBody>
      </p:sp>
      <p:sp>
        <p:nvSpPr>
          <p:cNvPr id="4" name="Slide Number Placeholder 3"/>
          <p:cNvSpPr>
            <a:spLocks noGrp="1"/>
          </p:cNvSpPr>
          <p:nvPr>
            <p:ph type="sldNum" sz="quarter" idx="5"/>
          </p:nvPr>
        </p:nvSpPr>
        <p:spPr/>
        <p:txBody>
          <a:bodyPr/>
          <a:lstStyle/>
          <a:p>
            <a:fld id="{45F8BC6D-44C4-4F75-AE5D-0BB08E80EBB1}" type="slidenum">
              <a:rPr lang="en-US" smtClean="0"/>
              <a:t>10</a:t>
            </a:fld>
            <a:endParaRPr lang="en-US"/>
          </a:p>
        </p:txBody>
      </p:sp>
    </p:spTree>
    <p:extLst>
      <p:ext uri="{BB962C8B-B14F-4D97-AF65-F5344CB8AC3E}">
        <p14:creationId xmlns:p14="http://schemas.microsoft.com/office/powerpoint/2010/main" val="343764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 mechanisms and social mechanisms</a:t>
            </a:r>
          </a:p>
        </p:txBody>
      </p:sp>
      <p:sp>
        <p:nvSpPr>
          <p:cNvPr id="4" name="Slide Number Placeholder 3"/>
          <p:cNvSpPr>
            <a:spLocks noGrp="1"/>
          </p:cNvSpPr>
          <p:nvPr>
            <p:ph type="sldNum" sz="quarter" idx="5"/>
          </p:nvPr>
        </p:nvSpPr>
        <p:spPr/>
        <p:txBody>
          <a:bodyPr/>
          <a:lstStyle/>
          <a:p>
            <a:fld id="{45F8BC6D-44C4-4F75-AE5D-0BB08E80EBB1}" type="slidenum">
              <a:rPr lang="en-US" smtClean="0"/>
              <a:t>11</a:t>
            </a:fld>
            <a:endParaRPr lang="en-US"/>
          </a:p>
        </p:txBody>
      </p:sp>
    </p:spTree>
    <p:extLst>
      <p:ext uri="{BB962C8B-B14F-4D97-AF65-F5344CB8AC3E}">
        <p14:creationId xmlns:p14="http://schemas.microsoft.com/office/powerpoint/2010/main" val="200351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8BC6D-44C4-4F75-AE5D-0BB08E80EBB1}" type="slidenum">
              <a:rPr lang="en-US" smtClean="0"/>
              <a:t>13</a:t>
            </a:fld>
            <a:endParaRPr lang="en-US"/>
          </a:p>
        </p:txBody>
      </p:sp>
    </p:spTree>
    <p:extLst>
      <p:ext uri="{BB962C8B-B14F-4D97-AF65-F5344CB8AC3E}">
        <p14:creationId xmlns:p14="http://schemas.microsoft.com/office/powerpoint/2010/main" val="55985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the pull of concepts like self-organization</a:t>
            </a:r>
          </a:p>
        </p:txBody>
      </p:sp>
      <p:sp>
        <p:nvSpPr>
          <p:cNvPr id="4" name="Slide Number Placeholder 3"/>
          <p:cNvSpPr>
            <a:spLocks noGrp="1"/>
          </p:cNvSpPr>
          <p:nvPr>
            <p:ph type="sldNum" sz="quarter" idx="5"/>
          </p:nvPr>
        </p:nvSpPr>
        <p:spPr/>
        <p:txBody>
          <a:bodyPr/>
          <a:lstStyle/>
          <a:p>
            <a:fld id="{9942E6CC-3B57-425B-8E85-887463DE7E72}" type="slidenum">
              <a:rPr lang="en-US" smtClean="0"/>
              <a:t>15</a:t>
            </a:fld>
            <a:endParaRPr lang="en-US"/>
          </a:p>
        </p:txBody>
      </p:sp>
    </p:spTree>
    <p:extLst>
      <p:ext uri="{BB962C8B-B14F-4D97-AF65-F5344CB8AC3E}">
        <p14:creationId xmlns:p14="http://schemas.microsoft.com/office/powerpoint/2010/main" val="248832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1F92-CF06-5802-19B8-A5CF93590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253B8-82D5-8BB3-9E6D-FC799E883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C8621E-6F33-303E-5215-63288FF9B54B}"/>
              </a:ext>
            </a:extLst>
          </p:cNvPr>
          <p:cNvSpPr>
            <a:spLocks noGrp="1"/>
          </p:cNvSpPr>
          <p:nvPr>
            <p:ph type="dt" sz="half" idx="10"/>
          </p:nvPr>
        </p:nvSpPr>
        <p:spPr/>
        <p:txBody>
          <a:bodyPr/>
          <a:lstStyle/>
          <a:p>
            <a:fld id="{C51A1680-84EA-4264-9C96-E77E8340FDF5}" type="datetime3">
              <a:rPr lang="en-US" smtClean="0"/>
              <a:t>9 April 2026</a:t>
            </a:fld>
            <a:endParaRPr lang="en-US"/>
          </a:p>
        </p:txBody>
      </p:sp>
      <p:sp>
        <p:nvSpPr>
          <p:cNvPr id="5" name="Footer Placeholder 4">
            <a:extLst>
              <a:ext uri="{FF2B5EF4-FFF2-40B4-BE49-F238E27FC236}">
                <a16:creationId xmlns:a16="http://schemas.microsoft.com/office/drawing/2014/main" id="{87AF7275-3D7C-5154-09C8-005F86501FE9}"/>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97CF094D-EF0F-1C4A-8A73-A8BEFDFDB1EF}"/>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189332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D4AE-D549-9203-154E-BC2D7EC5BE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0D5256-FCD0-8F63-5257-719A8DDFE4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EF137-ABDB-261F-7C41-92E189D6304F}"/>
              </a:ext>
            </a:extLst>
          </p:cNvPr>
          <p:cNvSpPr>
            <a:spLocks noGrp="1"/>
          </p:cNvSpPr>
          <p:nvPr>
            <p:ph type="dt" sz="half" idx="10"/>
          </p:nvPr>
        </p:nvSpPr>
        <p:spPr/>
        <p:txBody>
          <a:bodyPr/>
          <a:lstStyle/>
          <a:p>
            <a:fld id="{209D8102-3D11-4B79-A117-286527D51952}" type="datetime3">
              <a:rPr lang="en-US" smtClean="0"/>
              <a:t>9 April 2026</a:t>
            </a:fld>
            <a:endParaRPr lang="en-US"/>
          </a:p>
        </p:txBody>
      </p:sp>
      <p:sp>
        <p:nvSpPr>
          <p:cNvPr id="5" name="Footer Placeholder 4">
            <a:extLst>
              <a:ext uri="{FF2B5EF4-FFF2-40B4-BE49-F238E27FC236}">
                <a16:creationId xmlns:a16="http://schemas.microsoft.com/office/drawing/2014/main" id="{5E2D9BAF-AB21-61F6-0F60-0ECE8C1CA023}"/>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4A9757FB-1F57-4DBD-ECE5-25C88D40D051}"/>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321555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30F25-F8B7-11B5-4ABD-04C5F1B750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7B2E9E-339F-5E80-0384-6295661AA9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E0056-43B1-7481-6443-F0BDFE06B280}"/>
              </a:ext>
            </a:extLst>
          </p:cNvPr>
          <p:cNvSpPr>
            <a:spLocks noGrp="1"/>
          </p:cNvSpPr>
          <p:nvPr>
            <p:ph type="dt" sz="half" idx="10"/>
          </p:nvPr>
        </p:nvSpPr>
        <p:spPr/>
        <p:txBody>
          <a:bodyPr/>
          <a:lstStyle/>
          <a:p>
            <a:fld id="{35ADAA82-60AE-4082-B6B7-3B78726C9352}" type="datetime3">
              <a:rPr lang="en-US" smtClean="0"/>
              <a:t>9 April 2026</a:t>
            </a:fld>
            <a:endParaRPr lang="en-US"/>
          </a:p>
        </p:txBody>
      </p:sp>
      <p:sp>
        <p:nvSpPr>
          <p:cNvPr id="5" name="Footer Placeholder 4">
            <a:extLst>
              <a:ext uri="{FF2B5EF4-FFF2-40B4-BE49-F238E27FC236}">
                <a16:creationId xmlns:a16="http://schemas.microsoft.com/office/drawing/2014/main" id="{1DEDCDF2-5A37-C6E0-90F4-579297E95A02}"/>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C7B7B1A2-1CB5-6148-F508-8F55B495ECAC}"/>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187768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F283C6-21EA-4C23-9064-440409D234CC}" type="datetime3">
              <a:rPr lang="en-US" smtClean="0"/>
              <a:t>9 April 2026</a:t>
            </a:fld>
            <a:endParaRPr lang="en-US"/>
          </a:p>
        </p:txBody>
      </p:sp>
      <p:sp>
        <p:nvSpPr>
          <p:cNvPr id="5" name="Footer Placeholder 4"/>
          <p:cNvSpPr>
            <a:spLocks noGrp="1"/>
          </p:cNvSpPr>
          <p:nvPr>
            <p:ph type="ftr" sz="quarter" idx="11"/>
          </p:nvPr>
        </p:nvSpPr>
        <p:spPr/>
        <p:txBody>
          <a:bodyPr/>
          <a:lstStyle/>
          <a:p>
            <a:r>
              <a:rPr lang="en-US"/>
              <a:t>(c) 2026 Stephen P Borgatti</a:t>
            </a:r>
          </a:p>
        </p:txBody>
      </p:sp>
      <p:sp>
        <p:nvSpPr>
          <p:cNvPr id="6" name="Slide Number Placeholder 5"/>
          <p:cNvSpPr>
            <a:spLocks noGrp="1"/>
          </p:cNvSpPr>
          <p:nvPr>
            <p:ph type="sldNum" sz="quarter" idx="12"/>
          </p:nvPr>
        </p:nvSpPr>
        <p:spPr/>
        <p:txBody>
          <a:bodyPr/>
          <a:lstStyle/>
          <a:p>
            <a:fld id="{3BEB6CA2-5510-4DD9-9A90-B03A0FC8A5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0912-964C-2F22-F9CF-5F11468378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EEDB9E-4AD0-DF81-C8D6-4B5CF48D4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DBF98-5A32-DC43-35F5-FF791763A730}"/>
              </a:ext>
            </a:extLst>
          </p:cNvPr>
          <p:cNvSpPr>
            <a:spLocks noGrp="1"/>
          </p:cNvSpPr>
          <p:nvPr>
            <p:ph type="dt" sz="half" idx="10"/>
          </p:nvPr>
        </p:nvSpPr>
        <p:spPr/>
        <p:txBody>
          <a:bodyPr/>
          <a:lstStyle/>
          <a:p>
            <a:fld id="{8A30AAE6-6D27-4818-B6AE-06827E92E72E}" type="datetime3">
              <a:rPr lang="en-US" smtClean="0"/>
              <a:t>9 April 2026</a:t>
            </a:fld>
            <a:endParaRPr lang="en-US"/>
          </a:p>
        </p:txBody>
      </p:sp>
      <p:sp>
        <p:nvSpPr>
          <p:cNvPr id="5" name="Footer Placeholder 4">
            <a:extLst>
              <a:ext uri="{FF2B5EF4-FFF2-40B4-BE49-F238E27FC236}">
                <a16:creationId xmlns:a16="http://schemas.microsoft.com/office/drawing/2014/main" id="{F80656B3-0882-F83C-A38D-FFA55B7A4722}"/>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48D3AA44-9012-0307-F3CB-2AAD8863B606}"/>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124376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6A1A-B30C-5A65-BB55-6BE79E3F57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447C13-46CA-7088-6143-44E867FC91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6A4609-52C5-78B1-77C8-34D228C725C7}"/>
              </a:ext>
            </a:extLst>
          </p:cNvPr>
          <p:cNvSpPr>
            <a:spLocks noGrp="1"/>
          </p:cNvSpPr>
          <p:nvPr>
            <p:ph type="dt" sz="half" idx="10"/>
          </p:nvPr>
        </p:nvSpPr>
        <p:spPr/>
        <p:txBody>
          <a:bodyPr/>
          <a:lstStyle/>
          <a:p>
            <a:fld id="{98935C86-CC6A-4120-9104-31C4C7FA88C6}" type="datetime3">
              <a:rPr lang="en-US" smtClean="0"/>
              <a:t>9 April 2026</a:t>
            </a:fld>
            <a:endParaRPr lang="en-US"/>
          </a:p>
        </p:txBody>
      </p:sp>
      <p:sp>
        <p:nvSpPr>
          <p:cNvPr id="5" name="Footer Placeholder 4">
            <a:extLst>
              <a:ext uri="{FF2B5EF4-FFF2-40B4-BE49-F238E27FC236}">
                <a16:creationId xmlns:a16="http://schemas.microsoft.com/office/drawing/2014/main" id="{7C54AF9D-78A8-5F55-3085-63B3897B3E4E}"/>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56CC2F48-56B1-3BCA-3379-BD6C1836D8A4}"/>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356046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3EFA-2457-634E-9509-C72FA6258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3DAA2-2F99-34A5-1777-E8F7337E43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710A86-9F09-F2E8-CB7C-1EB55604D7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5E653D-095D-8314-9E8F-6CF13EEEA5A3}"/>
              </a:ext>
            </a:extLst>
          </p:cNvPr>
          <p:cNvSpPr>
            <a:spLocks noGrp="1"/>
          </p:cNvSpPr>
          <p:nvPr>
            <p:ph type="dt" sz="half" idx="10"/>
          </p:nvPr>
        </p:nvSpPr>
        <p:spPr/>
        <p:txBody>
          <a:bodyPr/>
          <a:lstStyle/>
          <a:p>
            <a:fld id="{E2ECA179-74CF-40D9-BA1A-0760853EF37A}" type="datetime3">
              <a:rPr lang="en-US" smtClean="0"/>
              <a:t>9 April 2026</a:t>
            </a:fld>
            <a:endParaRPr lang="en-US"/>
          </a:p>
        </p:txBody>
      </p:sp>
      <p:sp>
        <p:nvSpPr>
          <p:cNvPr id="6" name="Footer Placeholder 5">
            <a:extLst>
              <a:ext uri="{FF2B5EF4-FFF2-40B4-BE49-F238E27FC236}">
                <a16:creationId xmlns:a16="http://schemas.microsoft.com/office/drawing/2014/main" id="{E7B959BD-BE40-D7FD-7D3E-9B79B8C31378}"/>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5E2044BB-F3A4-C43E-5ACD-3C77E2036AFF}"/>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337769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FA66-A9F9-7976-C7B2-264E239D5E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61C80B-48D0-53F0-33A1-76F238D563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32AC83-86C5-4D2D-7E12-E9316F365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64B225-EB7F-75A1-C579-4D3FD9DA42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7631B4-35C1-530E-4BFB-EA63B17CFF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C4DAF6-9F66-AB1D-35AE-3E98EC2004DB}"/>
              </a:ext>
            </a:extLst>
          </p:cNvPr>
          <p:cNvSpPr>
            <a:spLocks noGrp="1"/>
          </p:cNvSpPr>
          <p:nvPr>
            <p:ph type="dt" sz="half" idx="10"/>
          </p:nvPr>
        </p:nvSpPr>
        <p:spPr/>
        <p:txBody>
          <a:bodyPr/>
          <a:lstStyle/>
          <a:p>
            <a:fld id="{39183210-E7F7-42B3-B874-AE2C731DBD82}" type="datetime3">
              <a:rPr lang="en-US" smtClean="0"/>
              <a:t>9 April 2026</a:t>
            </a:fld>
            <a:endParaRPr lang="en-US"/>
          </a:p>
        </p:txBody>
      </p:sp>
      <p:sp>
        <p:nvSpPr>
          <p:cNvPr id="8" name="Footer Placeholder 7">
            <a:extLst>
              <a:ext uri="{FF2B5EF4-FFF2-40B4-BE49-F238E27FC236}">
                <a16:creationId xmlns:a16="http://schemas.microsoft.com/office/drawing/2014/main" id="{5C529B1F-94E9-3CBD-FD3A-740FE8F361AB}"/>
              </a:ext>
            </a:extLst>
          </p:cNvPr>
          <p:cNvSpPr>
            <a:spLocks noGrp="1"/>
          </p:cNvSpPr>
          <p:nvPr>
            <p:ph type="ftr" sz="quarter" idx="11"/>
          </p:nvPr>
        </p:nvSpPr>
        <p:spPr/>
        <p:txBody>
          <a:bodyPr/>
          <a:lstStyle/>
          <a:p>
            <a:r>
              <a:rPr lang="en-US"/>
              <a:t>(c) 2026 Stephen P Borgatti</a:t>
            </a:r>
          </a:p>
        </p:txBody>
      </p:sp>
      <p:sp>
        <p:nvSpPr>
          <p:cNvPr id="9" name="Slide Number Placeholder 8">
            <a:extLst>
              <a:ext uri="{FF2B5EF4-FFF2-40B4-BE49-F238E27FC236}">
                <a16:creationId xmlns:a16="http://schemas.microsoft.com/office/drawing/2014/main" id="{AE8D129F-535B-F2EF-BD9D-577F8A77E4D7}"/>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231553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28A9-9690-E3FF-7C41-B50CA999CF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E6ECC4-AD05-8573-6E32-0D19C347DA4A}"/>
              </a:ext>
            </a:extLst>
          </p:cNvPr>
          <p:cNvSpPr>
            <a:spLocks noGrp="1"/>
          </p:cNvSpPr>
          <p:nvPr>
            <p:ph type="dt" sz="half" idx="10"/>
          </p:nvPr>
        </p:nvSpPr>
        <p:spPr/>
        <p:txBody>
          <a:bodyPr/>
          <a:lstStyle/>
          <a:p>
            <a:fld id="{7C36FFE0-12DF-4B9F-93FF-5633B3EBFC84}" type="datetime3">
              <a:rPr lang="en-US" smtClean="0"/>
              <a:t>9 April 2026</a:t>
            </a:fld>
            <a:endParaRPr lang="en-US"/>
          </a:p>
        </p:txBody>
      </p:sp>
      <p:sp>
        <p:nvSpPr>
          <p:cNvPr id="4" name="Footer Placeholder 3">
            <a:extLst>
              <a:ext uri="{FF2B5EF4-FFF2-40B4-BE49-F238E27FC236}">
                <a16:creationId xmlns:a16="http://schemas.microsoft.com/office/drawing/2014/main" id="{11106E2A-0A6F-A353-8364-9BDDE09254B3}"/>
              </a:ext>
            </a:extLst>
          </p:cNvPr>
          <p:cNvSpPr>
            <a:spLocks noGrp="1"/>
          </p:cNvSpPr>
          <p:nvPr>
            <p:ph type="ftr" sz="quarter" idx="11"/>
          </p:nvPr>
        </p:nvSpPr>
        <p:spPr/>
        <p:txBody>
          <a:bodyPr/>
          <a:lstStyle/>
          <a:p>
            <a:r>
              <a:rPr lang="en-US"/>
              <a:t>(c) 2026 Stephen P Borgatti</a:t>
            </a:r>
          </a:p>
        </p:txBody>
      </p:sp>
      <p:sp>
        <p:nvSpPr>
          <p:cNvPr id="5" name="Slide Number Placeholder 4">
            <a:extLst>
              <a:ext uri="{FF2B5EF4-FFF2-40B4-BE49-F238E27FC236}">
                <a16:creationId xmlns:a16="http://schemas.microsoft.com/office/drawing/2014/main" id="{D78F0788-CE5C-AD1C-B937-77235B8D9BDA}"/>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405428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CD642-1F74-CAA0-6517-26D976C27884}"/>
              </a:ext>
            </a:extLst>
          </p:cNvPr>
          <p:cNvSpPr>
            <a:spLocks noGrp="1"/>
          </p:cNvSpPr>
          <p:nvPr>
            <p:ph type="dt" sz="half" idx="10"/>
          </p:nvPr>
        </p:nvSpPr>
        <p:spPr/>
        <p:txBody>
          <a:bodyPr/>
          <a:lstStyle/>
          <a:p>
            <a:fld id="{17B94CF8-5049-49B4-B75C-558AC27078D4}" type="datetime3">
              <a:rPr lang="en-US" smtClean="0"/>
              <a:t>9 April 2026</a:t>
            </a:fld>
            <a:endParaRPr lang="en-US"/>
          </a:p>
        </p:txBody>
      </p:sp>
      <p:sp>
        <p:nvSpPr>
          <p:cNvPr id="3" name="Footer Placeholder 2">
            <a:extLst>
              <a:ext uri="{FF2B5EF4-FFF2-40B4-BE49-F238E27FC236}">
                <a16:creationId xmlns:a16="http://schemas.microsoft.com/office/drawing/2014/main" id="{AE517A94-C764-F91C-E90E-E6BB6AC01F8B}"/>
              </a:ext>
            </a:extLst>
          </p:cNvPr>
          <p:cNvSpPr>
            <a:spLocks noGrp="1"/>
          </p:cNvSpPr>
          <p:nvPr>
            <p:ph type="ftr" sz="quarter" idx="11"/>
          </p:nvPr>
        </p:nvSpPr>
        <p:spPr/>
        <p:txBody>
          <a:bodyPr/>
          <a:lstStyle/>
          <a:p>
            <a:r>
              <a:rPr lang="en-US"/>
              <a:t>(c) 2026 Stephen P Borgatti</a:t>
            </a:r>
          </a:p>
        </p:txBody>
      </p:sp>
      <p:sp>
        <p:nvSpPr>
          <p:cNvPr id="4" name="Slide Number Placeholder 3">
            <a:extLst>
              <a:ext uri="{FF2B5EF4-FFF2-40B4-BE49-F238E27FC236}">
                <a16:creationId xmlns:a16="http://schemas.microsoft.com/office/drawing/2014/main" id="{AE556C87-37A3-BE58-3654-6013F348B7A5}"/>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133926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AF10-DEDB-A63C-BEB5-361DC27819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0CAD8-B1D3-9674-6FC2-01506B2722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E51DE-445E-2260-C8C7-434DEA855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E1A527-230C-FF73-0ADF-CBF95C6D702D}"/>
              </a:ext>
            </a:extLst>
          </p:cNvPr>
          <p:cNvSpPr>
            <a:spLocks noGrp="1"/>
          </p:cNvSpPr>
          <p:nvPr>
            <p:ph type="dt" sz="half" idx="10"/>
          </p:nvPr>
        </p:nvSpPr>
        <p:spPr/>
        <p:txBody>
          <a:bodyPr/>
          <a:lstStyle/>
          <a:p>
            <a:fld id="{2E0B66F6-748E-470C-9F0A-96A8486C8654}" type="datetime3">
              <a:rPr lang="en-US" smtClean="0"/>
              <a:t>9 April 2026</a:t>
            </a:fld>
            <a:endParaRPr lang="en-US"/>
          </a:p>
        </p:txBody>
      </p:sp>
      <p:sp>
        <p:nvSpPr>
          <p:cNvPr id="6" name="Footer Placeholder 5">
            <a:extLst>
              <a:ext uri="{FF2B5EF4-FFF2-40B4-BE49-F238E27FC236}">
                <a16:creationId xmlns:a16="http://schemas.microsoft.com/office/drawing/2014/main" id="{DF9997D0-0E64-08F3-34F2-07F6F47CD132}"/>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E2B67C8B-1848-ED65-944B-DFEC8124BF00}"/>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68566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AD20-1D35-DF98-B70A-353697B27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390A0D-6C63-825D-EDC4-4792FF73F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326779-4DE8-660B-B3C2-A68BD7147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DE831-0345-B49F-D0A2-D87368C5A5A2}"/>
              </a:ext>
            </a:extLst>
          </p:cNvPr>
          <p:cNvSpPr>
            <a:spLocks noGrp="1"/>
          </p:cNvSpPr>
          <p:nvPr>
            <p:ph type="dt" sz="half" idx="10"/>
          </p:nvPr>
        </p:nvSpPr>
        <p:spPr/>
        <p:txBody>
          <a:bodyPr/>
          <a:lstStyle/>
          <a:p>
            <a:fld id="{18A6D141-28E3-421F-B084-6950C1711E35}" type="datetime3">
              <a:rPr lang="en-US" smtClean="0"/>
              <a:t>9 April 2026</a:t>
            </a:fld>
            <a:endParaRPr lang="en-US"/>
          </a:p>
        </p:txBody>
      </p:sp>
      <p:sp>
        <p:nvSpPr>
          <p:cNvPr id="6" name="Footer Placeholder 5">
            <a:extLst>
              <a:ext uri="{FF2B5EF4-FFF2-40B4-BE49-F238E27FC236}">
                <a16:creationId xmlns:a16="http://schemas.microsoft.com/office/drawing/2014/main" id="{C2BA786B-7CB2-136B-A1C3-9062F90A106C}"/>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75AEB916-4730-4C73-79E5-4C85AEE70917}"/>
              </a:ext>
            </a:extLst>
          </p:cNvPr>
          <p:cNvSpPr>
            <a:spLocks noGrp="1"/>
          </p:cNvSpPr>
          <p:nvPr>
            <p:ph type="sldNum" sz="quarter" idx="12"/>
          </p:nvPr>
        </p:nvSpPr>
        <p:spPr/>
        <p:txBody>
          <a:bodyPr/>
          <a:lstStyle/>
          <a:p>
            <a:fld id="{B8101AF9-521D-4B33-B47C-6C7C777F7CB2}" type="slidenum">
              <a:rPr lang="en-US" smtClean="0"/>
              <a:t>‹#›</a:t>
            </a:fld>
            <a:endParaRPr lang="en-US"/>
          </a:p>
        </p:txBody>
      </p:sp>
    </p:spTree>
    <p:extLst>
      <p:ext uri="{BB962C8B-B14F-4D97-AF65-F5344CB8AC3E}">
        <p14:creationId xmlns:p14="http://schemas.microsoft.com/office/powerpoint/2010/main" val="381217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D0C81-A4EA-722A-00A7-B88C172E0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DEDD8F-D611-94B2-E9B0-1C618EB69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2D8394-728E-9466-ABF7-09ECE6DF53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FA95BA-F45E-4429-8A61-3E806E3F878F}" type="datetime3">
              <a:rPr lang="en-US" smtClean="0"/>
              <a:t>9 April 2026</a:t>
            </a:fld>
            <a:endParaRPr lang="en-US"/>
          </a:p>
        </p:txBody>
      </p:sp>
      <p:sp>
        <p:nvSpPr>
          <p:cNvPr id="5" name="Footer Placeholder 4">
            <a:extLst>
              <a:ext uri="{FF2B5EF4-FFF2-40B4-BE49-F238E27FC236}">
                <a16:creationId xmlns:a16="http://schemas.microsoft.com/office/drawing/2014/main" id="{E46F381B-8C88-7115-1173-B830646A0F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(c) 2026 Stephen P Borgatti</a:t>
            </a:r>
          </a:p>
        </p:txBody>
      </p:sp>
      <p:sp>
        <p:nvSpPr>
          <p:cNvPr id="6" name="Slide Number Placeholder 5">
            <a:extLst>
              <a:ext uri="{FF2B5EF4-FFF2-40B4-BE49-F238E27FC236}">
                <a16:creationId xmlns:a16="http://schemas.microsoft.com/office/drawing/2014/main" id="{8FB65E43-D6C4-F222-1CAB-4019B9030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101AF9-521D-4B33-B47C-6C7C777F7CB2}" type="slidenum">
              <a:rPr lang="en-US" smtClean="0"/>
              <a:t>‹#›</a:t>
            </a:fld>
            <a:endParaRPr lang="en-US"/>
          </a:p>
        </p:txBody>
      </p:sp>
    </p:spTree>
    <p:extLst>
      <p:ext uri="{BB962C8B-B14F-4D97-AF65-F5344CB8AC3E}">
        <p14:creationId xmlns:p14="http://schemas.microsoft.com/office/powerpoint/2010/main" val="157541776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rgbClr val="07476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37A31-E3C6-47D3-A1D5-89FDD1235172}" type="datetime3">
              <a:rPr lang="en-US" smtClean="0"/>
              <a:t>9 April 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 2026 Stephen P Borgatti</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B6CA2-5510-4DD9-9A90-B03A0FC8A5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3.png"/><Relationship Id="rId5" Type="http://schemas.openxmlformats.org/officeDocument/2006/relationships/image" Target="../media/image18.gif"/><Relationship Id="rId10" Type="http://schemas.openxmlformats.org/officeDocument/2006/relationships/image" Target="../media/image22.wmf"/><Relationship Id="rId4" Type="http://schemas.openxmlformats.org/officeDocument/2006/relationships/image" Target="../media/image17.jpeg"/><Relationship Id="rId9"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79860"/>
            <a:ext cx="10363200" cy="1857806"/>
          </a:xfrm>
        </p:spPr>
        <p:txBody>
          <a:bodyPr>
            <a:normAutofit fontScale="90000"/>
          </a:bodyPr>
          <a:lstStyle/>
          <a:p>
            <a:r>
              <a:rPr lang="en-US" dirty="0"/>
              <a:t>The EESOP Fables: Misconceptions About Endogeneity and Self-Organization in Social Network Research</a:t>
            </a:r>
            <a:endParaRPr lang="en-US" b="1" dirty="0"/>
          </a:p>
        </p:txBody>
      </p:sp>
      <p:sp>
        <p:nvSpPr>
          <p:cNvPr id="3" name="Subtitle 2"/>
          <p:cNvSpPr>
            <a:spLocks noGrp="1"/>
          </p:cNvSpPr>
          <p:nvPr>
            <p:ph type="subTitle" idx="1"/>
          </p:nvPr>
        </p:nvSpPr>
        <p:spPr>
          <a:xfrm>
            <a:off x="1752599" y="4359719"/>
            <a:ext cx="8534400" cy="1202933"/>
          </a:xfrm>
        </p:spPr>
        <p:txBody>
          <a:bodyPr/>
          <a:lstStyle/>
          <a:p>
            <a:r>
              <a:rPr lang="en-US" dirty="0">
                <a:solidFill>
                  <a:srgbClr val="18454C"/>
                </a:solidFill>
              </a:rPr>
              <a:t>Steve Borgatti</a:t>
            </a:r>
            <a:endParaRPr lang="en-US" sz="4400" dirty="0">
              <a:solidFill>
                <a:srgbClr val="18454C"/>
              </a:solidFill>
            </a:endParaRPr>
          </a:p>
          <a:p>
            <a:r>
              <a:rPr lang="en-US" dirty="0">
                <a:solidFill>
                  <a:srgbClr val="18454C"/>
                </a:solidFill>
              </a:rPr>
              <a:t>LINKS Center, Univ. of Kentucky</a:t>
            </a:r>
          </a:p>
        </p:txBody>
      </p:sp>
      <p:sp>
        <p:nvSpPr>
          <p:cNvPr id="7" name="TextBox 6">
            <a:extLst>
              <a:ext uri="{FF2B5EF4-FFF2-40B4-BE49-F238E27FC236}">
                <a16:creationId xmlns:a16="http://schemas.microsoft.com/office/drawing/2014/main" id="{791706B8-7BFB-16FA-345A-FFE2C9921822}"/>
              </a:ext>
            </a:extLst>
          </p:cNvPr>
          <p:cNvSpPr txBox="1"/>
          <p:nvPr/>
        </p:nvSpPr>
        <p:spPr>
          <a:xfrm>
            <a:off x="2032000" y="6141035"/>
            <a:ext cx="8682249" cy="369332"/>
          </a:xfrm>
          <a:prstGeom prst="rect">
            <a:avLst/>
          </a:prstGeom>
          <a:noFill/>
        </p:spPr>
        <p:txBody>
          <a:bodyPr wrap="none" rtlCol="0">
            <a:spAutoFit/>
          </a:bodyPr>
          <a:lstStyle/>
          <a:p>
            <a:r>
              <a:rPr lang="en-US" dirty="0"/>
              <a:t>Many thanks to </a:t>
            </a:r>
            <a:r>
              <a:rPr lang="en-US" b="1" dirty="0"/>
              <a:t>Vanessa Becker Bertoni </a:t>
            </a:r>
            <a:r>
              <a:rPr lang="en-US" dirty="0"/>
              <a:t>for collecting all the ‘scriptures’ that I quote from </a:t>
            </a:r>
          </a:p>
        </p:txBody>
      </p:sp>
      <p:pic>
        <p:nvPicPr>
          <p:cNvPr id="1030" name="Picture 6" descr="links-logo">
            <a:extLst>
              <a:ext uri="{FF2B5EF4-FFF2-40B4-BE49-F238E27FC236}">
                <a16:creationId xmlns:a16="http://schemas.microsoft.com/office/drawing/2014/main" id="{4392816D-4791-6099-D2B3-7CE97755FF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986"/>
          <a:stretch>
            <a:fillRect/>
          </a:stretch>
        </p:blipFill>
        <p:spPr bwMode="auto">
          <a:xfrm>
            <a:off x="204787" y="0"/>
            <a:ext cx="3095625" cy="185780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27F37F3-FD9C-5A4D-D1D8-B0EF33741763}"/>
              </a:ext>
            </a:extLst>
          </p:cNvPr>
          <p:cNvSpPr>
            <a:spLocks noGrp="1"/>
          </p:cNvSpPr>
          <p:nvPr>
            <p:ph type="dt" sz="half" idx="10"/>
          </p:nvPr>
        </p:nvSpPr>
        <p:spPr/>
        <p:txBody>
          <a:bodyPr/>
          <a:lstStyle/>
          <a:p>
            <a:fld id="{F3E7DEDC-D935-4DA6-968D-B67695211822}" type="datetime3">
              <a:rPr lang="en-US" smtClean="0"/>
              <a:t>9 April 2026</a:t>
            </a:fld>
            <a:endParaRPr lang="en-US"/>
          </a:p>
        </p:txBody>
      </p:sp>
      <p:sp>
        <p:nvSpPr>
          <p:cNvPr id="5" name="Footer Placeholder 4">
            <a:extLst>
              <a:ext uri="{FF2B5EF4-FFF2-40B4-BE49-F238E27FC236}">
                <a16:creationId xmlns:a16="http://schemas.microsoft.com/office/drawing/2014/main" id="{1DC46C62-0D11-A2F6-319E-FC23255CCADC}"/>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FD05F551-6058-962F-723E-E90121F15FD8}"/>
              </a:ext>
            </a:extLst>
          </p:cNvPr>
          <p:cNvSpPr>
            <a:spLocks noGrp="1"/>
          </p:cNvSpPr>
          <p:nvPr>
            <p:ph type="sldNum" sz="quarter" idx="12"/>
          </p:nvPr>
        </p:nvSpPr>
        <p:spPr/>
        <p:txBody>
          <a:bodyPr/>
          <a:lstStyle/>
          <a:p>
            <a:fld id="{3BEB6CA2-5510-4DD9-9A90-B03A0FC8A576}" type="slidenum">
              <a:rPr lang="en-US" smtClean="0"/>
              <a:pPr/>
              <a:t>1</a:t>
            </a:fld>
            <a:endParaRPr lang="en-US"/>
          </a:p>
        </p:txBody>
      </p:sp>
    </p:spTree>
    <p:extLst>
      <p:ext uri="{BB962C8B-B14F-4D97-AF65-F5344CB8AC3E}">
        <p14:creationId xmlns:p14="http://schemas.microsoft.com/office/powerpoint/2010/main" val="43682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E1F8-DC84-06A6-3129-46488834CEA1}"/>
              </a:ext>
            </a:extLst>
          </p:cNvPr>
          <p:cNvSpPr>
            <a:spLocks noGrp="1"/>
          </p:cNvSpPr>
          <p:nvPr>
            <p:ph type="title"/>
          </p:nvPr>
        </p:nvSpPr>
        <p:spPr/>
        <p:txBody>
          <a:bodyPr/>
          <a:lstStyle/>
          <a:p>
            <a:r>
              <a:rPr lang="en-US" dirty="0"/>
              <a:t>From scripture</a:t>
            </a:r>
          </a:p>
        </p:txBody>
      </p:sp>
      <p:sp>
        <p:nvSpPr>
          <p:cNvPr id="3" name="Content Placeholder 2">
            <a:extLst>
              <a:ext uri="{FF2B5EF4-FFF2-40B4-BE49-F238E27FC236}">
                <a16:creationId xmlns:a16="http://schemas.microsoft.com/office/drawing/2014/main" id="{F5B150F4-A61F-7AA3-67EE-DB9078100902}"/>
              </a:ext>
            </a:extLst>
          </p:cNvPr>
          <p:cNvSpPr>
            <a:spLocks noGrp="1"/>
          </p:cNvSpPr>
          <p:nvPr>
            <p:ph idx="1"/>
          </p:nvPr>
        </p:nvSpPr>
        <p:spPr/>
        <p:txBody>
          <a:bodyPr>
            <a:normAutofit fontScale="92500" lnSpcReduction="10000"/>
          </a:bodyPr>
          <a:lstStyle/>
          <a:p>
            <a:r>
              <a:rPr lang="en-US" dirty="0">
                <a:solidFill>
                  <a:schemeClr val="accent4">
                    <a:lumMod val="50000"/>
                  </a:schemeClr>
                </a:solidFill>
              </a:rPr>
              <a:t>"</a:t>
            </a:r>
            <a:r>
              <a:rPr lang="en-US" b="1" dirty="0">
                <a:solidFill>
                  <a:schemeClr val="accent4">
                    <a:lumMod val="50000"/>
                  </a:schemeClr>
                </a:solidFill>
              </a:rPr>
              <a:t>Tie-formation mechanisms </a:t>
            </a:r>
            <a:r>
              <a:rPr lang="en-US" dirty="0">
                <a:solidFill>
                  <a:schemeClr val="accent4">
                    <a:lumMod val="50000"/>
                  </a:schemeClr>
                </a:solidFill>
              </a:rPr>
              <a:t>like homophily, reciprocity, transitivity, and preferential attachment operate to varying degrees across contexts”</a:t>
            </a:r>
          </a:p>
          <a:p>
            <a:r>
              <a:rPr lang="en-US" dirty="0">
                <a:solidFill>
                  <a:schemeClr val="accent4">
                    <a:lumMod val="50000"/>
                  </a:schemeClr>
                </a:solidFill>
              </a:rPr>
              <a:t>“Endogenously, reciprocity and transitivity play significant roles in </a:t>
            </a:r>
            <a:r>
              <a:rPr lang="en-US" b="1" dirty="0">
                <a:solidFill>
                  <a:schemeClr val="accent4">
                    <a:lumMod val="50000"/>
                  </a:schemeClr>
                </a:solidFill>
              </a:rPr>
              <a:t>tie formation</a:t>
            </a:r>
            <a:r>
              <a:rPr lang="en-US" dirty="0">
                <a:solidFill>
                  <a:schemeClr val="accent4">
                    <a:lumMod val="50000"/>
                  </a:schemeClr>
                </a:solidFill>
              </a:rPr>
              <a:t>”</a:t>
            </a:r>
          </a:p>
          <a:p>
            <a:r>
              <a:rPr lang="en-US" dirty="0">
                <a:solidFill>
                  <a:schemeClr val="accent4">
                    <a:lumMod val="50000"/>
                  </a:schemeClr>
                </a:solidFill>
              </a:rPr>
              <a:t>“Other frequently explored </a:t>
            </a:r>
            <a:r>
              <a:rPr lang="en-US" b="1" dirty="0">
                <a:solidFill>
                  <a:schemeClr val="accent4">
                    <a:lumMod val="50000"/>
                  </a:schemeClr>
                </a:solidFill>
              </a:rPr>
              <a:t>mechanisms</a:t>
            </a:r>
            <a:r>
              <a:rPr lang="en-US" dirty="0">
                <a:solidFill>
                  <a:schemeClr val="accent4">
                    <a:lumMod val="50000"/>
                  </a:schemeClr>
                </a:solidFill>
              </a:rPr>
              <a:t> of </a:t>
            </a:r>
            <a:r>
              <a:rPr lang="en-US" b="1" dirty="0">
                <a:solidFill>
                  <a:schemeClr val="accent4">
                    <a:lumMod val="50000"/>
                  </a:schemeClr>
                </a:solidFill>
              </a:rPr>
              <a:t>tie-formation</a:t>
            </a:r>
            <a:r>
              <a:rPr lang="en-US" dirty="0">
                <a:solidFill>
                  <a:schemeClr val="accent4">
                    <a:lumMod val="50000"/>
                  </a:schemeClr>
                </a:solidFill>
              </a:rPr>
              <a:t> include reciprocity, preferential attachment”</a:t>
            </a:r>
          </a:p>
          <a:p>
            <a:r>
              <a:rPr lang="en-US" dirty="0">
                <a:solidFill>
                  <a:schemeClr val="accent4">
                    <a:lumMod val="50000"/>
                  </a:schemeClr>
                </a:solidFill>
              </a:rPr>
              <a:t>“Self-organizing network effects are perceived as the micro-structures that explain the </a:t>
            </a:r>
            <a:r>
              <a:rPr lang="en-US" b="1" dirty="0">
                <a:solidFill>
                  <a:schemeClr val="accent4">
                    <a:lumMod val="50000"/>
                  </a:schemeClr>
                </a:solidFill>
              </a:rPr>
              <a:t>emergence of ties</a:t>
            </a:r>
            <a:r>
              <a:rPr lang="en-US" dirty="0">
                <a:solidFill>
                  <a:schemeClr val="accent4">
                    <a:lumMod val="50000"/>
                  </a:schemeClr>
                </a:solidFill>
              </a:rPr>
              <a:t>”</a:t>
            </a:r>
          </a:p>
          <a:p>
            <a:r>
              <a:rPr lang="en-US" dirty="0">
                <a:solidFill>
                  <a:schemeClr val="accent4">
                    <a:lumMod val="50000"/>
                  </a:schemeClr>
                </a:solidFill>
              </a:rPr>
              <a:t>“We show that two structural characteristics, transitivity and mutuality, are significant </a:t>
            </a:r>
            <a:r>
              <a:rPr lang="en-US" b="1" dirty="0">
                <a:solidFill>
                  <a:schemeClr val="accent4">
                    <a:lumMod val="50000"/>
                  </a:schemeClr>
                </a:solidFill>
              </a:rPr>
              <a:t>predictors of the desire to form new ties</a:t>
            </a:r>
            <a:r>
              <a:rPr lang="en-US" dirty="0">
                <a:solidFill>
                  <a:schemeClr val="accent4">
                    <a:lumMod val="50000"/>
                  </a:schemeClr>
                </a:solidFill>
              </a:rPr>
              <a:t>”</a:t>
            </a:r>
          </a:p>
          <a:p>
            <a:endParaRPr lang="en-US" dirty="0"/>
          </a:p>
          <a:p>
            <a:endParaRPr lang="en-US" dirty="0"/>
          </a:p>
        </p:txBody>
      </p:sp>
      <p:sp>
        <p:nvSpPr>
          <p:cNvPr id="4" name="Date Placeholder 3">
            <a:extLst>
              <a:ext uri="{FF2B5EF4-FFF2-40B4-BE49-F238E27FC236}">
                <a16:creationId xmlns:a16="http://schemas.microsoft.com/office/drawing/2014/main" id="{F18B184E-C835-CBC2-C359-FA98ED63BBA4}"/>
              </a:ext>
            </a:extLst>
          </p:cNvPr>
          <p:cNvSpPr>
            <a:spLocks noGrp="1"/>
          </p:cNvSpPr>
          <p:nvPr>
            <p:ph type="dt" sz="half" idx="10"/>
          </p:nvPr>
        </p:nvSpPr>
        <p:spPr/>
        <p:txBody>
          <a:bodyPr/>
          <a:lstStyle/>
          <a:p>
            <a:fld id="{6F61C224-6061-494B-ADD3-EBBD73FC18EB}" type="datetime3">
              <a:rPr lang="en-US" smtClean="0"/>
              <a:t>9 April 2026</a:t>
            </a:fld>
            <a:endParaRPr lang="en-US"/>
          </a:p>
        </p:txBody>
      </p:sp>
      <p:sp>
        <p:nvSpPr>
          <p:cNvPr id="5" name="Footer Placeholder 4">
            <a:extLst>
              <a:ext uri="{FF2B5EF4-FFF2-40B4-BE49-F238E27FC236}">
                <a16:creationId xmlns:a16="http://schemas.microsoft.com/office/drawing/2014/main" id="{AC7F05F0-CFB7-8CAA-6837-89C83A9EFA81}"/>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114E91FB-26A7-52B5-A462-C2F60FB3C272}"/>
              </a:ext>
            </a:extLst>
          </p:cNvPr>
          <p:cNvSpPr>
            <a:spLocks noGrp="1"/>
          </p:cNvSpPr>
          <p:nvPr>
            <p:ph type="sldNum" sz="quarter" idx="12"/>
          </p:nvPr>
        </p:nvSpPr>
        <p:spPr/>
        <p:txBody>
          <a:bodyPr/>
          <a:lstStyle/>
          <a:p>
            <a:fld id="{B8101AF9-521D-4B33-B47C-6C7C777F7CB2}" type="slidenum">
              <a:rPr lang="en-US" smtClean="0"/>
              <a:t>10</a:t>
            </a:fld>
            <a:endParaRPr lang="en-US"/>
          </a:p>
        </p:txBody>
      </p:sp>
    </p:spTree>
    <p:extLst>
      <p:ext uri="{BB962C8B-B14F-4D97-AF65-F5344CB8AC3E}">
        <p14:creationId xmlns:p14="http://schemas.microsoft.com/office/powerpoint/2010/main" val="260832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D9CE2-D438-7B27-D630-879FEF22E0DB}"/>
              </a:ext>
            </a:extLst>
          </p:cNvPr>
          <p:cNvSpPr>
            <a:spLocks noGrp="1"/>
          </p:cNvSpPr>
          <p:nvPr>
            <p:ph type="title"/>
          </p:nvPr>
        </p:nvSpPr>
        <p:spPr>
          <a:xfrm>
            <a:off x="838200" y="365125"/>
            <a:ext cx="10515600" cy="1325563"/>
          </a:xfrm>
        </p:spPr>
        <p:txBody>
          <a:bodyPr/>
          <a:lstStyle/>
          <a:p>
            <a:r>
              <a:rPr lang="en-US" dirty="0"/>
              <a:t>Mechanisms of tie formation</a:t>
            </a:r>
          </a:p>
        </p:txBody>
      </p:sp>
      <p:sp>
        <p:nvSpPr>
          <p:cNvPr id="3" name="Content Placeholder 2">
            <a:extLst>
              <a:ext uri="{FF2B5EF4-FFF2-40B4-BE49-F238E27FC236}">
                <a16:creationId xmlns:a16="http://schemas.microsoft.com/office/drawing/2014/main" id="{D9FB0B04-8371-3A1C-E8B7-5033BEA15E5B}"/>
              </a:ext>
            </a:extLst>
          </p:cNvPr>
          <p:cNvSpPr>
            <a:spLocks noGrp="1"/>
          </p:cNvSpPr>
          <p:nvPr>
            <p:ph idx="1"/>
          </p:nvPr>
        </p:nvSpPr>
        <p:spPr>
          <a:xfrm>
            <a:off x="838200" y="1825625"/>
            <a:ext cx="10515600" cy="4351338"/>
          </a:xfrm>
        </p:spPr>
        <p:txBody>
          <a:bodyPr>
            <a:normAutofit/>
          </a:bodyPr>
          <a:lstStyle/>
          <a:p>
            <a:r>
              <a:rPr lang="en-US" dirty="0"/>
              <a:t>Network effects are observed regularities, not causes</a:t>
            </a:r>
          </a:p>
          <a:p>
            <a:pPr lvl="1"/>
            <a:r>
              <a:rPr lang="en-US" dirty="0"/>
              <a:t>They are the explanandum, not the explanans</a:t>
            </a:r>
          </a:p>
          <a:p>
            <a:r>
              <a:rPr lang="en-US" dirty="0"/>
              <a:t>Reciprocity</a:t>
            </a:r>
          </a:p>
          <a:p>
            <a:pPr lvl="1"/>
            <a:r>
              <a:rPr lang="en-US" dirty="0"/>
              <a:t>Cultural norms</a:t>
            </a:r>
          </a:p>
          <a:p>
            <a:pPr lvl="1"/>
            <a:r>
              <a:rPr lang="en-US" dirty="0"/>
              <a:t>Psychological processes</a:t>
            </a:r>
          </a:p>
          <a:p>
            <a:r>
              <a:rPr lang="en-US" dirty="0"/>
              <a:t>Transitivity</a:t>
            </a:r>
          </a:p>
          <a:p>
            <a:pPr lvl="1"/>
            <a:r>
              <a:rPr lang="en-US" dirty="0"/>
              <a:t>Heider balance theory</a:t>
            </a:r>
          </a:p>
          <a:p>
            <a:pPr lvl="1"/>
            <a:r>
              <a:rPr lang="en-US" dirty="0"/>
              <a:t>Vetting and vouching</a:t>
            </a:r>
          </a:p>
          <a:p>
            <a:pPr lvl="1"/>
            <a:r>
              <a:rPr lang="en-US" dirty="0"/>
              <a:t>Opportunity for interaction</a:t>
            </a:r>
          </a:p>
          <a:p>
            <a:pPr lvl="1"/>
            <a:r>
              <a:rPr lang="en-US" dirty="0"/>
              <a:t>Homophily</a:t>
            </a:r>
          </a:p>
          <a:p>
            <a:pPr lvl="1"/>
            <a:endParaRPr lang="en-US" dirty="0"/>
          </a:p>
          <a:p>
            <a:endParaRPr lang="en-US" dirty="0"/>
          </a:p>
        </p:txBody>
      </p:sp>
      <p:sp>
        <p:nvSpPr>
          <p:cNvPr id="5" name="Date Placeholder 4">
            <a:extLst>
              <a:ext uri="{FF2B5EF4-FFF2-40B4-BE49-F238E27FC236}">
                <a16:creationId xmlns:a16="http://schemas.microsoft.com/office/drawing/2014/main" id="{A2F4695D-A2A2-9102-74A2-5FFC1B8FFF49}"/>
              </a:ext>
            </a:extLst>
          </p:cNvPr>
          <p:cNvSpPr>
            <a:spLocks noGrp="1"/>
          </p:cNvSpPr>
          <p:nvPr>
            <p:ph type="dt" sz="half" idx="10"/>
          </p:nvPr>
        </p:nvSpPr>
        <p:spPr>
          <a:xfrm>
            <a:off x="838200" y="6356350"/>
            <a:ext cx="2743200" cy="365125"/>
          </a:xfrm>
        </p:spPr>
        <p:txBody>
          <a:bodyPr/>
          <a:lstStyle/>
          <a:p>
            <a:fld id="{9B32AE50-B2D1-480C-B3B0-46C640B6EF3F}" type="datetime3">
              <a:rPr lang="en-US" smtClean="0"/>
              <a:pPr/>
              <a:t>9 April 2026</a:t>
            </a:fld>
            <a:endParaRPr lang="en-US"/>
          </a:p>
        </p:txBody>
      </p:sp>
      <p:sp>
        <p:nvSpPr>
          <p:cNvPr id="7" name="Footer Placeholder 6">
            <a:extLst>
              <a:ext uri="{FF2B5EF4-FFF2-40B4-BE49-F238E27FC236}">
                <a16:creationId xmlns:a16="http://schemas.microsoft.com/office/drawing/2014/main" id="{AB213B38-E160-9F09-F7FD-4F7A89576C31}"/>
              </a:ext>
            </a:extLst>
          </p:cNvPr>
          <p:cNvSpPr>
            <a:spLocks noGrp="1"/>
          </p:cNvSpPr>
          <p:nvPr>
            <p:ph type="ftr" sz="quarter" idx="11"/>
          </p:nvPr>
        </p:nvSpPr>
        <p:spPr>
          <a:xfrm>
            <a:off x="4038600" y="6356350"/>
            <a:ext cx="4114800" cy="365125"/>
          </a:xfrm>
        </p:spPr>
        <p:txBody>
          <a:bodyPr/>
          <a:lstStyle/>
          <a:p>
            <a:r>
              <a:rPr lang="en-US"/>
              <a:t>(c) 2026 Stephen P Borgatti</a:t>
            </a:r>
          </a:p>
        </p:txBody>
      </p:sp>
      <p:sp>
        <p:nvSpPr>
          <p:cNvPr id="9" name="Slide Number Placeholder 8">
            <a:extLst>
              <a:ext uri="{FF2B5EF4-FFF2-40B4-BE49-F238E27FC236}">
                <a16:creationId xmlns:a16="http://schemas.microsoft.com/office/drawing/2014/main" id="{E11DB862-A040-2838-B297-2AFA85F60434}"/>
              </a:ext>
            </a:extLst>
          </p:cNvPr>
          <p:cNvSpPr>
            <a:spLocks noGrp="1"/>
          </p:cNvSpPr>
          <p:nvPr>
            <p:ph type="sldNum" sz="quarter" idx="12"/>
          </p:nvPr>
        </p:nvSpPr>
        <p:spPr>
          <a:xfrm>
            <a:off x="8610600" y="6356350"/>
            <a:ext cx="2743200" cy="365125"/>
          </a:xfrm>
        </p:spPr>
        <p:txBody>
          <a:bodyPr/>
          <a:lstStyle/>
          <a:p>
            <a:fld id="{B8101AF9-521D-4B33-B47C-6C7C777F7CB2}" type="slidenum">
              <a:rPr lang="en-US" smtClean="0"/>
              <a:pPr/>
              <a:t>11</a:t>
            </a:fld>
            <a:endParaRPr lang="en-US"/>
          </a:p>
        </p:txBody>
      </p:sp>
      <p:sp>
        <p:nvSpPr>
          <p:cNvPr id="4" name="Content Placeholder 2">
            <a:extLst>
              <a:ext uri="{FF2B5EF4-FFF2-40B4-BE49-F238E27FC236}">
                <a16:creationId xmlns:a16="http://schemas.microsoft.com/office/drawing/2014/main" id="{AE4E80CB-B388-0700-DECA-01649C1C3C5B}"/>
              </a:ext>
            </a:extLst>
          </p:cNvPr>
          <p:cNvSpPr txBox="1">
            <a:spLocks/>
          </p:cNvSpPr>
          <p:nvPr/>
        </p:nvSpPr>
        <p:spPr>
          <a:xfrm>
            <a:off x="5987006" y="4672954"/>
            <a:ext cx="4541108" cy="2047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314613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1E83-B6B6-BF79-6C6D-8A53EDFB1078}"/>
              </a:ext>
            </a:extLst>
          </p:cNvPr>
          <p:cNvSpPr>
            <a:spLocks noGrp="1"/>
          </p:cNvSpPr>
          <p:nvPr>
            <p:ph type="title"/>
          </p:nvPr>
        </p:nvSpPr>
        <p:spPr/>
        <p:txBody>
          <a:bodyPr/>
          <a:lstStyle/>
          <a:p>
            <a:r>
              <a:rPr lang="en-US" dirty="0">
                <a:solidFill>
                  <a:srgbClr val="FFC000"/>
                </a:solidFill>
              </a:rPr>
              <a:t>Self-organizing</a:t>
            </a:r>
          </a:p>
        </p:txBody>
      </p:sp>
      <p:sp>
        <p:nvSpPr>
          <p:cNvPr id="3" name="Text Placeholder 2">
            <a:extLst>
              <a:ext uri="{FF2B5EF4-FFF2-40B4-BE49-F238E27FC236}">
                <a16:creationId xmlns:a16="http://schemas.microsoft.com/office/drawing/2014/main" id="{7382B2F7-8417-F8B5-7F57-14784819A38B}"/>
              </a:ext>
            </a:extLst>
          </p:cNvPr>
          <p:cNvSpPr>
            <a:spLocks noGrp="1"/>
          </p:cNvSpPr>
          <p:nvPr>
            <p:ph type="body" idx="1"/>
          </p:nvPr>
        </p:nvSpPr>
        <p:spPr/>
        <p:txBody>
          <a:bodyPr/>
          <a:lstStyle/>
          <a:p>
            <a:r>
              <a:rPr lang="en-US" dirty="0"/>
              <a:t>Observed characteristics attributed to the network rather than actors</a:t>
            </a:r>
          </a:p>
        </p:txBody>
      </p:sp>
      <p:sp>
        <p:nvSpPr>
          <p:cNvPr id="4" name="Date Placeholder 3">
            <a:extLst>
              <a:ext uri="{FF2B5EF4-FFF2-40B4-BE49-F238E27FC236}">
                <a16:creationId xmlns:a16="http://schemas.microsoft.com/office/drawing/2014/main" id="{A78B8EE0-26D7-7586-1455-197F715E6481}"/>
              </a:ext>
            </a:extLst>
          </p:cNvPr>
          <p:cNvSpPr>
            <a:spLocks noGrp="1"/>
          </p:cNvSpPr>
          <p:nvPr>
            <p:ph type="dt" sz="half" idx="10"/>
          </p:nvPr>
        </p:nvSpPr>
        <p:spPr/>
        <p:txBody>
          <a:bodyPr/>
          <a:lstStyle/>
          <a:p>
            <a:fld id="{EC98515C-0C87-4629-90F3-FDE532C21745}" type="datetime3">
              <a:rPr lang="en-US" smtClean="0"/>
              <a:t>9 April 2026</a:t>
            </a:fld>
            <a:endParaRPr lang="en-US"/>
          </a:p>
        </p:txBody>
      </p:sp>
      <p:sp>
        <p:nvSpPr>
          <p:cNvPr id="5" name="Footer Placeholder 4">
            <a:extLst>
              <a:ext uri="{FF2B5EF4-FFF2-40B4-BE49-F238E27FC236}">
                <a16:creationId xmlns:a16="http://schemas.microsoft.com/office/drawing/2014/main" id="{41BDB16D-1B12-54D1-1F68-074C73101223}"/>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064A5DFF-4E39-9932-20F5-BD9F3C63EA30}"/>
              </a:ext>
            </a:extLst>
          </p:cNvPr>
          <p:cNvSpPr>
            <a:spLocks noGrp="1"/>
          </p:cNvSpPr>
          <p:nvPr>
            <p:ph type="sldNum" sz="quarter" idx="12"/>
          </p:nvPr>
        </p:nvSpPr>
        <p:spPr/>
        <p:txBody>
          <a:bodyPr/>
          <a:lstStyle/>
          <a:p>
            <a:fld id="{B8101AF9-521D-4B33-B47C-6C7C777F7CB2}" type="slidenum">
              <a:rPr lang="en-US" smtClean="0"/>
              <a:t>12</a:t>
            </a:fld>
            <a:endParaRPr lang="en-US"/>
          </a:p>
        </p:txBody>
      </p:sp>
    </p:spTree>
    <p:extLst>
      <p:ext uri="{BB962C8B-B14F-4D97-AF65-F5344CB8AC3E}">
        <p14:creationId xmlns:p14="http://schemas.microsoft.com/office/powerpoint/2010/main" val="219781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F168A-49A8-A14F-541F-5816B7FA941C}"/>
              </a:ext>
            </a:extLst>
          </p:cNvPr>
          <p:cNvSpPr>
            <a:spLocks noGrp="1"/>
          </p:cNvSpPr>
          <p:nvPr>
            <p:ph type="title"/>
          </p:nvPr>
        </p:nvSpPr>
        <p:spPr/>
        <p:txBody>
          <a:bodyPr/>
          <a:lstStyle/>
          <a:p>
            <a:r>
              <a:rPr lang="en-US" dirty="0"/>
              <a:t>Modeling the joint probability of all ties</a:t>
            </a:r>
          </a:p>
        </p:txBody>
      </p:sp>
      <p:sp>
        <p:nvSpPr>
          <p:cNvPr id="5" name="Content Placeholder 4">
            <a:extLst>
              <a:ext uri="{FF2B5EF4-FFF2-40B4-BE49-F238E27FC236}">
                <a16:creationId xmlns:a16="http://schemas.microsoft.com/office/drawing/2014/main" id="{843BE6F7-30E3-A70A-7E34-7FAAFD218C52}"/>
              </a:ext>
            </a:extLst>
          </p:cNvPr>
          <p:cNvSpPr>
            <a:spLocks noGrp="1"/>
          </p:cNvSpPr>
          <p:nvPr>
            <p:ph idx="1"/>
          </p:nvPr>
        </p:nvSpPr>
        <p:spPr/>
        <p:txBody>
          <a:bodyPr>
            <a:normAutofit fontScale="92500"/>
          </a:bodyPr>
          <a:lstStyle/>
          <a:p>
            <a:r>
              <a:rPr lang="en-US" dirty="0"/>
              <a:t>The ERGM models the probability of observing the entire network — the full pattern of who is tied to whom — as a function of a set of network statistics</a:t>
            </a:r>
          </a:p>
          <a:p>
            <a:endParaRPr lang="en-US" dirty="0"/>
          </a:p>
          <a:p>
            <a:r>
              <a:rPr lang="en-US" dirty="0"/>
              <a:t>Each statistic captures a tendency (e.g., toward reciprocity or transitivity) that makes certain tie configurations more or less probable</a:t>
            </a:r>
          </a:p>
          <a:p>
            <a:r>
              <a:rPr lang="en-US" dirty="0"/>
              <a:t>The resulting pattern of ties across the whole network is not specified by any single actor or rule or external force — in that sense, the global structure is emergent and (if you like) self-organizing</a:t>
            </a:r>
          </a:p>
          <a:p>
            <a:pPr lvl="1"/>
            <a:r>
              <a:rPr lang="en-US" dirty="0"/>
              <a:t>what is emergent is the </a:t>
            </a:r>
            <a:r>
              <a:rPr lang="en-US" i="1" dirty="0"/>
              <a:t>observed structure</a:t>
            </a:r>
            <a:r>
              <a:rPr lang="en-US" dirty="0"/>
              <a:t>, not the micro-tendencies that the model uses to predict it. Agent-based models, such as Schelling’s</a:t>
            </a:r>
          </a:p>
        </p:txBody>
      </p:sp>
      <p:pic>
        <p:nvPicPr>
          <p:cNvPr id="6" name="Picture 5">
            <a:extLst>
              <a:ext uri="{FF2B5EF4-FFF2-40B4-BE49-F238E27FC236}">
                <a16:creationId xmlns:a16="http://schemas.microsoft.com/office/drawing/2014/main" id="{C88A562F-BB4D-35C2-F608-02927A67634B}"/>
              </a:ext>
            </a:extLst>
          </p:cNvPr>
          <p:cNvPicPr>
            <a:picLocks noChangeAspect="1"/>
          </p:cNvPicPr>
          <p:nvPr/>
        </p:nvPicPr>
        <p:blipFill>
          <a:blip r:embed="rId3"/>
          <a:srcRect t="18959"/>
          <a:stretch>
            <a:fillRect/>
          </a:stretch>
        </p:blipFill>
        <p:spPr>
          <a:xfrm>
            <a:off x="4617415" y="2649415"/>
            <a:ext cx="4053017" cy="836918"/>
          </a:xfrm>
          <a:prstGeom prst="rect">
            <a:avLst/>
          </a:prstGeom>
        </p:spPr>
      </p:pic>
      <p:sp>
        <p:nvSpPr>
          <p:cNvPr id="2" name="Date Placeholder 1">
            <a:extLst>
              <a:ext uri="{FF2B5EF4-FFF2-40B4-BE49-F238E27FC236}">
                <a16:creationId xmlns:a16="http://schemas.microsoft.com/office/drawing/2014/main" id="{B3513DC4-3EEC-1CB6-8DAE-90D81185F70B}"/>
              </a:ext>
            </a:extLst>
          </p:cNvPr>
          <p:cNvSpPr>
            <a:spLocks noGrp="1"/>
          </p:cNvSpPr>
          <p:nvPr>
            <p:ph type="dt" sz="half" idx="10"/>
          </p:nvPr>
        </p:nvSpPr>
        <p:spPr/>
        <p:txBody>
          <a:bodyPr/>
          <a:lstStyle/>
          <a:p>
            <a:fld id="{1ED0A811-28A2-4895-ACB7-38C7DED49AFE}" type="datetime3">
              <a:rPr lang="en-US" smtClean="0"/>
              <a:t>9 April 2026</a:t>
            </a:fld>
            <a:endParaRPr lang="en-US"/>
          </a:p>
        </p:txBody>
      </p:sp>
      <p:sp>
        <p:nvSpPr>
          <p:cNvPr id="3" name="Footer Placeholder 2">
            <a:extLst>
              <a:ext uri="{FF2B5EF4-FFF2-40B4-BE49-F238E27FC236}">
                <a16:creationId xmlns:a16="http://schemas.microsoft.com/office/drawing/2014/main" id="{F0B83BC4-4966-4680-7336-54884F834E06}"/>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D0E450BB-AFD0-166F-4D74-1338DA3032BA}"/>
              </a:ext>
            </a:extLst>
          </p:cNvPr>
          <p:cNvSpPr>
            <a:spLocks noGrp="1"/>
          </p:cNvSpPr>
          <p:nvPr>
            <p:ph type="sldNum" sz="quarter" idx="12"/>
          </p:nvPr>
        </p:nvSpPr>
        <p:spPr/>
        <p:txBody>
          <a:bodyPr/>
          <a:lstStyle/>
          <a:p>
            <a:fld id="{B8101AF9-521D-4B33-B47C-6C7C777F7CB2}" type="slidenum">
              <a:rPr lang="en-US" smtClean="0"/>
              <a:t>13</a:t>
            </a:fld>
            <a:endParaRPr lang="en-US"/>
          </a:p>
        </p:txBody>
      </p:sp>
    </p:spTree>
    <p:extLst>
      <p:ext uri="{BB962C8B-B14F-4D97-AF65-F5344CB8AC3E}">
        <p14:creationId xmlns:p14="http://schemas.microsoft.com/office/powerpoint/2010/main" val="111350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37DB-1A61-1F25-B415-09FD4454AAE1}"/>
              </a:ext>
            </a:extLst>
          </p:cNvPr>
          <p:cNvSpPr>
            <a:spLocks noGrp="1"/>
          </p:cNvSpPr>
          <p:nvPr>
            <p:ph type="title"/>
          </p:nvPr>
        </p:nvSpPr>
        <p:spPr/>
        <p:txBody>
          <a:bodyPr>
            <a:normAutofit fontScale="90000"/>
          </a:bodyPr>
          <a:lstStyle/>
          <a:p>
            <a:r>
              <a:rPr lang="en-US" dirty="0"/>
              <a:t>In the EESOP it is the micro-level rules themselves that are emergent &amp; self-organizing</a:t>
            </a:r>
          </a:p>
        </p:txBody>
      </p:sp>
      <p:sp>
        <p:nvSpPr>
          <p:cNvPr id="3" name="Content Placeholder 2">
            <a:extLst>
              <a:ext uri="{FF2B5EF4-FFF2-40B4-BE49-F238E27FC236}">
                <a16:creationId xmlns:a16="http://schemas.microsoft.com/office/drawing/2014/main" id="{89065706-88EB-A1D6-1C9C-383F0DCCD7F3}"/>
              </a:ext>
            </a:extLst>
          </p:cNvPr>
          <p:cNvSpPr>
            <a:spLocks noGrp="1"/>
          </p:cNvSpPr>
          <p:nvPr>
            <p:ph idx="1"/>
          </p:nvPr>
        </p:nvSpPr>
        <p:spPr/>
        <p:txBody>
          <a:bodyPr>
            <a:normAutofit fontScale="92500" lnSpcReduction="10000"/>
          </a:bodyPr>
          <a:lstStyle/>
          <a:p>
            <a:r>
              <a:rPr lang="en-US" dirty="0"/>
              <a:t>Scripture:</a:t>
            </a:r>
          </a:p>
          <a:p>
            <a:pPr lvl="1"/>
            <a:r>
              <a:rPr lang="en-US" dirty="0">
                <a:solidFill>
                  <a:schemeClr val="accent4">
                    <a:lumMod val="50000"/>
                  </a:schemeClr>
                </a:solidFill>
              </a:rPr>
              <a:t>“We also control for other </a:t>
            </a:r>
            <a:r>
              <a:rPr lang="en-US" b="1" dirty="0">
                <a:solidFill>
                  <a:schemeClr val="accent4">
                    <a:lumMod val="50000"/>
                  </a:schemeClr>
                </a:solidFill>
              </a:rPr>
              <a:t>self-organizing processes </a:t>
            </a:r>
            <a:r>
              <a:rPr lang="en-US" dirty="0">
                <a:solidFill>
                  <a:schemeClr val="accent4">
                    <a:lumMod val="50000"/>
                  </a:schemeClr>
                </a:solidFill>
              </a:rPr>
              <a:t>prevalent in networks, such as transitivity (i.e. the tendency for actors to form subgroups or triads where all three nodes are connected)”</a:t>
            </a:r>
          </a:p>
          <a:p>
            <a:pPr lvl="1"/>
            <a:r>
              <a:rPr lang="en-US" sz="2000" dirty="0">
                <a:solidFill>
                  <a:schemeClr val="accent4">
                    <a:lumMod val="50000"/>
                  </a:schemeClr>
                </a:solidFill>
              </a:rPr>
              <a:t>"</a:t>
            </a:r>
            <a:r>
              <a:rPr lang="en-US" sz="2000" b="1" dirty="0">
                <a:solidFill>
                  <a:schemeClr val="accent4">
                    <a:lumMod val="50000"/>
                  </a:schemeClr>
                </a:solidFill>
              </a:rPr>
              <a:t>Self-organizing network </a:t>
            </a:r>
            <a:r>
              <a:rPr lang="en-US" sz="2000" dirty="0">
                <a:solidFill>
                  <a:schemeClr val="accent4">
                    <a:lumMod val="50000"/>
                  </a:schemeClr>
                </a:solidFill>
              </a:rPr>
              <a:t>effects are </a:t>
            </a:r>
            <a:r>
              <a:rPr lang="en-US" sz="2000" b="1" dirty="0">
                <a:solidFill>
                  <a:schemeClr val="accent4">
                    <a:lumMod val="50000"/>
                  </a:schemeClr>
                </a:solidFill>
              </a:rPr>
              <a:t>mechanisms or processes </a:t>
            </a:r>
            <a:r>
              <a:rPr lang="en-US" sz="2000" dirty="0">
                <a:solidFill>
                  <a:schemeClr val="accent4">
                    <a:lumMod val="50000"/>
                  </a:schemeClr>
                </a:solidFill>
              </a:rPr>
              <a:t>that are at play in a network. </a:t>
            </a:r>
            <a:r>
              <a:rPr lang="en-US" sz="2000" b="1" dirty="0">
                <a:solidFill>
                  <a:schemeClr val="accent4">
                    <a:lumMod val="50000"/>
                  </a:schemeClr>
                </a:solidFill>
              </a:rPr>
              <a:t>Self-organizing</a:t>
            </a:r>
            <a:r>
              <a:rPr lang="en-US" sz="2000" dirty="0">
                <a:solidFill>
                  <a:schemeClr val="accent4">
                    <a:lumMod val="50000"/>
                  </a:schemeClr>
                </a:solidFill>
              </a:rPr>
              <a:t> network effects are perceived as the micro-structures that explain the </a:t>
            </a:r>
            <a:r>
              <a:rPr lang="en-US" sz="2000" b="1" dirty="0">
                <a:solidFill>
                  <a:schemeClr val="accent4">
                    <a:lumMod val="50000"/>
                  </a:schemeClr>
                </a:solidFill>
              </a:rPr>
              <a:t>emergence of ties</a:t>
            </a:r>
            <a:r>
              <a:rPr lang="en-US" sz="2000" dirty="0">
                <a:solidFill>
                  <a:schemeClr val="accent4">
                    <a:lumMod val="50000"/>
                  </a:schemeClr>
                </a:solidFill>
              </a:rPr>
              <a:t>”</a:t>
            </a:r>
          </a:p>
          <a:p>
            <a:pPr lvl="1"/>
            <a:r>
              <a:rPr lang="en-US" sz="2000" dirty="0">
                <a:solidFill>
                  <a:schemeClr val="accent4">
                    <a:lumMod val="50000"/>
                  </a:schemeClr>
                </a:solidFill>
              </a:rPr>
              <a:t>“Networks exhibit properties of </a:t>
            </a:r>
            <a:r>
              <a:rPr lang="en-US" sz="2000" b="1" dirty="0">
                <a:solidFill>
                  <a:schemeClr val="accent4">
                    <a:lumMod val="50000"/>
                  </a:schemeClr>
                </a:solidFill>
              </a:rPr>
              <a:t>self-organization</a:t>
            </a:r>
            <a:r>
              <a:rPr lang="en-US" sz="2000" dirty="0">
                <a:solidFill>
                  <a:schemeClr val="accent4">
                    <a:lumMod val="50000"/>
                  </a:schemeClr>
                </a:solidFill>
              </a:rPr>
              <a:t>, such as preferential attachment in which organizations tend to prefer well connected partners.”</a:t>
            </a:r>
          </a:p>
          <a:p>
            <a:pPr lvl="1"/>
            <a:r>
              <a:rPr lang="en-US" sz="2000" dirty="0">
                <a:solidFill>
                  <a:schemeClr val="accent4">
                    <a:lumMod val="50000"/>
                  </a:schemeClr>
                </a:solidFill>
              </a:rPr>
              <a:t>"relatively limited attention has been given to the triad closure structures and two-path structures, </a:t>
            </a:r>
            <a:r>
              <a:rPr lang="en-US" sz="2000" b="1" dirty="0">
                <a:solidFill>
                  <a:schemeClr val="accent4">
                    <a:lumMod val="50000"/>
                  </a:schemeClr>
                </a:solidFill>
              </a:rPr>
              <a:t>which exhibit important self-organizing characteristics</a:t>
            </a:r>
            <a:r>
              <a:rPr lang="en-US" sz="2000" dirty="0">
                <a:solidFill>
                  <a:schemeClr val="accent4">
                    <a:lumMod val="50000"/>
                  </a:schemeClr>
                </a:solidFill>
              </a:rPr>
              <a:t>... these two structural patterns, respectively, reflect the logic of trust accumulation and the pathways of information transmission and are therefore critical for uncovering the endogenous mechanisms underlying venture capital networks formation.“</a:t>
            </a:r>
          </a:p>
          <a:p>
            <a:pPr lvl="1"/>
            <a:r>
              <a:rPr lang="en-US" sz="2000" dirty="0">
                <a:solidFill>
                  <a:schemeClr val="accent4">
                    <a:lumMod val="50000"/>
                  </a:schemeClr>
                </a:solidFill>
              </a:rPr>
              <a:t>"the process in which the </a:t>
            </a:r>
            <a:r>
              <a:rPr lang="en-US" sz="2000" b="1" dirty="0">
                <a:solidFill>
                  <a:schemeClr val="accent4">
                    <a:lumMod val="50000"/>
                  </a:schemeClr>
                </a:solidFill>
              </a:rPr>
              <a:t>network forms a specific substructure through self-organization</a:t>
            </a:r>
            <a:r>
              <a:rPr lang="en-US" sz="2000" dirty="0">
                <a:solidFill>
                  <a:schemeClr val="accent4">
                    <a:lumMod val="50000"/>
                  </a:schemeClr>
                </a:solidFill>
              </a:rPr>
              <a:t> and then promotes the formation of other relationships within the network."</a:t>
            </a:r>
          </a:p>
          <a:p>
            <a:pPr lvl="1"/>
            <a:endParaRPr lang="en-US" dirty="0">
              <a:solidFill>
                <a:schemeClr val="accent4">
                  <a:lumMod val="50000"/>
                </a:schemeClr>
              </a:solidFill>
            </a:endParaRPr>
          </a:p>
          <a:p>
            <a:pPr marL="457200" lvl="1" indent="0">
              <a:buNone/>
            </a:pPr>
            <a:endParaRPr lang="en-US" dirty="0"/>
          </a:p>
          <a:p>
            <a:pPr lvl="1"/>
            <a:endParaRPr lang="en-US" dirty="0"/>
          </a:p>
        </p:txBody>
      </p:sp>
      <p:sp>
        <p:nvSpPr>
          <p:cNvPr id="4" name="Date Placeholder 3">
            <a:extLst>
              <a:ext uri="{FF2B5EF4-FFF2-40B4-BE49-F238E27FC236}">
                <a16:creationId xmlns:a16="http://schemas.microsoft.com/office/drawing/2014/main" id="{80E0B41D-F930-E97C-6FDF-09D4DC518CC3}"/>
              </a:ext>
            </a:extLst>
          </p:cNvPr>
          <p:cNvSpPr>
            <a:spLocks noGrp="1"/>
          </p:cNvSpPr>
          <p:nvPr>
            <p:ph type="dt" sz="half" idx="10"/>
          </p:nvPr>
        </p:nvSpPr>
        <p:spPr/>
        <p:txBody>
          <a:bodyPr/>
          <a:lstStyle/>
          <a:p>
            <a:fld id="{4E1C6642-4D1C-40FA-A12C-F390BC05A30D}" type="datetime3">
              <a:rPr lang="en-US" smtClean="0"/>
              <a:t>9 April 2026</a:t>
            </a:fld>
            <a:endParaRPr lang="en-US"/>
          </a:p>
        </p:txBody>
      </p:sp>
      <p:sp>
        <p:nvSpPr>
          <p:cNvPr id="5" name="Footer Placeholder 4">
            <a:extLst>
              <a:ext uri="{FF2B5EF4-FFF2-40B4-BE49-F238E27FC236}">
                <a16:creationId xmlns:a16="http://schemas.microsoft.com/office/drawing/2014/main" id="{A1507C97-1781-F349-B764-AF6530E7E374}"/>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79F8B278-9088-E9AC-3205-3E0C341C5F2C}"/>
              </a:ext>
            </a:extLst>
          </p:cNvPr>
          <p:cNvSpPr>
            <a:spLocks noGrp="1"/>
          </p:cNvSpPr>
          <p:nvPr>
            <p:ph type="sldNum" sz="quarter" idx="12"/>
          </p:nvPr>
        </p:nvSpPr>
        <p:spPr/>
        <p:txBody>
          <a:bodyPr/>
          <a:lstStyle/>
          <a:p>
            <a:fld id="{B8101AF9-521D-4B33-B47C-6C7C777F7CB2}" type="slidenum">
              <a:rPr lang="en-US" smtClean="0"/>
              <a:t>14</a:t>
            </a:fld>
            <a:endParaRPr lang="en-US"/>
          </a:p>
        </p:txBody>
      </p:sp>
    </p:spTree>
    <p:extLst>
      <p:ext uri="{BB962C8B-B14F-4D97-AF65-F5344CB8AC3E}">
        <p14:creationId xmlns:p14="http://schemas.microsoft.com/office/powerpoint/2010/main" val="288309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E084E0-A4A4-BF83-39F4-5C81EF0B1199}"/>
              </a:ext>
            </a:extLst>
          </p:cNvPr>
          <p:cNvSpPr>
            <a:spLocks noGrp="1"/>
          </p:cNvSpPr>
          <p:nvPr>
            <p:ph type="title"/>
          </p:nvPr>
        </p:nvSpPr>
        <p:spPr/>
        <p:txBody>
          <a:bodyPr/>
          <a:lstStyle/>
          <a:p>
            <a:r>
              <a:rPr lang="en-US" dirty="0"/>
              <a:t>The mystic appeal of self-organization</a:t>
            </a:r>
          </a:p>
        </p:txBody>
      </p:sp>
      <p:sp>
        <p:nvSpPr>
          <p:cNvPr id="4" name="Content Placeholder 3">
            <a:extLst>
              <a:ext uri="{FF2B5EF4-FFF2-40B4-BE49-F238E27FC236}">
                <a16:creationId xmlns:a16="http://schemas.microsoft.com/office/drawing/2014/main" id="{311CF755-1340-CABC-A3A9-AAB355C5ACE1}"/>
              </a:ext>
            </a:extLst>
          </p:cNvPr>
          <p:cNvSpPr>
            <a:spLocks noGrp="1"/>
          </p:cNvSpPr>
          <p:nvPr>
            <p:ph idx="1"/>
          </p:nvPr>
        </p:nvSpPr>
        <p:spPr/>
        <p:txBody>
          <a:bodyPr/>
          <a:lstStyle/>
          <a:p>
            <a:r>
              <a:rPr lang="en-US" dirty="0"/>
              <a:t>Emergence. Self-organization. Autopoiesis. Autocatalysis. </a:t>
            </a:r>
          </a:p>
        </p:txBody>
      </p:sp>
      <p:pic>
        <p:nvPicPr>
          <p:cNvPr id="5" name="Picture 2" descr="Starlings dance' 🐦 ☁️ 🪶 “A starling murmuration is a mesmerizing display  of thousands of starlings flying in coordinated, swirling patterns, forming  dynamic, shifting shapes in the sky.” I wanted to capture">
            <a:extLst>
              <a:ext uri="{FF2B5EF4-FFF2-40B4-BE49-F238E27FC236}">
                <a16:creationId xmlns:a16="http://schemas.microsoft.com/office/drawing/2014/main" id="{494FCB97-0D5C-EB72-DE02-E229BD4FB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455" y="2488047"/>
            <a:ext cx="3688916" cy="3688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ropean Starling Identification, All About Birds, Cornell ...">
            <a:extLst>
              <a:ext uri="{FF2B5EF4-FFF2-40B4-BE49-F238E27FC236}">
                <a16:creationId xmlns:a16="http://schemas.microsoft.com/office/drawing/2014/main" id="{19B4F59A-A656-C504-585A-1AEEC9087E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82" r="28582"/>
          <a:stretch/>
        </p:blipFill>
        <p:spPr bwMode="auto">
          <a:xfrm>
            <a:off x="2373488" y="3801486"/>
            <a:ext cx="1098566" cy="10620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F2217A-0178-2987-C09C-0C4C2121930F}"/>
              </a:ext>
            </a:extLst>
          </p:cNvPr>
          <p:cNvSpPr txBox="1"/>
          <p:nvPr/>
        </p:nvSpPr>
        <p:spPr>
          <a:xfrm>
            <a:off x="7485381" y="3898900"/>
            <a:ext cx="45719"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66313D90-AB90-3434-19CC-8DF0F067679A}"/>
              </a:ext>
            </a:extLst>
          </p:cNvPr>
          <p:cNvSpPr txBox="1"/>
          <p:nvPr/>
        </p:nvSpPr>
        <p:spPr>
          <a:xfrm>
            <a:off x="4464490" y="6308209"/>
            <a:ext cx="2808846" cy="369332"/>
          </a:xfrm>
          <a:prstGeom prst="rect">
            <a:avLst/>
          </a:prstGeom>
          <a:noFill/>
        </p:spPr>
        <p:txBody>
          <a:bodyPr wrap="none" rtlCol="0">
            <a:spAutoFit/>
          </a:bodyPr>
          <a:lstStyle/>
          <a:p>
            <a:r>
              <a:rPr lang="en-US" dirty="0"/>
              <a:t>A murmuration of starlings</a:t>
            </a:r>
          </a:p>
        </p:txBody>
      </p:sp>
      <p:sp>
        <p:nvSpPr>
          <p:cNvPr id="9" name="TextBox 8">
            <a:extLst>
              <a:ext uri="{FF2B5EF4-FFF2-40B4-BE49-F238E27FC236}">
                <a16:creationId xmlns:a16="http://schemas.microsoft.com/office/drawing/2014/main" id="{D7BC3A9F-3F61-4A4D-1773-C05CF163E727}"/>
              </a:ext>
            </a:extLst>
          </p:cNvPr>
          <p:cNvSpPr txBox="1"/>
          <p:nvPr/>
        </p:nvSpPr>
        <p:spPr>
          <a:xfrm>
            <a:off x="2381303" y="4909393"/>
            <a:ext cx="922047" cy="369332"/>
          </a:xfrm>
          <a:prstGeom prst="rect">
            <a:avLst/>
          </a:prstGeom>
          <a:noFill/>
        </p:spPr>
        <p:txBody>
          <a:bodyPr wrap="none" rtlCol="0">
            <a:spAutoFit/>
          </a:bodyPr>
          <a:lstStyle/>
          <a:p>
            <a:r>
              <a:rPr lang="en-US" dirty="0"/>
              <a:t>starling</a:t>
            </a:r>
          </a:p>
        </p:txBody>
      </p:sp>
      <p:sp>
        <p:nvSpPr>
          <p:cNvPr id="2" name="TextBox 1">
            <a:extLst>
              <a:ext uri="{FF2B5EF4-FFF2-40B4-BE49-F238E27FC236}">
                <a16:creationId xmlns:a16="http://schemas.microsoft.com/office/drawing/2014/main" id="{9D31CC8D-6F42-9FED-85DC-437B6F38D10E}"/>
              </a:ext>
            </a:extLst>
          </p:cNvPr>
          <p:cNvSpPr txBox="1"/>
          <p:nvPr/>
        </p:nvSpPr>
        <p:spPr>
          <a:xfrm>
            <a:off x="8031892" y="3721434"/>
            <a:ext cx="1973169" cy="1754326"/>
          </a:xfrm>
          <a:prstGeom prst="rect">
            <a:avLst/>
          </a:prstGeom>
          <a:noFill/>
        </p:spPr>
        <p:txBody>
          <a:bodyPr wrap="none" rtlCol="0">
            <a:spAutoFit/>
          </a:bodyPr>
          <a:lstStyle/>
          <a:p>
            <a:r>
              <a:rPr lang="en-US" dirty="0"/>
              <a:t>Fractal </a:t>
            </a:r>
            <a:br>
              <a:rPr lang="en-US" dirty="0"/>
            </a:br>
            <a:r>
              <a:rPr lang="en-US" dirty="0"/>
              <a:t>self-similarity?</a:t>
            </a:r>
          </a:p>
          <a:p>
            <a:endParaRPr lang="en-US" dirty="0"/>
          </a:p>
          <a:p>
            <a:r>
              <a:rPr lang="en-US" dirty="0"/>
              <a:t>Phase transitions!</a:t>
            </a:r>
          </a:p>
          <a:p>
            <a:endParaRPr lang="en-US" dirty="0"/>
          </a:p>
          <a:p>
            <a:r>
              <a:rPr lang="en-US" dirty="0"/>
              <a:t>Chaos theory!</a:t>
            </a:r>
          </a:p>
        </p:txBody>
      </p:sp>
      <p:sp>
        <p:nvSpPr>
          <p:cNvPr id="10" name="Date Placeholder 9">
            <a:extLst>
              <a:ext uri="{FF2B5EF4-FFF2-40B4-BE49-F238E27FC236}">
                <a16:creationId xmlns:a16="http://schemas.microsoft.com/office/drawing/2014/main" id="{2D5506CA-5E20-AD14-8575-BB810CCCA739}"/>
              </a:ext>
            </a:extLst>
          </p:cNvPr>
          <p:cNvSpPr>
            <a:spLocks noGrp="1"/>
          </p:cNvSpPr>
          <p:nvPr>
            <p:ph type="dt" sz="half" idx="10"/>
          </p:nvPr>
        </p:nvSpPr>
        <p:spPr/>
        <p:txBody>
          <a:bodyPr/>
          <a:lstStyle/>
          <a:p>
            <a:fld id="{4DFF583F-85AE-421A-9919-21E318F7A8C4}" type="datetime3">
              <a:rPr lang="en-US" smtClean="0"/>
              <a:t>9 April 2026</a:t>
            </a:fld>
            <a:endParaRPr lang="en-US"/>
          </a:p>
        </p:txBody>
      </p:sp>
      <p:sp>
        <p:nvSpPr>
          <p:cNvPr id="11" name="Footer Placeholder 10">
            <a:extLst>
              <a:ext uri="{FF2B5EF4-FFF2-40B4-BE49-F238E27FC236}">
                <a16:creationId xmlns:a16="http://schemas.microsoft.com/office/drawing/2014/main" id="{1C26650F-B921-7756-690B-7BFAEA02562E}"/>
              </a:ext>
            </a:extLst>
          </p:cNvPr>
          <p:cNvSpPr>
            <a:spLocks noGrp="1"/>
          </p:cNvSpPr>
          <p:nvPr>
            <p:ph type="ftr" sz="quarter" idx="11"/>
          </p:nvPr>
        </p:nvSpPr>
        <p:spPr/>
        <p:txBody>
          <a:bodyPr/>
          <a:lstStyle/>
          <a:p>
            <a:r>
              <a:rPr lang="en-US"/>
              <a:t>(c) 2026 Stephen P Borgatti</a:t>
            </a:r>
          </a:p>
        </p:txBody>
      </p:sp>
      <p:sp>
        <p:nvSpPr>
          <p:cNvPr id="12" name="Slide Number Placeholder 11">
            <a:extLst>
              <a:ext uri="{FF2B5EF4-FFF2-40B4-BE49-F238E27FC236}">
                <a16:creationId xmlns:a16="http://schemas.microsoft.com/office/drawing/2014/main" id="{40031A49-7D34-45E9-A4E2-E35526F127CD}"/>
              </a:ext>
            </a:extLst>
          </p:cNvPr>
          <p:cNvSpPr>
            <a:spLocks noGrp="1"/>
          </p:cNvSpPr>
          <p:nvPr>
            <p:ph type="sldNum" sz="quarter" idx="12"/>
          </p:nvPr>
        </p:nvSpPr>
        <p:spPr/>
        <p:txBody>
          <a:bodyPr/>
          <a:lstStyle/>
          <a:p>
            <a:fld id="{B8101AF9-521D-4B33-B47C-6C7C777F7CB2}" type="slidenum">
              <a:rPr lang="en-US" smtClean="0"/>
              <a:t>15</a:t>
            </a:fld>
            <a:endParaRPr lang="en-US"/>
          </a:p>
        </p:txBody>
      </p:sp>
    </p:spTree>
    <p:extLst>
      <p:ext uri="{BB962C8B-B14F-4D97-AF65-F5344CB8AC3E}">
        <p14:creationId xmlns:p14="http://schemas.microsoft.com/office/powerpoint/2010/main" val="345556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A7CB-55B0-CD7F-4321-2DFDED3722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EB3E14-18E6-0998-CC49-12B7BA2EB8B5}"/>
              </a:ext>
            </a:extLst>
          </p:cNvPr>
          <p:cNvSpPr>
            <a:spLocks noGrp="1"/>
          </p:cNvSpPr>
          <p:nvPr>
            <p:ph idx="1"/>
          </p:nvPr>
        </p:nvSpPr>
        <p:spPr/>
        <p:txBody>
          <a:bodyPr/>
          <a:lstStyle/>
          <a:p>
            <a:endParaRPr lang="en-US"/>
          </a:p>
        </p:txBody>
      </p:sp>
      <p:pic>
        <p:nvPicPr>
          <p:cNvPr id="1026" name="Picture 2" descr="Starling murmuration facts! - National Geographic Kids">
            <a:extLst>
              <a:ext uri="{FF2B5EF4-FFF2-40B4-BE49-F238E27FC236}">
                <a16:creationId xmlns:a16="http://schemas.microsoft.com/office/drawing/2014/main" id="{27A5A295-1DBC-C422-8183-FBEC56CAC7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24" b="6565"/>
          <a:stretch/>
        </p:blipFill>
        <p:spPr bwMode="auto">
          <a:xfrm>
            <a:off x="74140" y="64272"/>
            <a:ext cx="12117859" cy="669289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22EDCE1F-9837-457B-E0FC-AC8CFD503DB1}"/>
              </a:ext>
            </a:extLst>
          </p:cNvPr>
          <p:cNvSpPr>
            <a:spLocks noGrp="1"/>
          </p:cNvSpPr>
          <p:nvPr>
            <p:ph type="dt" sz="half" idx="10"/>
          </p:nvPr>
        </p:nvSpPr>
        <p:spPr/>
        <p:txBody>
          <a:bodyPr/>
          <a:lstStyle/>
          <a:p>
            <a:fld id="{F0A55828-2CF2-447E-A4B3-DC8920E95F91}" type="datetime3">
              <a:rPr lang="en-US" smtClean="0"/>
              <a:t>9 April 2026</a:t>
            </a:fld>
            <a:endParaRPr lang="en-US"/>
          </a:p>
        </p:txBody>
      </p:sp>
      <p:sp>
        <p:nvSpPr>
          <p:cNvPr id="5" name="Footer Placeholder 4">
            <a:extLst>
              <a:ext uri="{FF2B5EF4-FFF2-40B4-BE49-F238E27FC236}">
                <a16:creationId xmlns:a16="http://schemas.microsoft.com/office/drawing/2014/main" id="{2F340B20-2B21-3A63-4A60-A6D8585CAD30}"/>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9D4E3D6C-805E-BE55-FEC8-BC109E7F18A4}"/>
              </a:ext>
            </a:extLst>
          </p:cNvPr>
          <p:cNvSpPr>
            <a:spLocks noGrp="1"/>
          </p:cNvSpPr>
          <p:nvPr>
            <p:ph type="sldNum" sz="quarter" idx="12"/>
          </p:nvPr>
        </p:nvSpPr>
        <p:spPr/>
        <p:txBody>
          <a:bodyPr/>
          <a:lstStyle/>
          <a:p>
            <a:fld id="{B8101AF9-521D-4B33-B47C-6C7C777F7CB2}" type="slidenum">
              <a:rPr lang="en-US" smtClean="0"/>
              <a:t>16</a:t>
            </a:fld>
            <a:endParaRPr lang="en-US"/>
          </a:p>
        </p:txBody>
      </p:sp>
    </p:spTree>
    <p:extLst>
      <p:ext uri="{BB962C8B-B14F-4D97-AF65-F5344CB8AC3E}">
        <p14:creationId xmlns:p14="http://schemas.microsoft.com/office/powerpoint/2010/main" val="211247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1D0B7F-B1D7-405D-9919-910081265098}"/>
              </a:ext>
            </a:extLst>
          </p:cNvPr>
          <p:cNvPicPr>
            <a:picLocks noChangeAspect="1"/>
          </p:cNvPicPr>
          <p:nvPr/>
        </p:nvPicPr>
        <p:blipFill>
          <a:blip r:embed="rId3">
            <a:extLst>
              <a:ext uri="{28A0092B-C50C-407E-A947-70E740481C1C}">
                <a14:useLocalDpi xmlns:a14="http://schemas.microsoft.com/office/drawing/2010/main" val="0"/>
              </a:ext>
            </a:extLst>
          </a:blip>
          <a:srcRect l="11927" t="28182" r="13080" b="33358"/>
          <a:stretch>
            <a:fillRect/>
          </a:stretch>
        </p:blipFill>
        <p:spPr>
          <a:xfrm>
            <a:off x="3180862" y="2989544"/>
            <a:ext cx="5752123" cy="1659340"/>
          </a:xfrm>
          <a:prstGeom prst="rect">
            <a:avLst/>
          </a:prstGeom>
        </p:spPr>
      </p:pic>
      <p:sp>
        <p:nvSpPr>
          <p:cNvPr id="2" name="Title 1">
            <a:extLst>
              <a:ext uri="{FF2B5EF4-FFF2-40B4-BE49-F238E27FC236}">
                <a16:creationId xmlns:a16="http://schemas.microsoft.com/office/drawing/2014/main" id="{81B5564B-349D-D141-B18D-9376431BEB57}"/>
              </a:ext>
            </a:extLst>
          </p:cNvPr>
          <p:cNvSpPr>
            <a:spLocks noGrp="1"/>
          </p:cNvSpPr>
          <p:nvPr>
            <p:ph type="title"/>
          </p:nvPr>
        </p:nvSpPr>
        <p:spPr>
          <a:xfrm>
            <a:off x="838200" y="365125"/>
            <a:ext cx="10515600" cy="1325563"/>
          </a:xfrm>
        </p:spPr>
        <p:txBody>
          <a:bodyPr/>
          <a:lstStyle/>
          <a:p>
            <a:r>
              <a:rPr lang="en-US" dirty="0"/>
              <a:t>Orthogenesis</a:t>
            </a:r>
          </a:p>
        </p:txBody>
      </p:sp>
      <p:sp>
        <p:nvSpPr>
          <p:cNvPr id="3" name="Content Placeholder 2">
            <a:extLst>
              <a:ext uri="{FF2B5EF4-FFF2-40B4-BE49-F238E27FC236}">
                <a16:creationId xmlns:a16="http://schemas.microsoft.com/office/drawing/2014/main" id="{0EC1252C-E2EA-707C-3F24-AF0D6B8D8E60}"/>
              </a:ext>
            </a:extLst>
          </p:cNvPr>
          <p:cNvSpPr>
            <a:spLocks noGrp="1"/>
          </p:cNvSpPr>
          <p:nvPr>
            <p:ph idx="1"/>
          </p:nvPr>
        </p:nvSpPr>
        <p:spPr>
          <a:xfrm>
            <a:off x="838200" y="1825624"/>
            <a:ext cx="10515600" cy="4761293"/>
          </a:xfrm>
        </p:spPr>
        <p:txBody>
          <a:bodyPr>
            <a:normAutofit lnSpcReduction="10000"/>
          </a:bodyPr>
          <a:lstStyle/>
          <a:p>
            <a:r>
              <a:rPr lang="en-US" dirty="0"/>
              <a:t>Focus on inherent properties and self-organization is reminiscent of orthogenesis/vitalism in biological evolution</a:t>
            </a:r>
          </a:p>
          <a:p>
            <a:pPr lvl="1"/>
            <a:r>
              <a:rPr lang="en-US" dirty="0"/>
              <a:t>ecosystems have their own evolutionary momentum separate from exogenous forces</a:t>
            </a:r>
          </a:p>
          <a:p>
            <a:endParaRPr lang="en-US" dirty="0"/>
          </a:p>
          <a:p>
            <a:endParaRPr lang="en-US" dirty="0"/>
          </a:p>
          <a:p>
            <a:endParaRPr lang="en-US" dirty="0"/>
          </a:p>
          <a:p>
            <a:r>
              <a:rPr lang="en-US" dirty="0"/>
              <a:t>G. Simpson disparaged this momentum as </a:t>
            </a:r>
            <a:r>
              <a:rPr lang="en-US" b="1" dirty="0"/>
              <a:t>“mysterious inner force”</a:t>
            </a:r>
          </a:p>
          <a:p>
            <a:r>
              <a:rPr lang="en-US" dirty="0"/>
              <a:t>Similar to SAOM objective function that guides evolution of the net to its present observed equilibrium state</a:t>
            </a:r>
          </a:p>
        </p:txBody>
      </p:sp>
      <p:sp>
        <p:nvSpPr>
          <p:cNvPr id="7" name="TextBox 6">
            <a:extLst>
              <a:ext uri="{FF2B5EF4-FFF2-40B4-BE49-F238E27FC236}">
                <a16:creationId xmlns:a16="http://schemas.microsoft.com/office/drawing/2014/main" id="{086A5101-E143-7E52-052B-D7C612FDEE4E}"/>
              </a:ext>
            </a:extLst>
          </p:cNvPr>
          <p:cNvSpPr txBox="1"/>
          <p:nvPr/>
        </p:nvSpPr>
        <p:spPr>
          <a:xfrm>
            <a:off x="5166359" y="681037"/>
            <a:ext cx="5644599" cy="646331"/>
          </a:xfrm>
          <a:prstGeom prst="rect">
            <a:avLst/>
          </a:prstGeom>
          <a:noFill/>
        </p:spPr>
        <p:txBody>
          <a:bodyPr wrap="square">
            <a:spAutoFit/>
          </a:bodyPr>
          <a:lstStyle/>
          <a:p>
            <a:r>
              <a:rPr lang="en-US" b="1" dirty="0">
                <a:solidFill>
                  <a:schemeClr val="accent4">
                    <a:lumMod val="50000"/>
                  </a:schemeClr>
                </a:solidFill>
              </a:rPr>
              <a:t>“RULE 5: THE NETWORK HAS A LIFE OF ITS OWN”</a:t>
            </a:r>
            <a:r>
              <a:rPr lang="en-US" dirty="0">
                <a:solidFill>
                  <a:schemeClr val="accent4">
                    <a:lumMod val="50000"/>
                  </a:schemeClr>
                </a:solidFill>
              </a:rPr>
              <a:t> </a:t>
            </a:r>
            <a:br>
              <a:rPr lang="en-US" dirty="0"/>
            </a:br>
            <a:r>
              <a:rPr lang="en-US" dirty="0"/>
              <a:t>– Christakis and Fowler</a:t>
            </a:r>
          </a:p>
        </p:txBody>
      </p:sp>
      <p:sp>
        <p:nvSpPr>
          <p:cNvPr id="4" name="Date Placeholder 3">
            <a:extLst>
              <a:ext uri="{FF2B5EF4-FFF2-40B4-BE49-F238E27FC236}">
                <a16:creationId xmlns:a16="http://schemas.microsoft.com/office/drawing/2014/main" id="{4BA0900D-637C-9BEB-A3B0-49B93E9FDCBE}"/>
              </a:ext>
            </a:extLst>
          </p:cNvPr>
          <p:cNvSpPr>
            <a:spLocks noGrp="1"/>
          </p:cNvSpPr>
          <p:nvPr>
            <p:ph type="dt" sz="half" idx="10"/>
          </p:nvPr>
        </p:nvSpPr>
        <p:spPr/>
        <p:txBody>
          <a:bodyPr/>
          <a:lstStyle/>
          <a:p>
            <a:fld id="{32611C44-FA24-4198-9632-286C14D64D9A}" type="datetime3">
              <a:rPr lang="en-US" smtClean="0"/>
              <a:t>9 April 2026</a:t>
            </a:fld>
            <a:endParaRPr lang="en-US"/>
          </a:p>
        </p:txBody>
      </p:sp>
      <p:sp>
        <p:nvSpPr>
          <p:cNvPr id="6" name="Footer Placeholder 5">
            <a:extLst>
              <a:ext uri="{FF2B5EF4-FFF2-40B4-BE49-F238E27FC236}">
                <a16:creationId xmlns:a16="http://schemas.microsoft.com/office/drawing/2014/main" id="{EAFEB1E2-8A59-5762-B02B-4AE1AFC9ED93}"/>
              </a:ext>
            </a:extLst>
          </p:cNvPr>
          <p:cNvSpPr>
            <a:spLocks noGrp="1"/>
          </p:cNvSpPr>
          <p:nvPr>
            <p:ph type="ftr" sz="quarter" idx="11"/>
          </p:nvPr>
        </p:nvSpPr>
        <p:spPr/>
        <p:txBody>
          <a:bodyPr/>
          <a:lstStyle/>
          <a:p>
            <a:r>
              <a:rPr lang="en-US"/>
              <a:t>(c) 2026 Stephen P Borgatti</a:t>
            </a:r>
          </a:p>
        </p:txBody>
      </p:sp>
      <p:sp>
        <p:nvSpPr>
          <p:cNvPr id="8" name="Slide Number Placeholder 7">
            <a:extLst>
              <a:ext uri="{FF2B5EF4-FFF2-40B4-BE49-F238E27FC236}">
                <a16:creationId xmlns:a16="http://schemas.microsoft.com/office/drawing/2014/main" id="{FA4E1009-BA17-635E-1DF6-5ACD2AF58EA8}"/>
              </a:ext>
            </a:extLst>
          </p:cNvPr>
          <p:cNvSpPr>
            <a:spLocks noGrp="1"/>
          </p:cNvSpPr>
          <p:nvPr>
            <p:ph type="sldNum" sz="quarter" idx="12"/>
          </p:nvPr>
        </p:nvSpPr>
        <p:spPr/>
        <p:txBody>
          <a:bodyPr/>
          <a:lstStyle/>
          <a:p>
            <a:fld id="{B8101AF9-521D-4B33-B47C-6C7C777F7CB2}" type="slidenum">
              <a:rPr lang="en-US" smtClean="0"/>
              <a:t>17</a:t>
            </a:fld>
            <a:endParaRPr lang="en-US"/>
          </a:p>
        </p:txBody>
      </p:sp>
    </p:spTree>
    <p:extLst>
      <p:ext uri="{BB962C8B-B14F-4D97-AF65-F5344CB8AC3E}">
        <p14:creationId xmlns:p14="http://schemas.microsoft.com/office/powerpoint/2010/main" val="363019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F739-FB29-652E-D215-2CC1C050FE86}"/>
              </a:ext>
            </a:extLst>
          </p:cNvPr>
          <p:cNvSpPr>
            <a:spLocks noGrp="1"/>
          </p:cNvSpPr>
          <p:nvPr>
            <p:ph type="title"/>
          </p:nvPr>
        </p:nvSpPr>
        <p:spPr/>
        <p:txBody>
          <a:bodyPr/>
          <a:lstStyle/>
          <a:p>
            <a:r>
              <a:rPr lang="en-US" dirty="0"/>
              <a:t>Sui Generis</a:t>
            </a:r>
          </a:p>
        </p:txBody>
      </p:sp>
      <p:sp>
        <p:nvSpPr>
          <p:cNvPr id="3" name="Text Placeholder 2">
            <a:extLst>
              <a:ext uri="{FF2B5EF4-FFF2-40B4-BE49-F238E27FC236}">
                <a16:creationId xmlns:a16="http://schemas.microsoft.com/office/drawing/2014/main" id="{2AA24F4D-8D69-B1F0-5051-DCF36E4D5B94}"/>
              </a:ext>
            </a:extLst>
          </p:cNvPr>
          <p:cNvSpPr>
            <a:spLocks noGrp="1"/>
          </p:cNvSpPr>
          <p:nvPr>
            <p:ph type="body" idx="1"/>
          </p:nvPr>
        </p:nvSpPr>
        <p:spPr/>
        <p:txBody>
          <a:bodyPr/>
          <a:lstStyle/>
          <a:p>
            <a:r>
              <a:rPr lang="en-US" dirty="0"/>
              <a:t>Networks are entities, governed by own laws</a:t>
            </a:r>
          </a:p>
        </p:txBody>
      </p:sp>
      <p:pic>
        <p:nvPicPr>
          <p:cNvPr id="4098" name="Picture 2" descr="Be Not Be Hamlet: Over 76 Royalty-Free Licensable Stock Illustrations &amp;  Drawings | Shutterstock">
            <a:extLst>
              <a:ext uri="{FF2B5EF4-FFF2-40B4-BE49-F238E27FC236}">
                <a16:creationId xmlns:a16="http://schemas.microsoft.com/office/drawing/2014/main" id="{8FB27E42-FF4E-A3B0-8B98-050E9309F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739" y="571500"/>
            <a:ext cx="372427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5FBBDF-0C15-7B71-4E5A-DB846F2ABC1A}"/>
              </a:ext>
            </a:extLst>
          </p:cNvPr>
          <p:cNvSpPr txBox="1"/>
          <p:nvPr/>
        </p:nvSpPr>
        <p:spPr>
          <a:xfrm>
            <a:off x="7417220" y="5054382"/>
            <a:ext cx="2169376" cy="646331"/>
          </a:xfrm>
          <a:prstGeom prst="rect">
            <a:avLst/>
          </a:prstGeom>
          <a:noFill/>
        </p:spPr>
        <p:txBody>
          <a:bodyPr wrap="none" rtlCol="0">
            <a:spAutoFit/>
          </a:bodyPr>
          <a:lstStyle/>
          <a:p>
            <a:pPr algn="r"/>
            <a:r>
              <a:rPr lang="en-US" dirty="0"/>
              <a:t>“To be or not to be?”</a:t>
            </a:r>
            <a:br>
              <a:rPr lang="en-US" dirty="0"/>
            </a:br>
            <a:r>
              <a:rPr lang="en-US" dirty="0"/>
              <a:t>-- Hamlet</a:t>
            </a:r>
          </a:p>
        </p:txBody>
      </p:sp>
      <p:sp>
        <p:nvSpPr>
          <p:cNvPr id="5" name="Date Placeholder 4">
            <a:extLst>
              <a:ext uri="{FF2B5EF4-FFF2-40B4-BE49-F238E27FC236}">
                <a16:creationId xmlns:a16="http://schemas.microsoft.com/office/drawing/2014/main" id="{62E5D931-0DF5-924A-E578-6C187A9666B8}"/>
              </a:ext>
            </a:extLst>
          </p:cNvPr>
          <p:cNvSpPr>
            <a:spLocks noGrp="1"/>
          </p:cNvSpPr>
          <p:nvPr>
            <p:ph type="dt" sz="half" idx="10"/>
          </p:nvPr>
        </p:nvSpPr>
        <p:spPr/>
        <p:txBody>
          <a:bodyPr/>
          <a:lstStyle/>
          <a:p>
            <a:fld id="{39BDDA78-28EC-4C9C-AFCC-06286770F607}" type="datetime3">
              <a:rPr lang="en-US" smtClean="0"/>
              <a:t>9 April 2026</a:t>
            </a:fld>
            <a:endParaRPr lang="en-US"/>
          </a:p>
        </p:txBody>
      </p:sp>
      <p:sp>
        <p:nvSpPr>
          <p:cNvPr id="6" name="Footer Placeholder 5">
            <a:extLst>
              <a:ext uri="{FF2B5EF4-FFF2-40B4-BE49-F238E27FC236}">
                <a16:creationId xmlns:a16="http://schemas.microsoft.com/office/drawing/2014/main" id="{29B1AAEC-85D4-7027-16A0-E95A26A49395}"/>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EACAA7F0-9EFF-6DE7-B3B0-93E3DC437B7A}"/>
              </a:ext>
            </a:extLst>
          </p:cNvPr>
          <p:cNvSpPr>
            <a:spLocks noGrp="1"/>
          </p:cNvSpPr>
          <p:nvPr>
            <p:ph type="sldNum" sz="quarter" idx="12"/>
          </p:nvPr>
        </p:nvSpPr>
        <p:spPr/>
        <p:txBody>
          <a:bodyPr/>
          <a:lstStyle/>
          <a:p>
            <a:fld id="{B8101AF9-521D-4B33-B47C-6C7C777F7CB2}" type="slidenum">
              <a:rPr lang="en-US" smtClean="0"/>
              <a:t>18</a:t>
            </a:fld>
            <a:endParaRPr lang="en-US"/>
          </a:p>
        </p:txBody>
      </p:sp>
    </p:spTree>
    <p:extLst>
      <p:ext uri="{BB962C8B-B14F-4D97-AF65-F5344CB8AC3E}">
        <p14:creationId xmlns:p14="http://schemas.microsoft.com/office/powerpoint/2010/main" val="1767172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1E2D-45E8-0A49-2A20-BBFAB0388F19}"/>
              </a:ext>
            </a:extLst>
          </p:cNvPr>
          <p:cNvSpPr>
            <a:spLocks noGrp="1"/>
          </p:cNvSpPr>
          <p:nvPr>
            <p:ph type="title"/>
          </p:nvPr>
        </p:nvSpPr>
        <p:spPr>
          <a:xfrm>
            <a:off x="838200" y="365125"/>
            <a:ext cx="10515600" cy="1325563"/>
          </a:xfrm>
        </p:spPr>
        <p:txBody>
          <a:bodyPr/>
          <a:lstStyle/>
          <a:p>
            <a:r>
              <a:rPr lang="en-US" dirty="0"/>
              <a:t>Networks as a thing in themselves</a:t>
            </a:r>
          </a:p>
        </p:txBody>
      </p:sp>
      <p:sp>
        <p:nvSpPr>
          <p:cNvPr id="3" name="Content Placeholder 2">
            <a:extLst>
              <a:ext uri="{FF2B5EF4-FFF2-40B4-BE49-F238E27FC236}">
                <a16:creationId xmlns:a16="http://schemas.microsoft.com/office/drawing/2014/main" id="{BC8B4C7F-9D62-1235-299D-A17B5D3BD973}"/>
              </a:ext>
            </a:extLst>
          </p:cNvPr>
          <p:cNvSpPr>
            <a:spLocks noGrp="1"/>
          </p:cNvSpPr>
          <p:nvPr>
            <p:ph idx="1"/>
          </p:nvPr>
        </p:nvSpPr>
        <p:spPr>
          <a:xfrm>
            <a:off x="838200" y="1825625"/>
            <a:ext cx="10515600" cy="4351338"/>
          </a:xfrm>
        </p:spPr>
        <p:txBody>
          <a:bodyPr>
            <a:normAutofit/>
          </a:bodyPr>
          <a:lstStyle/>
          <a:p>
            <a:r>
              <a:rPr lang="en-US" dirty="0"/>
              <a:t>Scripture:</a:t>
            </a:r>
          </a:p>
          <a:p>
            <a:pPr lvl="1"/>
            <a:r>
              <a:rPr lang="en-US" dirty="0">
                <a:solidFill>
                  <a:schemeClr val="accent4">
                    <a:lumMod val="50000"/>
                  </a:schemeClr>
                </a:solidFill>
              </a:rPr>
              <a:t>“Self-organizing network effects are endogenous network effects that are </a:t>
            </a:r>
            <a:r>
              <a:rPr lang="en-US" b="1" dirty="0">
                <a:solidFill>
                  <a:schemeClr val="accent4">
                    <a:lumMod val="50000"/>
                  </a:schemeClr>
                </a:solidFill>
              </a:rPr>
              <a:t>inherent</a:t>
            </a:r>
            <a:r>
              <a:rPr lang="en-US" dirty="0">
                <a:solidFill>
                  <a:schemeClr val="accent4">
                    <a:lumMod val="50000"/>
                  </a:schemeClr>
                </a:solidFill>
              </a:rPr>
              <a:t> at all types of social networks”</a:t>
            </a:r>
          </a:p>
          <a:p>
            <a:pPr lvl="1"/>
            <a:r>
              <a:rPr lang="en-US" dirty="0">
                <a:solidFill>
                  <a:schemeClr val="accent4">
                    <a:lumMod val="50000"/>
                  </a:schemeClr>
                </a:solidFill>
              </a:rPr>
              <a:t>“The structural effects are </a:t>
            </a:r>
            <a:r>
              <a:rPr lang="en-US" b="1" dirty="0">
                <a:solidFill>
                  <a:schemeClr val="accent4">
                    <a:lumMod val="50000"/>
                  </a:schemeClr>
                </a:solidFill>
              </a:rPr>
              <a:t>inherent</a:t>
            </a:r>
            <a:r>
              <a:rPr lang="en-US" dirty="0">
                <a:solidFill>
                  <a:schemeClr val="accent4">
                    <a:lumMod val="50000"/>
                  </a:schemeClr>
                </a:solidFill>
              </a:rPr>
              <a:t> properties of [the] collaboration network”</a:t>
            </a:r>
          </a:p>
          <a:p>
            <a:pPr lvl="1"/>
            <a:r>
              <a:rPr lang="en-US" dirty="0">
                <a:solidFill>
                  <a:schemeClr val="accent4">
                    <a:lumMod val="50000"/>
                  </a:schemeClr>
                </a:solidFill>
              </a:rPr>
              <a:t>Endogenous mechanisms suggest that networks are governed by their </a:t>
            </a:r>
            <a:r>
              <a:rPr lang="en-US" b="1" dirty="0">
                <a:solidFill>
                  <a:schemeClr val="accent4">
                    <a:lumMod val="50000"/>
                  </a:schemeClr>
                </a:solidFill>
              </a:rPr>
              <a:t>internal structural logic </a:t>
            </a:r>
            <a:r>
              <a:rPr lang="en-US" dirty="0">
                <a:solidFill>
                  <a:schemeClr val="accent4">
                    <a:lumMod val="50000"/>
                  </a:schemeClr>
                </a:solidFill>
              </a:rPr>
              <a:t>such as reciprocity</a:t>
            </a:r>
          </a:p>
          <a:p>
            <a:pPr lvl="1"/>
            <a:r>
              <a:rPr lang="en-US" dirty="0">
                <a:solidFill>
                  <a:schemeClr val="accent4">
                    <a:lumMod val="50000"/>
                  </a:schemeClr>
                </a:solidFill>
              </a:rPr>
              <a:t>“Rule 5: the network has a </a:t>
            </a:r>
            <a:r>
              <a:rPr lang="en-US" b="1" dirty="0">
                <a:solidFill>
                  <a:schemeClr val="accent4">
                    <a:lumMod val="50000"/>
                  </a:schemeClr>
                </a:solidFill>
              </a:rPr>
              <a:t>life of its own</a:t>
            </a:r>
            <a:r>
              <a:rPr lang="en-US" dirty="0">
                <a:solidFill>
                  <a:schemeClr val="accent4">
                    <a:lumMod val="50000"/>
                  </a:schemeClr>
                </a:solidFill>
              </a:rPr>
              <a:t>”</a:t>
            </a:r>
          </a:p>
          <a:p>
            <a:pPr lvl="1"/>
            <a:r>
              <a:rPr lang="en-US" dirty="0">
                <a:solidFill>
                  <a:schemeClr val="accent4">
                    <a:lumMod val="50000"/>
                  </a:schemeClr>
                </a:solidFill>
              </a:rPr>
              <a:t>“Amazingly simple and far-reaching natural laws govern the structure and evolution of all the complex networks that surround us,”</a:t>
            </a:r>
          </a:p>
          <a:p>
            <a:r>
              <a:rPr lang="en-US" dirty="0">
                <a:solidFill>
                  <a:schemeClr val="accent4">
                    <a:lumMod val="50000"/>
                  </a:schemeClr>
                </a:solidFill>
              </a:rPr>
              <a:t>Significant literature on “network organizations”</a:t>
            </a:r>
          </a:p>
          <a:p>
            <a:pPr lvl="1"/>
            <a:endParaRPr lang="en-US" dirty="0"/>
          </a:p>
        </p:txBody>
      </p:sp>
      <p:sp>
        <p:nvSpPr>
          <p:cNvPr id="4" name="Date Placeholder 3">
            <a:extLst>
              <a:ext uri="{FF2B5EF4-FFF2-40B4-BE49-F238E27FC236}">
                <a16:creationId xmlns:a16="http://schemas.microsoft.com/office/drawing/2014/main" id="{30A5C617-3ACA-573C-2C28-434CEA1B2123}"/>
              </a:ext>
            </a:extLst>
          </p:cNvPr>
          <p:cNvSpPr>
            <a:spLocks noGrp="1"/>
          </p:cNvSpPr>
          <p:nvPr>
            <p:ph type="dt" sz="half" idx="10"/>
          </p:nvPr>
        </p:nvSpPr>
        <p:spPr>
          <a:xfrm>
            <a:off x="838200" y="6356350"/>
            <a:ext cx="2743200" cy="365125"/>
          </a:xfrm>
        </p:spPr>
        <p:txBody>
          <a:bodyPr/>
          <a:lstStyle/>
          <a:p>
            <a:fld id="{D118DAB8-8019-4078-8844-32D6AC44D072}" type="datetime3">
              <a:rPr lang="en-US" smtClean="0"/>
              <a:pPr/>
              <a:t>9 April 2026</a:t>
            </a:fld>
            <a:endParaRPr lang="en-US"/>
          </a:p>
        </p:txBody>
      </p:sp>
      <p:sp>
        <p:nvSpPr>
          <p:cNvPr id="5" name="Footer Placeholder 4">
            <a:extLst>
              <a:ext uri="{FF2B5EF4-FFF2-40B4-BE49-F238E27FC236}">
                <a16:creationId xmlns:a16="http://schemas.microsoft.com/office/drawing/2014/main" id="{8462FEC8-542A-5E21-FAF3-256081403BF5}"/>
              </a:ext>
            </a:extLst>
          </p:cNvPr>
          <p:cNvSpPr>
            <a:spLocks noGrp="1"/>
          </p:cNvSpPr>
          <p:nvPr>
            <p:ph type="ftr" sz="quarter" idx="11"/>
          </p:nvPr>
        </p:nvSpPr>
        <p:spPr>
          <a:xfrm>
            <a:off x="4038600" y="6356350"/>
            <a:ext cx="4114800" cy="365125"/>
          </a:xfrm>
        </p:spPr>
        <p:txBody>
          <a:bodyPr/>
          <a:lstStyle/>
          <a:p>
            <a:r>
              <a:rPr lang="en-US"/>
              <a:t>(c) 2026 Stephen P Borgatti</a:t>
            </a:r>
          </a:p>
        </p:txBody>
      </p:sp>
      <p:sp>
        <p:nvSpPr>
          <p:cNvPr id="6" name="Slide Number Placeholder 5">
            <a:extLst>
              <a:ext uri="{FF2B5EF4-FFF2-40B4-BE49-F238E27FC236}">
                <a16:creationId xmlns:a16="http://schemas.microsoft.com/office/drawing/2014/main" id="{D96D9A24-9AB9-AB74-3009-22E0E5FBF524}"/>
              </a:ext>
            </a:extLst>
          </p:cNvPr>
          <p:cNvSpPr>
            <a:spLocks noGrp="1"/>
          </p:cNvSpPr>
          <p:nvPr>
            <p:ph type="sldNum" sz="quarter" idx="12"/>
          </p:nvPr>
        </p:nvSpPr>
        <p:spPr>
          <a:xfrm>
            <a:off x="8610600" y="6356350"/>
            <a:ext cx="2743200" cy="365125"/>
          </a:xfrm>
        </p:spPr>
        <p:txBody>
          <a:bodyPr/>
          <a:lstStyle/>
          <a:p>
            <a:fld id="{B8101AF9-521D-4B33-B47C-6C7C777F7CB2}" type="slidenum">
              <a:rPr lang="en-US" smtClean="0"/>
              <a:pPr/>
              <a:t>19</a:t>
            </a:fld>
            <a:endParaRPr lang="en-US"/>
          </a:p>
        </p:txBody>
      </p:sp>
    </p:spTree>
    <p:extLst>
      <p:ext uri="{BB962C8B-B14F-4D97-AF65-F5344CB8AC3E}">
        <p14:creationId xmlns:p14="http://schemas.microsoft.com/office/powerpoint/2010/main" val="350708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1389-8F49-B2C6-2791-5A6405DCF364}"/>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5F79BB7E-50B5-715C-0358-4835D0BB4E49}"/>
              </a:ext>
            </a:extLst>
          </p:cNvPr>
          <p:cNvSpPr>
            <a:spLocks noGrp="1"/>
          </p:cNvSpPr>
          <p:nvPr>
            <p:ph idx="1"/>
          </p:nvPr>
        </p:nvSpPr>
        <p:spPr/>
        <p:txBody>
          <a:bodyPr/>
          <a:lstStyle/>
          <a:p>
            <a:r>
              <a:rPr lang="en-US" dirty="0"/>
              <a:t>What: Describe a [postulated] emerging network belief system</a:t>
            </a:r>
          </a:p>
          <a:p>
            <a:pPr lvl="1"/>
            <a:r>
              <a:rPr lang="en-US" dirty="0"/>
              <a:t>I will refer to the inferred belief system as the Emergent Endogenous Self-Organizing Perspective (the </a:t>
            </a:r>
            <a:r>
              <a:rPr lang="en-US" b="1" dirty="0"/>
              <a:t>EESOP</a:t>
            </a:r>
            <a:r>
              <a:rPr lang="en-US" dirty="0"/>
              <a:t>*)</a:t>
            </a:r>
          </a:p>
          <a:p>
            <a:r>
              <a:rPr lang="en-US" dirty="0"/>
              <a:t>How: Hermeneutical inquiry</a:t>
            </a:r>
          </a:p>
          <a:p>
            <a:pPr lvl="1"/>
            <a:r>
              <a:rPr lang="en-US" dirty="0"/>
              <a:t>I will take excerpts from scriptures (the literature), and interpret them </a:t>
            </a:r>
          </a:p>
          <a:p>
            <a:r>
              <a:rPr lang="en-US" dirty="0"/>
              <a:t>Why: I will express some skepticism about these beliefs</a:t>
            </a:r>
          </a:p>
          <a:p>
            <a:pPr marL="0" indent="0">
              <a:buNone/>
            </a:pPr>
            <a:endParaRPr lang="en-US" dirty="0"/>
          </a:p>
        </p:txBody>
      </p:sp>
      <p:sp>
        <p:nvSpPr>
          <p:cNvPr id="6" name="TextBox 5">
            <a:extLst>
              <a:ext uri="{FF2B5EF4-FFF2-40B4-BE49-F238E27FC236}">
                <a16:creationId xmlns:a16="http://schemas.microsoft.com/office/drawing/2014/main" id="{8EC35114-3A5D-B90E-F932-AB8DB5C76AA4}"/>
              </a:ext>
            </a:extLst>
          </p:cNvPr>
          <p:cNvSpPr txBox="1"/>
          <p:nvPr/>
        </p:nvSpPr>
        <p:spPr>
          <a:xfrm>
            <a:off x="838200" y="5897325"/>
            <a:ext cx="1971181" cy="369332"/>
          </a:xfrm>
          <a:prstGeom prst="rect">
            <a:avLst/>
          </a:prstGeom>
          <a:noFill/>
        </p:spPr>
        <p:txBody>
          <a:bodyPr wrap="none" rtlCol="0">
            <a:spAutoFit/>
          </a:bodyPr>
          <a:lstStyle/>
          <a:p>
            <a:r>
              <a:rPr lang="en-US" dirty="0"/>
              <a:t>*</a:t>
            </a:r>
            <a:r>
              <a:rPr lang="en-US" dirty="0" err="1"/>
              <a:t>cf</a:t>
            </a:r>
            <a:r>
              <a:rPr lang="en-US" dirty="0"/>
              <a:t> Aesop’s fables</a:t>
            </a:r>
          </a:p>
        </p:txBody>
      </p:sp>
      <p:sp>
        <p:nvSpPr>
          <p:cNvPr id="2" name="Date Placeholder 1">
            <a:extLst>
              <a:ext uri="{FF2B5EF4-FFF2-40B4-BE49-F238E27FC236}">
                <a16:creationId xmlns:a16="http://schemas.microsoft.com/office/drawing/2014/main" id="{DBBCFCCA-4776-BB1E-D37E-B371BF5BFA83}"/>
              </a:ext>
            </a:extLst>
          </p:cNvPr>
          <p:cNvSpPr>
            <a:spLocks noGrp="1"/>
          </p:cNvSpPr>
          <p:nvPr>
            <p:ph type="dt" sz="half" idx="10"/>
          </p:nvPr>
        </p:nvSpPr>
        <p:spPr/>
        <p:txBody>
          <a:bodyPr/>
          <a:lstStyle/>
          <a:p>
            <a:fld id="{E69513D3-05B4-46D1-A862-42F4D8B55D0E}" type="datetime3">
              <a:rPr lang="en-US" smtClean="0"/>
              <a:t>9 April 2026</a:t>
            </a:fld>
            <a:endParaRPr lang="en-US"/>
          </a:p>
        </p:txBody>
      </p:sp>
      <p:sp>
        <p:nvSpPr>
          <p:cNvPr id="3" name="Footer Placeholder 2">
            <a:extLst>
              <a:ext uri="{FF2B5EF4-FFF2-40B4-BE49-F238E27FC236}">
                <a16:creationId xmlns:a16="http://schemas.microsoft.com/office/drawing/2014/main" id="{342CBABB-02B5-7C9C-0AB5-D3A1187234D2}"/>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6AF240FA-2CC9-32D9-3FD5-D701B7A1EA5A}"/>
              </a:ext>
            </a:extLst>
          </p:cNvPr>
          <p:cNvSpPr>
            <a:spLocks noGrp="1"/>
          </p:cNvSpPr>
          <p:nvPr>
            <p:ph type="sldNum" sz="quarter" idx="12"/>
          </p:nvPr>
        </p:nvSpPr>
        <p:spPr/>
        <p:txBody>
          <a:bodyPr/>
          <a:lstStyle/>
          <a:p>
            <a:fld id="{B8101AF9-521D-4B33-B47C-6C7C777F7CB2}" type="slidenum">
              <a:rPr lang="en-US" smtClean="0"/>
              <a:t>2</a:t>
            </a:fld>
            <a:endParaRPr lang="en-US"/>
          </a:p>
        </p:txBody>
      </p:sp>
    </p:spTree>
    <p:extLst>
      <p:ext uri="{BB962C8B-B14F-4D97-AF65-F5344CB8AC3E}">
        <p14:creationId xmlns:p14="http://schemas.microsoft.com/office/powerpoint/2010/main" val="365341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0C454-9A89-2A50-5646-2FC9F4680F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D04FA6-28B9-77F5-E70D-7EF738458B02}"/>
              </a:ext>
            </a:extLst>
          </p:cNvPr>
          <p:cNvSpPr>
            <a:spLocks noGrp="1"/>
          </p:cNvSpPr>
          <p:nvPr>
            <p:ph type="title"/>
          </p:nvPr>
        </p:nvSpPr>
        <p:spPr/>
        <p:txBody>
          <a:bodyPr/>
          <a:lstStyle/>
          <a:p>
            <a:r>
              <a:rPr lang="en-US" dirty="0"/>
              <a:t>Network organizations</a:t>
            </a:r>
          </a:p>
        </p:txBody>
      </p:sp>
      <p:pic>
        <p:nvPicPr>
          <p:cNvPr id="7" name="Picture 6">
            <a:extLst>
              <a:ext uri="{FF2B5EF4-FFF2-40B4-BE49-F238E27FC236}">
                <a16:creationId xmlns:a16="http://schemas.microsoft.com/office/drawing/2014/main" id="{F85B949B-B938-10B4-3273-FA1DF7DB59B4}"/>
              </a:ext>
            </a:extLst>
          </p:cNvPr>
          <p:cNvPicPr>
            <a:picLocks noChangeAspect="1"/>
          </p:cNvPicPr>
          <p:nvPr/>
        </p:nvPicPr>
        <p:blipFill rotWithShape="1">
          <a:blip r:embed="rId3"/>
          <a:srcRect t="16070" r="36275" b="6137"/>
          <a:stretch/>
        </p:blipFill>
        <p:spPr>
          <a:xfrm>
            <a:off x="2211314" y="1380684"/>
            <a:ext cx="7769372" cy="5335010"/>
          </a:xfrm>
          <a:prstGeom prst="rect">
            <a:avLst/>
          </a:prstGeom>
        </p:spPr>
      </p:pic>
      <p:sp>
        <p:nvSpPr>
          <p:cNvPr id="3" name="TextBox 2">
            <a:extLst>
              <a:ext uri="{FF2B5EF4-FFF2-40B4-BE49-F238E27FC236}">
                <a16:creationId xmlns:a16="http://schemas.microsoft.com/office/drawing/2014/main" id="{FE892599-81CE-B674-DE5A-B4F624D5AB91}"/>
              </a:ext>
            </a:extLst>
          </p:cNvPr>
          <p:cNvSpPr txBox="1"/>
          <p:nvPr/>
        </p:nvSpPr>
        <p:spPr>
          <a:xfrm rot="16200000">
            <a:off x="136012" y="3546784"/>
            <a:ext cx="2777492" cy="461665"/>
          </a:xfrm>
          <a:prstGeom prst="rect">
            <a:avLst/>
          </a:prstGeom>
          <a:noFill/>
        </p:spPr>
        <p:txBody>
          <a:bodyPr wrap="square">
            <a:spAutoFit/>
          </a:bodyPr>
          <a:lstStyle/>
          <a:p>
            <a:r>
              <a:rPr lang="en-US" sz="2400" dirty="0">
                <a:solidFill>
                  <a:schemeClr val="accent4">
                    <a:lumMod val="50000"/>
                  </a:schemeClr>
                </a:solidFill>
              </a:rPr>
              <a:t>– 1990s literature</a:t>
            </a:r>
          </a:p>
        </p:txBody>
      </p:sp>
      <p:sp>
        <p:nvSpPr>
          <p:cNvPr id="2" name="TextBox 1">
            <a:extLst>
              <a:ext uri="{FF2B5EF4-FFF2-40B4-BE49-F238E27FC236}">
                <a16:creationId xmlns:a16="http://schemas.microsoft.com/office/drawing/2014/main" id="{CF969086-5F5F-7A44-FECA-5933EB216B75}"/>
              </a:ext>
            </a:extLst>
          </p:cNvPr>
          <p:cNvSpPr txBox="1"/>
          <p:nvPr/>
        </p:nvSpPr>
        <p:spPr>
          <a:xfrm>
            <a:off x="6549663" y="682502"/>
            <a:ext cx="4047999" cy="707886"/>
          </a:xfrm>
          <a:prstGeom prst="rect">
            <a:avLst/>
          </a:prstGeom>
          <a:noFill/>
        </p:spPr>
        <p:txBody>
          <a:bodyPr wrap="square" rtlCol="0">
            <a:spAutoFit/>
          </a:bodyPr>
          <a:lstStyle/>
          <a:p>
            <a:r>
              <a:rPr lang="en-US" sz="2000" dirty="0"/>
              <a:t>Networks as midway between markets and hierarchies. </a:t>
            </a:r>
          </a:p>
        </p:txBody>
      </p:sp>
      <p:sp>
        <p:nvSpPr>
          <p:cNvPr id="5" name="Date Placeholder 4">
            <a:extLst>
              <a:ext uri="{FF2B5EF4-FFF2-40B4-BE49-F238E27FC236}">
                <a16:creationId xmlns:a16="http://schemas.microsoft.com/office/drawing/2014/main" id="{50F02932-285E-123E-6DC8-F5F224858C73}"/>
              </a:ext>
            </a:extLst>
          </p:cNvPr>
          <p:cNvSpPr>
            <a:spLocks noGrp="1"/>
          </p:cNvSpPr>
          <p:nvPr>
            <p:ph type="dt" sz="half" idx="10"/>
          </p:nvPr>
        </p:nvSpPr>
        <p:spPr/>
        <p:txBody>
          <a:bodyPr/>
          <a:lstStyle/>
          <a:p>
            <a:fld id="{484FA21E-CD59-49FE-A2FC-E91386FE9515}" type="datetime3">
              <a:rPr lang="en-US" smtClean="0"/>
              <a:t>9 April 2026</a:t>
            </a:fld>
            <a:endParaRPr lang="en-US"/>
          </a:p>
        </p:txBody>
      </p:sp>
      <p:sp>
        <p:nvSpPr>
          <p:cNvPr id="6" name="Footer Placeholder 5">
            <a:extLst>
              <a:ext uri="{FF2B5EF4-FFF2-40B4-BE49-F238E27FC236}">
                <a16:creationId xmlns:a16="http://schemas.microsoft.com/office/drawing/2014/main" id="{E7049614-B87B-D619-CDCD-7DEF1C20BC5D}"/>
              </a:ext>
            </a:extLst>
          </p:cNvPr>
          <p:cNvSpPr>
            <a:spLocks noGrp="1"/>
          </p:cNvSpPr>
          <p:nvPr>
            <p:ph type="ftr" sz="quarter" idx="11"/>
          </p:nvPr>
        </p:nvSpPr>
        <p:spPr/>
        <p:txBody>
          <a:bodyPr/>
          <a:lstStyle/>
          <a:p>
            <a:r>
              <a:rPr lang="en-US"/>
              <a:t>(c) 2026 Stephen P Borgatti</a:t>
            </a:r>
          </a:p>
        </p:txBody>
      </p:sp>
      <p:sp>
        <p:nvSpPr>
          <p:cNvPr id="8" name="Slide Number Placeholder 7">
            <a:extLst>
              <a:ext uri="{FF2B5EF4-FFF2-40B4-BE49-F238E27FC236}">
                <a16:creationId xmlns:a16="http://schemas.microsoft.com/office/drawing/2014/main" id="{69EA8C15-5C06-25AA-8101-59FEDE966E87}"/>
              </a:ext>
            </a:extLst>
          </p:cNvPr>
          <p:cNvSpPr>
            <a:spLocks noGrp="1"/>
          </p:cNvSpPr>
          <p:nvPr>
            <p:ph type="sldNum" sz="quarter" idx="12"/>
          </p:nvPr>
        </p:nvSpPr>
        <p:spPr/>
        <p:txBody>
          <a:bodyPr/>
          <a:lstStyle/>
          <a:p>
            <a:fld id="{B8101AF9-521D-4B33-B47C-6C7C777F7CB2}" type="slidenum">
              <a:rPr lang="en-US" smtClean="0"/>
              <a:t>20</a:t>
            </a:fld>
            <a:endParaRPr lang="en-US"/>
          </a:p>
        </p:txBody>
      </p:sp>
    </p:spTree>
    <p:extLst>
      <p:ext uri="{BB962C8B-B14F-4D97-AF65-F5344CB8AC3E}">
        <p14:creationId xmlns:p14="http://schemas.microsoft.com/office/powerpoint/2010/main" val="78125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AF6F-1FD2-78A1-C599-6E953CE6E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FE9C8-7D1F-292C-B852-AD5701A39920}"/>
              </a:ext>
            </a:extLst>
          </p:cNvPr>
          <p:cNvSpPr>
            <a:spLocks noGrp="1"/>
          </p:cNvSpPr>
          <p:nvPr>
            <p:ph type="title"/>
          </p:nvPr>
        </p:nvSpPr>
        <p:spPr>
          <a:xfrm>
            <a:off x="838200" y="365125"/>
            <a:ext cx="10515600" cy="1325563"/>
          </a:xfrm>
        </p:spPr>
        <p:txBody>
          <a:bodyPr/>
          <a:lstStyle/>
          <a:p>
            <a:r>
              <a:rPr lang="en-US" dirty="0"/>
              <a:t>Networks as a thing of their own – cont.</a:t>
            </a:r>
          </a:p>
        </p:txBody>
      </p:sp>
      <p:sp>
        <p:nvSpPr>
          <p:cNvPr id="3" name="Content Placeholder 2">
            <a:extLst>
              <a:ext uri="{FF2B5EF4-FFF2-40B4-BE49-F238E27FC236}">
                <a16:creationId xmlns:a16="http://schemas.microsoft.com/office/drawing/2014/main" id="{8BEE565D-8CDB-3422-11FA-1938C8EB24D3}"/>
              </a:ext>
            </a:extLst>
          </p:cNvPr>
          <p:cNvSpPr>
            <a:spLocks noGrp="1"/>
          </p:cNvSpPr>
          <p:nvPr>
            <p:ph idx="1"/>
          </p:nvPr>
        </p:nvSpPr>
        <p:spPr>
          <a:xfrm>
            <a:off x="838200" y="1825625"/>
            <a:ext cx="10515600" cy="4351338"/>
          </a:xfrm>
        </p:spPr>
        <p:txBody>
          <a:bodyPr>
            <a:normAutofit lnSpcReduction="10000"/>
          </a:bodyPr>
          <a:lstStyle/>
          <a:p>
            <a:r>
              <a:rPr lang="en-US" dirty="0"/>
              <a:t>Typically, networks seen as having some sort of advantage over other collective forms – an adaptation that has evolved over time</a:t>
            </a:r>
          </a:p>
          <a:p>
            <a:pPr lvl="1"/>
            <a:r>
              <a:rPr lang="en-US" dirty="0"/>
              <a:t>Miles &amp; Snow. Flexible response to “dynamic and complex environments”</a:t>
            </a:r>
          </a:p>
          <a:p>
            <a:pPr lvl="1"/>
            <a:r>
              <a:rPr lang="en-US" dirty="0" err="1"/>
              <a:t>Podolny</a:t>
            </a:r>
            <a:r>
              <a:rPr lang="en-US" dirty="0"/>
              <a:t> &amp; Page. Managing high uncertainty and opportunism</a:t>
            </a:r>
          </a:p>
          <a:p>
            <a:pPr lvl="1"/>
            <a:r>
              <a:rPr lang="en-US" dirty="0"/>
              <a:t>Baker. Combine specialization with coordination</a:t>
            </a:r>
          </a:p>
          <a:p>
            <a:pPr lvl="1"/>
            <a:r>
              <a:rPr lang="en-US" dirty="0"/>
              <a:t>Nohria &amp; Eccles. Lower cost of information exchange</a:t>
            </a:r>
          </a:p>
          <a:p>
            <a:pPr lvl="1"/>
            <a:r>
              <a:rPr lang="en-US" dirty="0"/>
              <a:t>Williamson. networks reduce transaction costs when asset specificity is high and trust can substitute for contracts</a:t>
            </a:r>
          </a:p>
          <a:p>
            <a:r>
              <a:rPr lang="en-US" dirty="0">
                <a:solidFill>
                  <a:schemeClr val="accent4">
                    <a:lumMod val="50000"/>
                  </a:schemeClr>
                </a:solidFill>
              </a:rPr>
              <a:t>"It takes a network to defeat a network”</a:t>
            </a:r>
          </a:p>
          <a:p>
            <a:r>
              <a:rPr lang="en-US" dirty="0">
                <a:solidFill>
                  <a:schemeClr val="accent4">
                    <a:lumMod val="50000"/>
                  </a:schemeClr>
                </a:solidFill>
              </a:rPr>
              <a:t>“This means that conflicts may increasingly be waged by networks, perhaps more than by hierarchies.”</a:t>
            </a:r>
          </a:p>
          <a:p>
            <a:endParaRPr lang="en-US" dirty="0"/>
          </a:p>
        </p:txBody>
      </p:sp>
      <p:sp>
        <p:nvSpPr>
          <p:cNvPr id="4" name="Date Placeholder 3">
            <a:extLst>
              <a:ext uri="{FF2B5EF4-FFF2-40B4-BE49-F238E27FC236}">
                <a16:creationId xmlns:a16="http://schemas.microsoft.com/office/drawing/2014/main" id="{48F23B2F-ABBD-2A06-DBA1-0440062A7AC5}"/>
              </a:ext>
            </a:extLst>
          </p:cNvPr>
          <p:cNvSpPr>
            <a:spLocks noGrp="1"/>
          </p:cNvSpPr>
          <p:nvPr>
            <p:ph type="dt" sz="half" idx="10"/>
          </p:nvPr>
        </p:nvSpPr>
        <p:spPr>
          <a:xfrm>
            <a:off x="838200" y="6356350"/>
            <a:ext cx="2743200" cy="365125"/>
          </a:xfrm>
        </p:spPr>
        <p:txBody>
          <a:bodyPr/>
          <a:lstStyle/>
          <a:p>
            <a:fld id="{3ED0CA48-A9EA-4389-8352-63673151FABA}" type="datetime3">
              <a:rPr lang="en-US" smtClean="0"/>
              <a:pPr/>
              <a:t>9 April 2026</a:t>
            </a:fld>
            <a:endParaRPr lang="en-US"/>
          </a:p>
        </p:txBody>
      </p:sp>
      <p:sp>
        <p:nvSpPr>
          <p:cNvPr id="5" name="Footer Placeholder 4">
            <a:extLst>
              <a:ext uri="{FF2B5EF4-FFF2-40B4-BE49-F238E27FC236}">
                <a16:creationId xmlns:a16="http://schemas.microsoft.com/office/drawing/2014/main" id="{FA874121-C93B-4FCC-AD11-B49115BA717A}"/>
              </a:ext>
            </a:extLst>
          </p:cNvPr>
          <p:cNvSpPr>
            <a:spLocks noGrp="1"/>
          </p:cNvSpPr>
          <p:nvPr>
            <p:ph type="ftr" sz="quarter" idx="11"/>
          </p:nvPr>
        </p:nvSpPr>
        <p:spPr>
          <a:xfrm>
            <a:off x="4038600" y="6356350"/>
            <a:ext cx="4114800" cy="365125"/>
          </a:xfrm>
        </p:spPr>
        <p:txBody>
          <a:bodyPr/>
          <a:lstStyle/>
          <a:p>
            <a:r>
              <a:rPr lang="en-US"/>
              <a:t>(c) 2026 Stephen P Borgatti</a:t>
            </a:r>
          </a:p>
        </p:txBody>
      </p:sp>
      <p:sp>
        <p:nvSpPr>
          <p:cNvPr id="6" name="Slide Number Placeholder 5">
            <a:extLst>
              <a:ext uri="{FF2B5EF4-FFF2-40B4-BE49-F238E27FC236}">
                <a16:creationId xmlns:a16="http://schemas.microsoft.com/office/drawing/2014/main" id="{C606974D-8C10-7A85-FD4B-2CB35F5F378F}"/>
              </a:ext>
            </a:extLst>
          </p:cNvPr>
          <p:cNvSpPr>
            <a:spLocks noGrp="1"/>
          </p:cNvSpPr>
          <p:nvPr>
            <p:ph type="sldNum" sz="quarter" idx="12"/>
          </p:nvPr>
        </p:nvSpPr>
        <p:spPr>
          <a:xfrm>
            <a:off x="8610600" y="6356350"/>
            <a:ext cx="2743200" cy="365125"/>
          </a:xfrm>
        </p:spPr>
        <p:txBody>
          <a:bodyPr/>
          <a:lstStyle/>
          <a:p>
            <a:fld id="{B8101AF9-521D-4B33-B47C-6C7C777F7CB2}" type="slidenum">
              <a:rPr lang="en-US" smtClean="0"/>
              <a:pPr/>
              <a:t>21</a:t>
            </a:fld>
            <a:endParaRPr lang="en-US"/>
          </a:p>
        </p:txBody>
      </p:sp>
    </p:spTree>
    <p:extLst>
      <p:ext uri="{BB962C8B-B14F-4D97-AF65-F5344CB8AC3E}">
        <p14:creationId xmlns:p14="http://schemas.microsoft.com/office/powerpoint/2010/main" val="200544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93568-BCDE-830D-C1A3-FA23C150FDAC}"/>
            </a:ext>
          </a:extLst>
        </p:cNvPr>
        <p:cNvGrpSpPr/>
        <p:nvPr/>
      </p:nvGrpSpPr>
      <p:grpSpPr>
        <a:xfrm>
          <a:off x="0" y="0"/>
          <a:ext cx="0" cy="0"/>
          <a:chOff x="0" y="0"/>
          <a:chExt cx="0" cy="0"/>
        </a:xfrm>
      </p:grpSpPr>
      <p:pic>
        <p:nvPicPr>
          <p:cNvPr id="6147" name="Picture 2" descr="http://images.the-scientist.com/content/figures/0890-3670-040621-18-1-1.jpg">
            <a:extLst>
              <a:ext uri="{FF2B5EF4-FFF2-40B4-BE49-F238E27FC236}">
                <a16:creationId xmlns:a16="http://schemas.microsoft.com/office/drawing/2014/main" id="{4E8BDC0E-ABE0-CDA8-AE18-4E4835CA2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955" y="146955"/>
            <a:ext cx="4762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4EC16753-69A6-1873-CB92-08B62D210EB2}"/>
              </a:ext>
            </a:extLst>
          </p:cNvPr>
          <p:cNvSpPr>
            <a:spLocks noGrp="1"/>
          </p:cNvSpPr>
          <p:nvPr>
            <p:ph type="dt" sz="half" idx="10"/>
          </p:nvPr>
        </p:nvSpPr>
        <p:spPr/>
        <p:txBody>
          <a:bodyPr/>
          <a:lstStyle/>
          <a:p>
            <a:fld id="{30BE54DF-74A4-463F-A22D-6D118C8E225D}" type="datetime3">
              <a:rPr lang="en-US" smtClean="0"/>
              <a:t>9 April 2026</a:t>
            </a:fld>
            <a:endParaRPr lang="en-US"/>
          </a:p>
        </p:txBody>
      </p:sp>
      <p:sp>
        <p:nvSpPr>
          <p:cNvPr id="2" name="Footer Placeholder 1">
            <a:extLst>
              <a:ext uri="{FF2B5EF4-FFF2-40B4-BE49-F238E27FC236}">
                <a16:creationId xmlns:a16="http://schemas.microsoft.com/office/drawing/2014/main" id="{666B7B62-72C3-615F-A460-56C91749E6AA}"/>
              </a:ext>
            </a:extLst>
          </p:cNvPr>
          <p:cNvSpPr>
            <a:spLocks noGrp="1"/>
          </p:cNvSpPr>
          <p:nvPr>
            <p:ph type="ftr" sz="quarter" idx="11"/>
          </p:nvPr>
        </p:nvSpPr>
        <p:spPr/>
        <p:txBody>
          <a:bodyPr/>
          <a:lstStyle/>
          <a:p>
            <a:r>
              <a:rPr lang="en-US"/>
              <a:t>(c) 2026 Stephen P Borgatti</a:t>
            </a:r>
          </a:p>
        </p:txBody>
      </p:sp>
      <p:sp>
        <p:nvSpPr>
          <p:cNvPr id="3" name="Slide Number Placeholder 2">
            <a:extLst>
              <a:ext uri="{FF2B5EF4-FFF2-40B4-BE49-F238E27FC236}">
                <a16:creationId xmlns:a16="http://schemas.microsoft.com/office/drawing/2014/main" id="{77B17014-3CB6-9794-CAC4-8375C5A273EC}"/>
              </a:ext>
            </a:extLst>
          </p:cNvPr>
          <p:cNvSpPr>
            <a:spLocks noGrp="1"/>
          </p:cNvSpPr>
          <p:nvPr>
            <p:ph type="sldNum" sz="quarter" idx="12"/>
          </p:nvPr>
        </p:nvSpPr>
        <p:spPr/>
        <p:txBody>
          <a:bodyPr/>
          <a:lstStyle/>
          <a:p>
            <a:fld id="{80693DF4-0444-42D2-BE8A-612945A68676}" type="slidenum">
              <a:rPr lang="en-US" smtClean="0"/>
              <a:pPr/>
              <a:t>22</a:t>
            </a:fld>
            <a:endParaRPr lang="en-US"/>
          </a:p>
        </p:txBody>
      </p:sp>
      <p:pic>
        <p:nvPicPr>
          <p:cNvPr id="3076" name="Picture 2" descr="http://www.3dchem.com/imagesofmolecules/aspartame.jpg">
            <a:extLst>
              <a:ext uri="{FF2B5EF4-FFF2-40B4-BE49-F238E27FC236}">
                <a16:creationId xmlns:a16="http://schemas.microsoft.com/office/drawing/2014/main" id="{3E70D7C1-C99D-F057-87B3-4034B7FE532F}"/>
              </a:ext>
            </a:extLst>
          </p:cNvPr>
          <p:cNvPicPr>
            <a:picLocks noChangeAspect="1" noChangeArrowheads="1"/>
          </p:cNvPicPr>
          <p:nvPr/>
        </p:nvPicPr>
        <p:blipFill>
          <a:blip r:embed="rId4"/>
          <a:srcRect/>
          <a:stretch>
            <a:fillRect/>
          </a:stretch>
        </p:blipFill>
        <p:spPr bwMode="auto">
          <a:xfrm>
            <a:off x="1138458" y="1371603"/>
            <a:ext cx="2747742" cy="2638070"/>
          </a:xfrm>
          <a:prstGeom prst="rect">
            <a:avLst/>
          </a:prstGeom>
          <a:noFill/>
          <a:ln>
            <a:noFill/>
          </a:ln>
        </p:spPr>
      </p:pic>
      <p:grpSp>
        <p:nvGrpSpPr>
          <p:cNvPr id="8" name="Group 7">
            <a:extLst>
              <a:ext uri="{FF2B5EF4-FFF2-40B4-BE49-F238E27FC236}">
                <a16:creationId xmlns:a16="http://schemas.microsoft.com/office/drawing/2014/main" id="{8551D845-AA75-A525-187D-3291BAC465A3}"/>
              </a:ext>
            </a:extLst>
          </p:cNvPr>
          <p:cNvGrpSpPr/>
          <p:nvPr/>
        </p:nvGrpSpPr>
        <p:grpSpPr>
          <a:xfrm>
            <a:off x="4572002" y="2522311"/>
            <a:ext cx="6205337" cy="4228713"/>
            <a:chOff x="2633863" y="2522310"/>
            <a:chExt cx="6205337" cy="4228713"/>
          </a:xfrm>
          <a:solidFill>
            <a:schemeClr val="accent1">
              <a:lumMod val="20000"/>
              <a:lumOff val="80000"/>
            </a:schemeClr>
          </a:solidFill>
        </p:grpSpPr>
        <p:pic>
          <p:nvPicPr>
            <p:cNvPr id="6" name="Picture 4" descr="http://bibliotecadigital.ilce.edu.mx/sites/ciencia/volumen2/ciencia3/063/imgs/f31p131.gif">
              <a:extLst>
                <a:ext uri="{FF2B5EF4-FFF2-40B4-BE49-F238E27FC236}">
                  <a16:creationId xmlns:a16="http://schemas.microsoft.com/office/drawing/2014/main" id="{7F83D158-B987-8391-BACD-5A96F5B4D4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3863" y="2522310"/>
              <a:ext cx="6205337" cy="3802290"/>
            </a:xfrm>
            <a:prstGeom prst="rect">
              <a:avLst/>
            </a:prstGeom>
            <a:grpFill/>
          </p:spPr>
        </p:pic>
        <p:sp>
          <p:nvSpPr>
            <p:cNvPr id="7" name="Rectangle 6">
              <a:extLst>
                <a:ext uri="{FF2B5EF4-FFF2-40B4-BE49-F238E27FC236}">
                  <a16:creationId xmlns:a16="http://schemas.microsoft.com/office/drawing/2014/main" id="{EF248496-0ACF-E75F-979E-13400CC25CB8}"/>
                </a:ext>
              </a:extLst>
            </p:cNvPr>
            <p:cNvSpPr/>
            <p:nvPr/>
          </p:nvSpPr>
          <p:spPr>
            <a:xfrm>
              <a:off x="5897070" y="6412469"/>
              <a:ext cx="1003993" cy="338554"/>
            </a:xfrm>
            <a:prstGeom prst="rect">
              <a:avLst/>
            </a:prstGeom>
            <a:grpFill/>
          </p:spPr>
          <p:txBody>
            <a:bodyPr wrap="none">
              <a:spAutoFit/>
            </a:bodyPr>
            <a:lstStyle/>
            <a:p>
              <a:pPr>
                <a:defRPr/>
              </a:pPr>
              <a:r>
                <a:rPr lang="en-US" sz="1600" dirty="0"/>
                <a:t>Food web</a:t>
              </a:r>
            </a:p>
          </p:txBody>
        </p:sp>
      </p:grpSp>
      <p:sp>
        <p:nvSpPr>
          <p:cNvPr id="6151" name="TextBox 3">
            <a:extLst>
              <a:ext uri="{FF2B5EF4-FFF2-40B4-BE49-F238E27FC236}">
                <a16:creationId xmlns:a16="http://schemas.microsoft.com/office/drawing/2014/main" id="{3AB2B14A-E08E-AA73-0D84-539A475729B8}"/>
              </a:ext>
            </a:extLst>
          </p:cNvPr>
          <p:cNvSpPr txBox="1">
            <a:spLocks noChangeArrowheads="1"/>
          </p:cNvSpPr>
          <p:nvPr/>
        </p:nvSpPr>
        <p:spPr bwMode="auto">
          <a:xfrm>
            <a:off x="2332037" y="3338433"/>
            <a:ext cx="2017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600" dirty="0"/>
              <a:t>Aspartame sweetener</a:t>
            </a:r>
          </a:p>
        </p:txBody>
      </p:sp>
      <p:pic>
        <p:nvPicPr>
          <p:cNvPr id="6152" name="Picture 4" descr="http://images.sciencedaily.com/2008/11/081124174909-large.jpg">
            <a:extLst>
              <a:ext uri="{FF2B5EF4-FFF2-40B4-BE49-F238E27FC236}">
                <a16:creationId xmlns:a16="http://schemas.microsoft.com/office/drawing/2014/main" id="{ADF9218F-EC25-B79E-134B-B964BFC591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114801"/>
            <a:ext cx="2682875" cy="201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9">
            <a:extLst>
              <a:ext uri="{FF2B5EF4-FFF2-40B4-BE49-F238E27FC236}">
                <a16:creationId xmlns:a16="http://schemas.microsoft.com/office/drawing/2014/main" id="{D4AF0272-1F9A-4FCC-1F78-DA8DBE3E2351}"/>
              </a:ext>
            </a:extLst>
          </p:cNvPr>
          <p:cNvSpPr txBox="1">
            <a:spLocks noChangeArrowheads="1"/>
          </p:cNvSpPr>
          <p:nvPr/>
        </p:nvSpPr>
        <p:spPr bwMode="auto">
          <a:xfrm>
            <a:off x="1879585" y="6127752"/>
            <a:ext cx="1892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600" dirty="0"/>
              <a:t>Neurons in the brain</a:t>
            </a:r>
          </a:p>
        </p:txBody>
      </p:sp>
      <p:sp>
        <p:nvSpPr>
          <p:cNvPr id="6154" name="TextBox 2">
            <a:extLst>
              <a:ext uri="{FF2B5EF4-FFF2-40B4-BE49-F238E27FC236}">
                <a16:creationId xmlns:a16="http://schemas.microsoft.com/office/drawing/2014/main" id="{7A797A5D-E7C9-E328-44E7-397526B04651}"/>
              </a:ext>
            </a:extLst>
          </p:cNvPr>
          <p:cNvSpPr txBox="1">
            <a:spLocks noChangeArrowheads="1"/>
          </p:cNvSpPr>
          <p:nvPr/>
        </p:nvSpPr>
        <p:spPr bwMode="auto">
          <a:xfrm>
            <a:off x="5181600" y="1676403"/>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dirty="0"/>
              <a:t>Protein reactions</a:t>
            </a:r>
          </a:p>
        </p:txBody>
      </p:sp>
      <p:pic>
        <p:nvPicPr>
          <p:cNvPr id="5" name="Picture 2" descr="http://www.5starhelps.com/product_images/1_c.png">
            <a:extLst>
              <a:ext uri="{FF2B5EF4-FFF2-40B4-BE49-F238E27FC236}">
                <a16:creationId xmlns:a16="http://schemas.microsoft.com/office/drawing/2014/main" id="{041B44E7-B1F8-C9D8-EC76-28080149DD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966" y="4170056"/>
            <a:ext cx="2068664" cy="20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Major Highway Map illustrating US Casino locations :Casino Road Trips">
            <a:extLst>
              <a:ext uri="{FF2B5EF4-FFF2-40B4-BE49-F238E27FC236}">
                <a16:creationId xmlns:a16="http://schemas.microsoft.com/office/drawing/2014/main" id="{493953C9-6285-2DFB-31F9-44CFC55FD3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0107" t="24954" r="35519" b="33128"/>
          <a:stretch>
            <a:fillRect/>
          </a:stretch>
        </p:blipFill>
        <p:spPr bwMode="auto">
          <a:xfrm>
            <a:off x="8839202" y="4170056"/>
            <a:ext cx="2078874" cy="20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8">
            <a:extLst>
              <a:ext uri="{FF2B5EF4-FFF2-40B4-BE49-F238E27FC236}">
                <a16:creationId xmlns:a16="http://schemas.microsoft.com/office/drawing/2014/main" id="{DABBA6DB-EB38-EA25-9A16-36CCD8180E77}"/>
              </a:ext>
            </a:extLst>
          </p:cNvPr>
          <p:cNvGraphicFramePr>
            <a:graphicFrameLocks noChangeAspect="1"/>
          </p:cNvGraphicFramePr>
          <p:nvPr/>
        </p:nvGraphicFramePr>
        <p:xfrm>
          <a:off x="9660360" y="452155"/>
          <a:ext cx="2116190" cy="2385511"/>
        </p:xfrm>
        <a:graphic>
          <a:graphicData uri="http://schemas.openxmlformats.org/presentationml/2006/ole">
            <mc:AlternateContent xmlns:mc="http://schemas.openxmlformats.org/markup-compatibility/2006">
              <mc:Choice xmlns:v="urn:schemas-microsoft-com:vml" Requires="v">
                <p:oleObj name="MS Org Chart" r:id="rId9" imgW="4578120" imgH="4209840" progId="OrgPlusWOPX.4">
                  <p:embed followColorScheme="full"/>
                </p:oleObj>
              </mc:Choice>
              <mc:Fallback>
                <p:oleObj name="MS Org Chart" r:id="rId9" imgW="4578120" imgH="4209840" progId="OrgPlusWOPX.4">
                  <p:embed followColorScheme="full"/>
                  <p:pic>
                    <p:nvPicPr>
                      <p:cNvPr id="12" name="Object 8">
                        <a:extLst>
                          <a:ext uri="{FF2B5EF4-FFF2-40B4-BE49-F238E27FC236}">
                            <a16:creationId xmlns:a16="http://schemas.microsoft.com/office/drawing/2014/main" id="{DABBA6DB-EB38-EA25-9A16-36CCD8180E77}"/>
                          </a:ext>
                        </a:extLst>
                      </p:cNvPr>
                      <p:cNvPicPr>
                        <a:picLocks noChangeAspect="1" noChangeArrowheads="1"/>
                      </p:cNvPicPr>
                      <p:nvPr/>
                    </p:nvPicPr>
                    <p:blipFill>
                      <a:blip r:embed="rId10"/>
                      <a:srcRect/>
                      <a:stretch>
                        <a:fillRect/>
                      </a:stretch>
                    </p:blipFill>
                    <p:spPr bwMode="auto">
                      <a:xfrm>
                        <a:off x="9660360" y="452155"/>
                        <a:ext cx="2116190" cy="2385511"/>
                      </a:xfrm>
                      <a:prstGeom prst="rect">
                        <a:avLst/>
                      </a:prstGeom>
                      <a:solidFill>
                        <a:srgbClr val="DCE6F2"/>
                      </a:solidFill>
                      <a:ln>
                        <a:noFill/>
                      </a:ln>
                    </p:spPr>
                  </p:pic>
                </p:oleObj>
              </mc:Fallback>
            </mc:AlternateContent>
          </a:graphicData>
        </a:graphic>
      </p:graphicFrame>
      <p:sp>
        <p:nvSpPr>
          <p:cNvPr id="14" name="TextBox 13">
            <a:extLst>
              <a:ext uri="{FF2B5EF4-FFF2-40B4-BE49-F238E27FC236}">
                <a16:creationId xmlns:a16="http://schemas.microsoft.com/office/drawing/2014/main" id="{DB346716-0484-4D9C-88FA-CFD80B622439}"/>
              </a:ext>
            </a:extLst>
          </p:cNvPr>
          <p:cNvSpPr txBox="1"/>
          <p:nvPr/>
        </p:nvSpPr>
        <p:spPr>
          <a:xfrm>
            <a:off x="10607779" y="1803179"/>
            <a:ext cx="1063176" cy="369332"/>
          </a:xfrm>
          <a:prstGeom prst="rect">
            <a:avLst/>
          </a:prstGeom>
          <a:noFill/>
        </p:spPr>
        <p:txBody>
          <a:bodyPr wrap="none" rtlCol="0">
            <a:spAutoFit/>
          </a:bodyPr>
          <a:lstStyle/>
          <a:p>
            <a:r>
              <a:rPr lang="en-US" dirty="0"/>
              <a:t>Org chart</a:t>
            </a:r>
          </a:p>
        </p:txBody>
      </p:sp>
      <p:pic>
        <p:nvPicPr>
          <p:cNvPr id="9" name="Picture 2" descr="pentagon">
            <a:extLst>
              <a:ext uri="{FF2B5EF4-FFF2-40B4-BE49-F238E27FC236}">
                <a16:creationId xmlns:a16="http://schemas.microsoft.com/office/drawing/2014/main" id="{BA1A1AE3-669B-5D3D-B0D3-418601BCCD40}"/>
              </a:ext>
            </a:extLst>
          </p:cNvPr>
          <p:cNvPicPr>
            <a:picLocks noChangeAspect="1" noChangeArrowheads="1"/>
          </p:cNvPicPr>
          <p:nvPr/>
        </p:nvPicPr>
        <p:blipFill>
          <a:blip r:embed="rId11" cstate="print">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003955" y="1710183"/>
            <a:ext cx="2644140" cy="1983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00FD0E9A-F313-B45F-B95C-47375F04E9F7}"/>
              </a:ext>
            </a:extLst>
          </p:cNvPr>
          <p:cNvSpPr txBox="1"/>
          <p:nvPr/>
        </p:nvSpPr>
        <p:spPr>
          <a:xfrm>
            <a:off x="10668011" y="2967474"/>
            <a:ext cx="1086644" cy="369332"/>
          </a:xfrm>
          <a:prstGeom prst="rect">
            <a:avLst/>
          </a:prstGeom>
          <a:noFill/>
        </p:spPr>
        <p:txBody>
          <a:bodyPr wrap="none" rtlCol="0">
            <a:spAutoFit/>
          </a:bodyPr>
          <a:lstStyle/>
          <a:p>
            <a:r>
              <a:rPr lang="en-US" dirty="0"/>
              <a:t>Trust ties</a:t>
            </a:r>
          </a:p>
        </p:txBody>
      </p:sp>
      <p:sp>
        <p:nvSpPr>
          <p:cNvPr id="15" name="TextBox 14">
            <a:extLst>
              <a:ext uri="{FF2B5EF4-FFF2-40B4-BE49-F238E27FC236}">
                <a16:creationId xmlns:a16="http://schemas.microsoft.com/office/drawing/2014/main" id="{2BDE8205-3326-2092-FB19-79B8B7F907A4}"/>
              </a:ext>
            </a:extLst>
          </p:cNvPr>
          <p:cNvSpPr txBox="1"/>
          <p:nvPr/>
        </p:nvSpPr>
        <p:spPr>
          <a:xfrm rot="16200000">
            <a:off x="11234778" y="4824763"/>
            <a:ext cx="872355" cy="400110"/>
          </a:xfrm>
          <a:prstGeom prst="rect">
            <a:avLst/>
          </a:prstGeom>
          <a:noFill/>
        </p:spPr>
        <p:txBody>
          <a:bodyPr wrap="none" rtlCol="0">
            <a:spAutoFit/>
          </a:bodyPr>
          <a:lstStyle/>
          <a:p>
            <a:r>
              <a:rPr lang="en-US" sz="2000" dirty="0">
                <a:solidFill>
                  <a:srgbClr val="0070C0"/>
                </a:solidFill>
              </a:rPr>
              <a:t>WWW</a:t>
            </a:r>
          </a:p>
        </p:txBody>
      </p:sp>
      <p:sp>
        <p:nvSpPr>
          <p:cNvPr id="10" name="Title 9">
            <a:extLst>
              <a:ext uri="{FF2B5EF4-FFF2-40B4-BE49-F238E27FC236}">
                <a16:creationId xmlns:a16="http://schemas.microsoft.com/office/drawing/2014/main" id="{E4AA6C12-00AB-9E90-5CF0-43FD40786BE4}"/>
              </a:ext>
            </a:extLst>
          </p:cNvPr>
          <p:cNvSpPr>
            <a:spLocks noGrp="1"/>
          </p:cNvSpPr>
          <p:nvPr>
            <p:ph type="title"/>
          </p:nvPr>
        </p:nvSpPr>
        <p:spPr/>
        <p:txBody>
          <a:bodyPr/>
          <a:lstStyle/>
          <a:p>
            <a:r>
              <a:rPr lang="en-US" dirty="0"/>
              <a:t>Networks as common</a:t>
            </a:r>
            <a:br>
              <a:rPr lang="en-US" dirty="0"/>
            </a:br>
            <a:r>
              <a:rPr lang="en-US" dirty="0"/>
              <a:t>solution of nature’s</a:t>
            </a:r>
          </a:p>
        </p:txBody>
      </p:sp>
    </p:spTree>
    <p:extLst>
      <p:ext uri="{BB962C8B-B14F-4D97-AF65-F5344CB8AC3E}">
        <p14:creationId xmlns:p14="http://schemas.microsoft.com/office/powerpoint/2010/main" val="3591946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52AD9-07B9-11B6-A67A-977E7435E65D}"/>
              </a:ext>
            </a:extLst>
          </p:cNvPr>
          <p:cNvSpPr>
            <a:spLocks noGrp="1"/>
          </p:cNvSpPr>
          <p:nvPr>
            <p:ph type="title"/>
          </p:nvPr>
        </p:nvSpPr>
        <p:spPr/>
        <p:txBody>
          <a:bodyPr/>
          <a:lstStyle/>
          <a:p>
            <a:r>
              <a:rPr lang="en-US" dirty="0"/>
              <a:t>Are networks things?</a:t>
            </a:r>
          </a:p>
        </p:txBody>
      </p:sp>
      <p:sp>
        <p:nvSpPr>
          <p:cNvPr id="4" name="Content Placeholder 3">
            <a:extLst>
              <a:ext uri="{FF2B5EF4-FFF2-40B4-BE49-F238E27FC236}">
                <a16:creationId xmlns:a16="http://schemas.microsoft.com/office/drawing/2014/main" id="{2145A1DC-AF05-E1E6-CE15-0869FB8D4AEF}"/>
              </a:ext>
            </a:extLst>
          </p:cNvPr>
          <p:cNvSpPr>
            <a:spLocks noGrp="1"/>
          </p:cNvSpPr>
          <p:nvPr>
            <p:ph idx="1"/>
          </p:nvPr>
        </p:nvSpPr>
        <p:spPr/>
        <p:txBody>
          <a:bodyPr/>
          <a:lstStyle/>
          <a:p>
            <a:r>
              <a:rPr lang="en-US" dirty="0"/>
              <a:t>Not as entities in themselves</a:t>
            </a:r>
          </a:p>
          <a:p>
            <a:r>
              <a:rPr lang="en-US" dirty="0"/>
              <a:t>It is a representation</a:t>
            </a:r>
            <a:br>
              <a:rPr lang="en-US" dirty="0"/>
            </a:br>
            <a:r>
              <a:rPr lang="en-US" dirty="0"/>
              <a:t>of the structure of a group</a:t>
            </a:r>
          </a:p>
          <a:p>
            <a:pPr lvl="1"/>
            <a:r>
              <a:rPr lang="en-US" dirty="0"/>
              <a:t>More of an adjective than a noun</a:t>
            </a:r>
          </a:p>
          <a:p>
            <a:pPr lvl="1"/>
            <a:r>
              <a:rPr lang="en-US" dirty="0"/>
              <a:t>It doesn’t exist apart from the nodes and ties (which *are* real)</a:t>
            </a:r>
          </a:p>
          <a:p>
            <a:pPr lvl="2"/>
            <a:r>
              <a:rPr lang="en-US" dirty="0"/>
              <a:t>Like personality</a:t>
            </a:r>
          </a:p>
          <a:p>
            <a:r>
              <a:rPr lang="en-US" dirty="0"/>
              <a:t>Networks are defined rather than found. Analytical devices</a:t>
            </a:r>
          </a:p>
          <a:p>
            <a:pPr lvl="1"/>
            <a:r>
              <a:rPr lang="en-US" dirty="0"/>
              <a:t>Every relational question on a survey generates a network</a:t>
            </a:r>
          </a:p>
          <a:p>
            <a:pPr lvl="2"/>
            <a:r>
              <a:rPr lang="en-US" dirty="0"/>
              <a:t>Look at this roster of names. Which are friends? Who is similar to you? </a:t>
            </a:r>
            <a:br>
              <a:rPr lang="en-US" dirty="0"/>
            </a:br>
            <a:r>
              <a:rPr lang="en-US" dirty="0"/>
              <a:t>Who is a leader? How often to you talk to each one?</a:t>
            </a:r>
          </a:p>
          <a:p>
            <a:endParaRPr lang="en-US" dirty="0"/>
          </a:p>
          <a:p>
            <a:endParaRPr lang="en-US" dirty="0"/>
          </a:p>
          <a:p>
            <a:endParaRPr lang="en-US" dirty="0"/>
          </a:p>
          <a:p>
            <a:endParaRPr lang="en-US" dirty="0"/>
          </a:p>
        </p:txBody>
      </p:sp>
      <p:pic>
        <p:nvPicPr>
          <p:cNvPr id="2050" name="Picture 2" descr="Surprise! The Big Dipper Is an Asterism ...">
            <a:extLst>
              <a:ext uri="{FF2B5EF4-FFF2-40B4-BE49-F238E27FC236}">
                <a16:creationId xmlns:a16="http://schemas.microsoft.com/office/drawing/2014/main" id="{8352E9A3-10F4-0D6C-C5B8-354FCFD27C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96" r="16359" b="38156"/>
          <a:stretch>
            <a:fillRect/>
          </a:stretch>
        </p:blipFill>
        <p:spPr bwMode="auto">
          <a:xfrm>
            <a:off x="6822831" y="292099"/>
            <a:ext cx="4318854" cy="24745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E3BCED-7D31-7C2C-B9F3-D099546B6917}"/>
              </a:ext>
            </a:extLst>
          </p:cNvPr>
          <p:cNvSpPr txBox="1"/>
          <p:nvPr/>
        </p:nvSpPr>
        <p:spPr>
          <a:xfrm>
            <a:off x="7315200" y="2766646"/>
            <a:ext cx="3011304" cy="400110"/>
          </a:xfrm>
          <a:prstGeom prst="rect">
            <a:avLst/>
          </a:prstGeom>
          <a:noFill/>
        </p:spPr>
        <p:txBody>
          <a:bodyPr wrap="square">
            <a:spAutoFit/>
          </a:bodyPr>
          <a:lstStyle/>
          <a:p>
            <a:r>
              <a:rPr lang="en-US" sz="2000" dirty="0"/>
              <a:t>Is a constellation a thing?</a:t>
            </a:r>
          </a:p>
        </p:txBody>
      </p:sp>
      <p:graphicFrame>
        <p:nvGraphicFramePr>
          <p:cNvPr id="7" name="Object 6">
            <a:extLst>
              <a:ext uri="{FF2B5EF4-FFF2-40B4-BE49-F238E27FC236}">
                <a16:creationId xmlns:a16="http://schemas.microsoft.com/office/drawing/2014/main" id="{53C2E589-9F4A-E84F-6F35-A0084C4E98A3}"/>
              </a:ext>
            </a:extLst>
          </p:cNvPr>
          <p:cNvGraphicFramePr>
            <a:graphicFrameLocks noChangeAspect="1"/>
          </p:cNvGraphicFramePr>
          <p:nvPr>
            <p:extLst>
              <p:ext uri="{D42A27DB-BD31-4B8C-83A1-F6EECF244321}">
                <p14:modId xmlns:p14="http://schemas.microsoft.com/office/powerpoint/2010/main" val="3952831872"/>
              </p:ext>
            </p:extLst>
          </p:nvPr>
        </p:nvGraphicFramePr>
        <p:xfrm>
          <a:off x="10436942" y="4530175"/>
          <a:ext cx="1409486" cy="1157120"/>
        </p:xfrm>
        <a:graphic>
          <a:graphicData uri="http://schemas.openxmlformats.org/presentationml/2006/ole">
            <mc:AlternateContent xmlns:mc="http://schemas.openxmlformats.org/markup-compatibility/2006">
              <mc:Choice xmlns:v="urn:schemas-microsoft-com:vml" Requires="v">
                <p:oleObj name="MetaDesign Diagram" r:id="rId3" imgW="2832100" imgH="2324100" progId="MetaSoftwareMetaDesign4.0">
                  <p:embed/>
                </p:oleObj>
              </mc:Choice>
              <mc:Fallback>
                <p:oleObj name="MetaDesign Diagram" r:id="rId3" imgW="2832100" imgH="2324100" progId="MetaSoftwareMetaDesign4.0">
                  <p:embed/>
                  <p:pic>
                    <p:nvPicPr>
                      <p:cNvPr id="5" name="Object 4">
                        <a:extLst>
                          <a:ext uri="{FF2B5EF4-FFF2-40B4-BE49-F238E27FC236}">
                            <a16:creationId xmlns:a16="http://schemas.microsoft.com/office/drawing/2014/main" id="{572987F9-F1D6-791D-25A6-4C8ED847F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942" y="4530175"/>
                        <a:ext cx="1409486" cy="1157120"/>
                      </a:xfrm>
                      <a:prstGeom prst="rect">
                        <a:avLst/>
                      </a:prstGeom>
                      <a:noFill/>
                      <a:ln>
                        <a:noFill/>
                      </a:ln>
                      <a:effectLst/>
                    </p:spPr>
                  </p:pic>
                </p:oleObj>
              </mc:Fallback>
            </mc:AlternateContent>
          </a:graphicData>
        </a:graphic>
      </p:graphicFrame>
      <p:graphicFrame>
        <p:nvGraphicFramePr>
          <p:cNvPr id="8" name="Object 7">
            <a:extLst>
              <a:ext uri="{FF2B5EF4-FFF2-40B4-BE49-F238E27FC236}">
                <a16:creationId xmlns:a16="http://schemas.microsoft.com/office/drawing/2014/main" id="{A2B15D10-B160-D574-04D7-E09F6F8EACE1}"/>
              </a:ext>
            </a:extLst>
          </p:cNvPr>
          <p:cNvGraphicFramePr>
            <a:graphicFrameLocks noChangeAspect="1"/>
          </p:cNvGraphicFramePr>
          <p:nvPr>
            <p:extLst>
              <p:ext uri="{D42A27DB-BD31-4B8C-83A1-F6EECF244321}">
                <p14:modId xmlns:p14="http://schemas.microsoft.com/office/powerpoint/2010/main" val="1312831033"/>
              </p:ext>
            </p:extLst>
          </p:nvPr>
        </p:nvGraphicFramePr>
        <p:xfrm>
          <a:off x="10266923" y="3143026"/>
          <a:ext cx="1494468" cy="1091931"/>
        </p:xfrm>
        <a:graphic>
          <a:graphicData uri="http://schemas.openxmlformats.org/presentationml/2006/ole">
            <mc:AlternateContent xmlns:mc="http://schemas.openxmlformats.org/markup-compatibility/2006">
              <mc:Choice xmlns:v="urn:schemas-microsoft-com:vml" Requires="v">
                <p:oleObj name="MetaDesign Diagram" r:id="rId5" imgW="2832100" imgH="2070100" progId="MetaSoftwareMetaDesign4.0">
                  <p:embed/>
                </p:oleObj>
              </mc:Choice>
              <mc:Fallback>
                <p:oleObj name="MetaDesign Diagram" r:id="rId5" imgW="2832100" imgH="2070100" progId="MetaSoftwareMetaDesign4.0">
                  <p:embed/>
                  <p:pic>
                    <p:nvPicPr>
                      <p:cNvPr id="7" name="Object 6">
                        <a:extLst>
                          <a:ext uri="{FF2B5EF4-FFF2-40B4-BE49-F238E27FC236}">
                            <a16:creationId xmlns:a16="http://schemas.microsoft.com/office/drawing/2014/main" id="{85317B04-348D-19B1-B792-453EF079C6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6923" y="3143026"/>
                        <a:ext cx="1494468" cy="1091931"/>
                      </a:xfrm>
                      <a:prstGeom prst="rect">
                        <a:avLst/>
                      </a:prstGeom>
                      <a:noFill/>
                      <a:ln>
                        <a:noFill/>
                      </a:ln>
                      <a:effectLst/>
                    </p:spPr>
                  </p:pic>
                </p:oleObj>
              </mc:Fallback>
            </mc:AlternateContent>
          </a:graphicData>
        </a:graphic>
      </p:graphicFrame>
      <p:sp>
        <p:nvSpPr>
          <p:cNvPr id="2" name="Date Placeholder 1">
            <a:extLst>
              <a:ext uri="{FF2B5EF4-FFF2-40B4-BE49-F238E27FC236}">
                <a16:creationId xmlns:a16="http://schemas.microsoft.com/office/drawing/2014/main" id="{4717D817-B6A2-19A8-0380-B5F9581F8816}"/>
              </a:ext>
            </a:extLst>
          </p:cNvPr>
          <p:cNvSpPr>
            <a:spLocks noGrp="1"/>
          </p:cNvSpPr>
          <p:nvPr>
            <p:ph type="dt" sz="half" idx="10"/>
          </p:nvPr>
        </p:nvSpPr>
        <p:spPr/>
        <p:txBody>
          <a:bodyPr/>
          <a:lstStyle/>
          <a:p>
            <a:fld id="{04267C83-EECB-4BB5-8B15-1FC3A10F41A5}" type="datetime3">
              <a:rPr lang="en-US" smtClean="0"/>
              <a:t>9 April 2026</a:t>
            </a:fld>
            <a:endParaRPr lang="en-US"/>
          </a:p>
        </p:txBody>
      </p:sp>
      <p:sp>
        <p:nvSpPr>
          <p:cNvPr id="5" name="Footer Placeholder 4">
            <a:extLst>
              <a:ext uri="{FF2B5EF4-FFF2-40B4-BE49-F238E27FC236}">
                <a16:creationId xmlns:a16="http://schemas.microsoft.com/office/drawing/2014/main" id="{F2E7FA29-8622-885D-3E8B-D2247B82E15F}"/>
              </a:ext>
            </a:extLst>
          </p:cNvPr>
          <p:cNvSpPr>
            <a:spLocks noGrp="1"/>
          </p:cNvSpPr>
          <p:nvPr>
            <p:ph type="ftr" sz="quarter" idx="11"/>
          </p:nvPr>
        </p:nvSpPr>
        <p:spPr/>
        <p:txBody>
          <a:bodyPr/>
          <a:lstStyle/>
          <a:p>
            <a:r>
              <a:rPr lang="en-US"/>
              <a:t>(c) 2026 Stephen P Borgatti</a:t>
            </a:r>
          </a:p>
        </p:txBody>
      </p:sp>
      <p:sp>
        <p:nvSpPr>
          <p:cNvPr id="9" name="Slide Number Placeholder 8">
            <a:extLst>
              <a:ext uri="{FF2B5EF4-FFF2-40B4-BE49-F238E27FC236}">
                <a16:creationId xmlns:a16="http://schemas.microsoft.com/office/drawing/2014/main" id="{B5476212-0DBE-5F1A-A3EF-A89710BF5E60}"/>
              </a:ext>
            </a:extLst>
          </p:cNvPr>
          <p:cNvSpPr>
            <a:spLocks noGrp="1"/>
          </p:cNvSpPr>
          <p:nvPr>
            <p:ph type="sldNum" sz="quarter" idx="12"/>
          </p:nvPr>
        </p:nvSpPr>
        <p:spPr/>
        <p:txBody>
          <a:bodyPr/>
          <a:lstStyle/>
          <a:p>
            <a:fld id="{B8101AF9-521D-4B33-B47C-6C7C777F7CB2}" type="slidenum">
              <a:rPr lang="en-US" smtClean="0"/>
              <a:t>23</a:t>
            </a:fld>
            <a:endParaRPr lang="en-US"/>
          </a:p>
        </p:txBody>
      </p:sp>
    </p:spTree>
    <p:extLst>
      <p:ext uri="{BB962C8B-B14F-4D97-AF65-F5344CB8AC3E}">
        <p14:creationId xmlns:p14="http://schemas.microsoft.com/office/powerpoint/2010/main" val="48174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E4D3-8404-D570-6DE6-FCB57B51B95F}"/>
              </a:ext>
            </a:extLst>
          </p:cNvPr>
          <p:cNvSpPr>
            <a:spLocks noGrp="1"/>
          </p:cNvSpPr>
          <p:nvPr>
            <p:ph type="title"/>
          </p:nvPr>
        </p:nvSpPr>
        <p:spPr/>
        <p:txBody>
          <a:bodyPr/>
          <a:lstStyle/>
          <a:p>
            <a:r>
              <a:rPr lang="en-US" dirty="0" err="1"/>
              <a:t>Dyadism</a:t>
            </a:r>
            <a:r>
              <a:rPr lang="en-US" dirty="0"/>
              <a:t> and </a:t>
            </a:r>
            <a:r>
              <a:rPr lang="en-US" dirty="0" err="1"/>
              <a:t>uniplexism</a:t>
            </a:r>
            <a:endParaRPr lang="en-US" dirty="0"/>
          </a:p>
        </p:txBody>
      </p:sp>
      <p:sp>
        <p:nvSpPr>
          <p:cNvPr id="3" name="Content Placeholder 2">
            <a:extLst>
              <a:ext uri="{FF2B5EF4-FFF2-40B4-BE49-F238E27FC236}">
                <a16:creationId xmlns:a16="http://schemas.microsoft.com/office/drawing/2014/main" id="{4BAE29B5-94BC-5439-F30C-D253C8F5C28D}"/>
              </a:ext>
            </a:extLst>
          </p:cNvPr>
          <p:cNvSpPr>
            <a:spLocks noGrp="1"/>
          </p:cNvSpPr>
          <p:nvPr>
            <p:ph idx="1"/>
          </p:nvPr>
        </p:nvSpPr>
        <p:spPr/>
        <p:txBody>
          <a:bodyPr/>
          <a:lstStyle/>
          <a:p>
            <a:r>
              <a:rPr lang="en-US" dirty="0"/>
              <a:t>If networks are real, why are they all dyadic? </a:t>
            </a:r>
          </a:p>
          <a:p>
            <a:r>
              <a:rPr lang="en-US" dirty="0"/>
              <a:t>Why are our networks composed of only one kind of tie? </a:t>
            </a:r>
          </a:p>
          <a:p>
            <a:pPr lvl="1"/>
            <a:r>
              <a:rPr lang="en-US" dirty="0"/>
              <a:t>Advice, friendship, </a:t>
            </a:r>
            <a:r>
              <a:rPr lang="en-US" dirty="0" err="1"/>
              <a:t>etc</a:t>
            </a:r>
            <a:endParaRPr lang="en-US" dirty="0"/>
          </a:p>
          <a:p>
            <a:pPr lvl="1"/>
            <a:r>
              <a:rPr lang="en-US" dirty="0"/>
              <a:t>Inventing multiplexity</a:t>
            </a:r>
          </a:p>
          <a:p>
            <a:endParaRPr lang="en-US" dirty="0"/>
          </a:p>
        </p:txBody>
      </p:sp>
      <p:pic>
        <p:nvPicPr>
          <p:cNvPr id="11" name="Picture 10">
            <a:extLst>
              <a:ext uri="{FF2B5EF4-FFF2-40B4-BE49-F238E27FC236}">
                <a16:creationId xmlns:a16="http://schemas.microsoft.com/office/drawing/2014/main" id="{FA3A9420-3634-78CF-1D18-16AB3C18B270}"/>
              </a:ext>
            </a:extLst>
          </p:cNvPr>
          <p:cNvPicPr>
            <a:picLocks noChangeAspect="1"/>
          </p:cNvPicPr>
          <p:nvPr/>
        </p:nvPicPr>
        <p:blipFill>
          <a:blip r:embed="rId2"/>
          <a:stretch>
            <a:fillRect/>
          </a:stretch>
        </p:blipFill>
        <p:spPr>
          <a:xfrm>
            <a:off x="1334530" y="3745900"/>
            <a:ext cx="4572000" cy="2859226"/>
          </a:xfrm>
          <a:prstGeom prst="rect">
            <a:avLst/>
          </a:prstGeom>
        </p:spPr>
      </p:pic>
      <p:pic>
        <p:nvPicPr>
          <p:cNvPr id="13" name="Picture 12">
            <a:extLst>
              <a:ext uri="{FF2B5EF4-FFF2-40B4-BE49-F238E27FC236}">
                <a16:creationId xmlns:a16="http://schemas.microsoft.com/office/drawing/2014/main" id="{45BA490F-238D-8B5B-7039-67416F2DCA94}"/>
              </a:ext>
            </a:extLst>
          </p:cNvPr>
          <p:cNvPicPr>
            <a:picLocks noChangeAspect="1"/>
          </p:cNvPicPr>
          <p:nvPr/>
        </p:nvPicPr>
        <p:blipFill>
          <a:blip r:embed="rId3"/>
          <a:stretch>
            <a:fillRect/>
          </a:stretch>
        </p:blipFill>
        <p:spPr>
          <a:xfrm>
            <a:off x="6402860" y="3531819"/>
            <a:ext cx="4572000" cy="2859226"/>
          </a:xfrm>
          <a:prstGeom prst="rect">
            <a:avLst/>
          </a:prstGeom>
        </p:spPr>
      </p:pic>
      <p:sp>
        <p:nvSpPr>
          <p:cNvPr id="5" name="TextBox 4">
            <a:extLst>
              <a:ext uri="{FF2B5EF4-FFF2-40B4-BE49-F238E27FC236}">
                <a16:creationId xmlns:a16="http://schemas.microsoft.com/office/drawing/2014/main" id="{4AD9347F-87E1-3053-3211-EC879E47B770}"/>
              </a:ext>
            </a:extLst>
          </p:cNvPr>
          <p:cNvSpPr txBox="1"/>
          <p:nvPr/>
        </p:nvSpPr>
        <p:spPr>
          <a:xfrm>
            <a:off x="1369530" y="5914672"/>
            <a:ext cx="1500667" cy="369332"/>
          </a:xfrm>
          <a:prstGeom prst="rect">
            <a:avLst/>
          </a:prstGeom>
          <a:noFill/>
        </p:spPr>
        <p:txBody>
          <a:bodyPr wrap="none" rtlCol="0">
            <a:spAutoFit/>
          </a:bodyPr>
          <a:lstStyle/>
          <a:p>
            <a:r>
              <a:rPr lang="en-US" dirty="0"/>
              <a:t>Marriage Ties</a:t>
            </a:r>
          </a:p>
        </p:txBody>
      </p:sp>
      <p:sp>
        <p:nvSpPr>
          <p:cNvPr id="6" name="TextBox 5">
            <a:extLst>
              <a:ext uri="{FF2B5EF4-FFF2-40B4-BE49-F238E27FC236}">
                <a16:creationId xmlns:a16="http://schemas.microsoft.com/office/drawing/2014/main" id="{FC0D0A07-B90F-532E-6A43-DBD76446B478}"/>
              </a:ext>
            </a:extLst>
          </p:cNvPr>
          <p:cNvSpPr txBox="1"/>
          <p:nvPr/>
        </p:nvSpPr>
        <p:spPr>
          <a:xfrm>
            <a:off x="10072136" y="5914672"/>
            <a:ext cx="1537600" cy="369332"/>
          </a:xfrm>
          <a:prstGeom prst="rect">
            <a:avLst/>
          </a:prstGeom>
          <a:noFill/>
        </p:spPr>
        <p:txBody>
          <a:bodyPr wrap="none" rtlCol="0">
            <a:spAutoFit/>
          </a:bodyPr>
          <a:lstStyle/>
          <a:p>
            <a:r>
              <a:rPr lang="en-US" dirty="0"/>
              <a:t>Business Ties</a:t>
            </a:r>
          </a:p>
        </p:txBody>
      </p:sp>
      <p:sp>
        <p:nvSpPr>
          <p:cNvPr id="4" name="Date Placeholder 3">
            <a:extLst>
              <a:ext uri="{FF2B5EF4-FFF2-40B4-BE49-F238E27FC236}">
                <a16:creationId xmlns:a16="http://schemas.microsoft.com/office/drawing/2014/main" id="{209DD0EE-4D8F-40A2-1EA2-0963C9337489}"/>
              </a:ext>
            </a:extLst>
          </p:cNvPr>
          <p:cNvSpPr>
            <a:spLocks noGrp="1"/>
          </p:cNvSpPr>
          <p:nvPr>
            <p:ph type="dt" sz="half" idx="10"/>
          </p:nvPr>
        </p:nvSpPr>
        <p:spPr/>
        <p:txBody>
          <a:bodyPr/>
          <a:lstStyle/>
          <a:p>
            <a:fld id="{4E0299B3-1C88-4AA6-9D28-23C388284489}" type="datetime3">
              <a:rPr lang="en-US" smtClean="0"/>
              <a:t>9 April 2026</a:t>
            </a:fld>
            <a:endParaRPr lang="en-US"/>
          </a:p>
        </p:txBody>
      </p:sp>
      <p:sp>
        <p:nvSpPr>
          <p:cNvPr id="7" name="Footer Placeholder 6">
            <a:extLst>
              <a:ext uri="{FF2B5EF4-FFF2-40B4-BE49-F238E27FC236}">
                <a16:creationId xmlns:a16="http://schemas.microsoft.com/office/drawing/2014/main" id="{0FE76339-B314-262D-7E46-14369A882A82}"/>
              </a:ext>
            </a:extLst>
          </p:cNvPr>
          <p:cNvSpPr>
            <a:spLocks noGrp="1"/>
          </p:cNvSpPr>
          <p:nvPr>
            <p:ph type="ftr" sz="quarter" idx="11"/>
          </p:nvPr>
        </p:nvSpPr>
        <p:spPr/>
        <p:txBody>
          <a:bodyPr/>
          <a:lstStyle/>
          <a:p>
            <a:r>
              <a:rPr lang="en-US"/>
              <a:t>(c) 2026 Stephen P Borgatti</a:t>
            </a:r>
          </a:p>
        </p:txBody>
      </p:sp>
      <p:sp>
        <p:nvSpPr>
          <p:cNvPr id="8" name="Slide Number Placeholder 7">
            <a:extLst>
              <a:ext uri="{FF2B5EF4-FFF2-40B4-BE49-F238E27FC236}">
                <a16:creationId xmlns:a16="http://schemas.microsoft.com/office/drawing/2014/main" id="{E2116612-AC4E-3240-2D5C-2B59EB311336}"/>
              </a:ext>
            </a:extLst>
          </p:cNvPr>
          <p:cNvSpPr>
            <a:spLocks noGrp="1"/>
          </p:cNvSpPr>
          <p:nvPr>
            <p:ph type="sldNum" sz="quarter" idx="12"/>
          </p:nvPr>
        </p:nvSpPr>
        <p:spPr/>
        <p:txBody>
          <a:bodyPr/>
          <a:lstStyle/>
          <a:p>
            <a:fld id="{B8101AF9-521D-4B33-B47C-6C7C777F7CB2}" type="slidenum">
              <a:rPr lang="en-US" smtClean="0"/>
              <a:t>24</a:t>
            </a:fld>
            <a:endParaRPr lang="en-US"/>
          </a:p>
        </p:txBody>
      </p:sp>
      <p:pic>
        <p:nvPicPr>
          <p:cNvPr id="9" name="Picture 2" descr="Surprise! The Big Dipper Is an Asterism ...">
            <a:extLst>
              <a:ext uri="{FF2B5EF4-FFF2-40B4-BE49-F238E27FC236}">
                <a16:creationId xmlns:a16="http://schemas.microsoft.com/office/drawing/2014/main" id="{48389CF2-4175-9F82-3901-3E477550A6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96" r="16359" b="38156"/>
          <a:stretch>
            <a:fillRect/>
          </a:stretch>
        </p:blipFill>
        <p:spPr bwMode="auto">
          <a:xfrm>
            <a:off x="8539029" y="365125"/>
            <a:ext cx="2790486" cy="159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474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7F79-F9E5-9AD4-B070-1EB9FF174EF3}"/>
              </a:ext>
            </a:extLst>
          </p:cNvPr>
          <p:cNvSpPr>
            <a:spLocks noGrp="1"/>
          </p:cNvSpPr>
          <p:nvPr>
            <p:ph type="title"/>
          </p:nvPr>
        </p:nvSpPr>
        <p:spPr/>
        <p:txBody>
          <a:bodyPr/>
          <a:lstStyle/>
          <a:p>
            <a:r>
              <a:rPr lang="en-US" dirty="0"/>
              <a:t>I find myself in an odd place</a:t>
            </a:r>
          </a:p>
        </p:txBody>
      </p:sp>
      <p:sp>
        <p:nvSpPr>
          <p:cNvPr id="3" name="Content Placeholder 2">
            <a:extLst>
              <a:ext uri="{FF2B5EF4-FFF2-40B4-BE49-F238E27FC236}">
                <a16:creationId xmlns:a16="http://schemas.microsoft.com/office/drawing/2014/main" id="{029F06AB-FB49-EE98-1325-3E06F3F986CB}"/>
              </a:ext>
            </a:extLst>
          </p:cNvPr>
          <p:cNvSpPr>
            <a:spLocks noGrp="1"/>
          </p:cNvSpPr>
          <p:nvPr>
            <p:ph idx="1"/>
          </p:nvPr>
        </p:nvSpPr>
        <p:spPr/>
        <p:txBody>
          <a:bodyPr>
            <a:normAutofit/>
          </a:bodyPr>
          <a:lstStyle/>
          <a:p>
            <a:r>
              <a:rPr lang="en-US" dirty="0"/>
              <a:t>I don’t think networks exist, but according to the EESOP, not only do they exist, but they have many unique properties</a:t>
            </a:r>
          </a:p>
          <a:p>
            <a:pPr lvl="1"/>
            <a:r>
              <a:rPr lang="en-US" dirty="0"/>
              <a:t>They’re built from self-organizing network effects that are endogenous and inherent and obey universal laws and their own internal structural logics</a:t>
            </a:r>
          </a:p>
        </p:txBody>
      </p:sp>
      <p:sp>
        <p:nvSpPr>
          <p:cNvPr id="6" name="TextBox 5">
            <a:extLst>
              <a:ext uri="{FF2B5EF4-FFF2-40B4-BE49-F238E27FC236}">
                <a16:creationId xmlns:a16="http://schemas.microsoft.com/office/drawing/2014/main" id="{CA2D6B77-BA18-6972-213F-E9555332DF4C}"/>
              </a:ext>
            </a:extLst>
          </p:cNvPr>
          <p:cNvSpPr txBox="1"/>
          <p:nvPr/>
        </p:nvSpPr>
        <p:spPr>
          <a:xfrm>
            <a:off x="717325" y="4397970"/>
            <a:ext cx="11318367" cy="923330"/>
          </a:xfrm>
          <a:prstGeom prst="rect">
            <a:avLst/>
          </a:prstGeom>
          <a:noFill/>
        </p:spPr>
        <p:txBody>
          <a:bodyPr wrap="square">
            <a:spAutoFit/>
          </a:bodyPr>
          <a:lstStyle/>
          <a:p>
            <a:r>
              <a:rPr lang="en-US" dirty="0">
                <a:solidFill>
                  <a:schemeClr val="accent4">
                    <a:lumMod val="50000"/>
                  </a:schemeClr>
                </a:solidFill>
              </a:rPr>
              <a:t>"</a:t>
            </a:r>
            <a:r>
              <a:rPr lang="en-US" b="1" dirty="0">
                <a:solidFill>
                  <a:schemeClr val="accent4">
                    <a:lumMod val="50000"/>
                  </a:schemeClr>
                </a:solidFill>
              </a:rPr>
              <a:t>Self-organizing</a:t>
            </a:r>
            <a:r>
              <a:rPr lang="en-US" dirty="0">
                <a:solidFill>
                  <a:schemeClr val="accent4">
                    <a:lumMod val="50000"/>
                  </a:schemeClr>
                </a:solidFill>
              </a:rPr>
              <a:t> network effects are </a:t>
            </a:r>
            <a:r>
              <a:rPr lang="en-US" b="1" dirty="0">
                <a:solidFill>
                  <a:schemeClr val="accent4">
                    <a:lumMod val="50000"/>
                  </a:schemeClr>
                </a:solidFill>
              </a:rPr>
              <a:t>endogenous</a:t>
            </a:r>
            <a:r>
              <a:rPr lang="en-US" dirty="0">
                <a:solidFill>
                  <a:schemeClr val="accent4">
                    <a:lumMod val="50000"/>
                  </a:schemeClr>
                </a:solidFill>
              </a:rPr>
              <a:t> network effects that are </a:t>
            </a:r>
            <a:r>
              <a:rPr lang="en-US" b="1" dirty="0">
                <a:solidFill>
                  <a:schemeClr val="accent4">
                    <a:lumMod val="50000"/>
                  </a:schemeClr>
                </a:solidFill>
              </a:rPr>
              <a:t>inherent</a:t>
            </a:r>
            <a:r>
              <a:rPr lang="en-US" dirty="0">
                <a:solidFill>
                  <a:schemeClr val="accent4">
                    <a:lumMod val="50000"/>
                  </a:schemeClr>
                </a:solidFill>
              </a:rPr>
              <a:t> at </a:t>
            </a:r>
            <a:r>
              <a:rPr lang="en-US" b="1" dirty="0">
                <a:solidFill>
                  <a:schemeClr val="accent4">
                    <a:lumMod val="50000"/>
                  </a:schemeClr>
                </a:solidFill>
              </a:rPr>
              <a:t>all types</a:t>
            </a:r>
            <a:r>
              <a:rPr lang="en-US" dirty="0">
                <a:solidFill>
                  <a:schemeClr val="accent4">
                    <a:lumMod val="50000"/>
                  </a:schemeClr>
                </a:solidFill>
              </a:rPr>
              <a:t> of social networks … Self-organizing network effects are </a:t>
            </a:r>
            <a:r>
              <a:rPr lang="en-US" b="1" dirty="0">
                <a:solidFill>
                  <a:schemeClr val="accent4">
                    <a:lumMod val="50000"/>
                  </a:schemeClr>
                </a:solidFill>
              </a:rPr>
              <a:t>mechanisms or processes </a:t>
            </a:r>
            <a:r>
              <a:rPr lang="en-US" dirty="0">
                <a:solidFill>
                  <a:schemeClr val="accent4">
                    <a:lumMod val="50000"/>
                  </a:schemeClr>
                </a:solidFill>
              </a:rPr>
              <a:t>that are at play in a network. Self-organizing network effects are perceived as the micro-structures that explain the </a:t>
            </a:r>
            <a:r>
              <a:rPr lang="en-US" b="1" dirty="0">
                <a:solidFill>
                  <a:schemeClr val="accent4">
                    <a:lumMod val="50000"/>
                  </a:schemeClr>
                </a:solidFill>
              </a:rPr>
              <a:t>emergence of ties</a:t>
            </a:r>
            <a:r>
              <a:rPr lang="en-US" dirty="0">
                <a:solidFill>
                  <a:schemeClr val="accent4">
                    <a:lumMod val="50000"/>
                  </a:schemeClr>
                </a:solidFill>
              </a:rPr>
              <a:t>”</a:t>
            </a:r>
          </a:p>
        </p:txBody>
      </p:sp>
      <p:sp>
        <p:nvSpPr>
          <p:cNvPr id="4" name="Date Placeholder 3">
            <a:extLst>
              <a:ext uri="{FF2B5EF4-FFF2-40B4-BE49-F238E27FC236}">
                <a16:creationId xmlns:a16="http://schemas.microsoft.com/office/drawing/2014/main" id="{5C6079A2-9378-4571-A1FF-F31C191D1B65}"/>
              </a:ext>
            </a:extLst>
          </p:cNvPr>
          <p:cNvSpPr>
            <a:spLocks noGrp="1"/>
          </p:cNvSpPr>
          <p:nvPr>
            <p:ph type="dt" sz="half" idx="10"/>
          </p:nvPr>
        </p:nvSpPr>
        <p:spPr/>
        <p:txBody>
          <a:bodyPr/>
          <a:lstStyle/>
          <a:p>
            <a:fld id="{E221BAC3-0B36-40F9-ADDF-E74E2BE15F6F}" type="datetime3">
              <a:rPr lang="en-US" smtClean="0"/>
              <a:t>9 April 2026</a:t>
            </a:fld>
            <a:endParaRPr lang="en-US"/>
          </a:p>
        </p:txBody>
      </p:sp>
      <p:sp>
        <p:nvSpPr>
          <p:cNvPr id="5" name="Footer Placeholder 4">
            <a:extLst>
              <a:ext uri="{FF2B5EF4-FFF2-40B4-BE49-F238E27FC236}">
                <a16:creationId xmlns:a16="http://schemas.microsoft.com/office/drawing/2014/main" id="{A244E096-44E2-723D-00CD-FF0845844B3A}"/>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5AE0A9B8-C31E-9591-85BB-C144639A3E5F}"/>
              </a:ext>
            </a:extLst>
          </p:cNvPr>
          <p:cNvSpPr>
            <a:spLocks noGrp="1"/>
          </p:cNvSpPr>
          <p:nvPr>
            <p:ph type="sldNum" sz="quarter" idx="12"/>
          </p:nvPr>
        </p:nvSpPr>
        <p:spPr/>
        <p:txBody>
          <a:bodyPr/>
          <a:lstStyle/>
          <a:p>
            <a:fld id="{B8101AF9-521D-4B33-B47C-6C7C777F7CB2}" type="slidenum">
              <a:rPr lang="en-US" smtClean="0"/>
              <a:t>25</a:t>
            </a:fld>
            <a:endParaRPr lang="en-US"/>
          </a:p>
        </p:txBody>
      </p:sp>
    </p:spTree>
    <p:extLst>
      <p:ext uri="{BB962C8B-B14F-4D97-AF65-F5344CB8AC3E}">
        <p14:creationId xmlns:p14="http://schemas.microsoft.com/office/powerpoint/2010/main" val="4105555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36D9-643F-CA59-8535-2C1D529E0F6F}"/>
              </a:ext>
            </a:extLst>
          </p:cNvPr>
          <p:cNvSpPr>
            <a:spLocks noGrp="1"/>
          </p:cNvSpPr>
          <p:nvPr>
            <p:ph type="title"/>
          </p:nvPr>
        </p:nvSpPr>
        <p:spPr/>
        <p:txBody>
          <a:bodyPr/>
          <a:lstStyle/>
          <a:p>
            <a:r>
              <a:rPr lang="en-US" dirty="0"/>
              <a:t>How we know what isn’t so</a:t>
            </a:r>
            <a:r>
              <a:rPr lang="en-US" baseline="30000" dirty="0"/>
              <a:t>*</a:t>
            </a:r>
          </a:p>
        </p:txBody>
      </p:sp>
      <p:sp>
        <p:nvSpPr>
          <p:cNvPr id="3" name="Content Placeholder 2">
            <a:extLst>
              <a:ext uri="{FF2B5EF4-FFF2-40B4-BE49-F238E27FC236}">
                <a16:creationId xmlns:a16="http://schemas.microsoft.com/office/drawing/2014/main" id="{C212DB23-0E98-458D-D094-89775C66920A}"/>
              </a:ext>
            </a:extLst>
          </p:cNvPr>
          <p:cNvSpPr>
            <a:spLocks noGrp="1"/>
          </p:cNvSpPr>
          <p:nvPr>
            <p:ph idx="1"/>
          </p:nvPr>
        </p:nvSpPr>
        <p:spPr>
          <a:xfrm>
            <a:off x="838200" y="1825625"/>
            <a:ext cx="7416114" cy="4351338"/>
          </a:xfrm>
        </p:spPr>
        <p:txBody>
          <a:bodyPr/>
          <a:lstStyle/>
          <a:p>
            <a:r>
              <a:rPr lang="en-US" dirty="0"/>
              <a:t>Academics want to be cool</a:t>
            </a:r>
          </a:p>
          <a:p>
            <a:r>
              <a:rPr lang="en-US" dirty="0"/>
              <a:t>We readily adopt </a:t>
            </a:r>
            <a:br>
              <a:rPr lang="en-US" dirty="0"/>
            </a:br>
            <a:r>
              <a:rPr lang="en-US" dirty="0"/>
              <a:t>concepts we don’t </a:t>
            </a:r>
            <a:br>
              <a:rPr lang="en-US" dirty="0"/>
            </a:br>
            <a:r>
              <a:rPr lang="en-US" dirty="0"/>
              <a:t>understand</a:t>
            </a:r>
          </a:p>
          <a:p>
            <a:pPr lvl="1"/>
            <a:endParaRPr lang="en-US" dirty="0"/>
          </a:p>
        </p:txBody>
      </p:sp>
      <p:sp>
        <p:nvSpPr>
          <p:cNvPr id="4" name="TextBox 3">
            <a:extLst>
              <a:ext uri="{FF2B5EF4-FFF2-40B4-BE49-F238E27FC236}">
                <a16:creationId xmlns:a16="http://schemas.microsoft.com/office/drawing/2014/main" id="{34E4D6F0-F5D3-ED64-AA91-1B3ED4A4EFD2}"/>
              </a:ext>
            </a:extLst>
          </p:cNvPr>
          <p:cNvSpPr txBox="1"/>
          <p:nvPr/>
        </p:nvSpPr>
        <p:spPr>
          <a:xfrm>
            <a:off x="838200" y="6409678"/>
            <a:ext cx="3715697" cy="369332"/>
          </a:xfrm>
          <a:prstGeom prst="rect">
            <a:avLst/>
          </a:prstGeom>
          <a:noFill/>
        </p:spPr>
        <p:txBody>
          <a:bodyPr wrap="none" rtlCol="0">
            <a:spAutoFit/>
          </a:bodyPr>
          <a:lstStyle/>
          <a:p>
            <a:r>
              <a:rPr lang="en-US" dirty="0"/>
              <a:t>*With apologies to Thomas Gilovich</a:t>
            </a:r>
          </a:p>
        </p:txBody>
      </p:sp>
      <p:pic>
        <p:nvPicPr>
          <p:cNvPr id="1026" name="Picture 2" descr="How to debate a flat-Earther | Space">
            <a:extLst>
              <a:ext uri="{FF2B5EF4-FFF2-40B4-BE49-F238E27FC236}">
                <a16:creationId xmlns:a16="http://schemas.microsoft.com/office/drawing/2014/main" id="{CF9EB01B-13F8-08DC-5968-ADA723C9C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435" y="3915533"/>
            <a:ext cx="3602274" cy="202402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ool guy with dark sunglasses - Cool guy with dark sunglasse...">
            <a:extLst>
              <a:ext uri="{FF2B5EF4-FFF2-40B4-BE49-F238E27FC236}">
                <a16:creationId xmlns:a16="http://schemas.microsoft.com/office/drawing/2014/main" id="{4B41CC1A-9870-33DB-DC0B-1A2124FC1D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93" r="8898"/>
          <a:stretch/>
        </p:blipFill>
        <p:spPr bwMode="auto">
          <a:xfrm>
            <a:off x="8254314" y="1455672"/>
            <a:ext cx="3130065" cy="39466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ournal of Complex Networks Cover Image for Volume 14, Issue 2">
            <a:extLst>
              <a:ext uri="{FF2B5EF4-FFF2-40B4-BE49-F238E27FC236}">
                <a16:creationId xmlns:a16="http://schemas.microsoft.com/office/drawing/2014/main" id="{9C9A9A79-E94E-A4C4-88C5-C7E09AEE1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239" y="2306637"/>
            <a:ext cx="333731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G - Latest wireless technology in ...">
            <a:extLst>
              <a:ext uri="{FF2B5EF4-FFF2-40B4-BE49-F238E27FC236}">
                <a16:creationId xmlns:a16="http://schemas.microsoft.com/office/drawing/2014/main" id="{F066174E-9007-28E1-15B8-EC97BDA91EA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311" r="19149"/>
          <a:stretch>
            <a:fillRect/>
          </a:stretch>
        </p:blipFill>
        <p:spPr bwMode="auto">
          <a:xfrm>
            <a:off x="9208894" y="4927543"/>
            <a:ext cx="1638140"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D53DE638-4857-358A-C34A-2FFB41401950}"/>
              </a:ext>
            </a:extLst>
          </p:cNvPr>
          <p:cNvSpPr>
            <a:spLocks noGrp="1"/>
          </p:cNvSpPr>
          <p:nvPr>
            <p:ph type="dt" sz="half" idx="10"/>
          </p:nvPr>
        </p:nvSpPr>
        <p:spPr/>
        <p:txBody>
          <a:bodyPr/>
          <a:lstStyle/>
          <a:p>
            <a:fld id="{8633BD0D-0F1F-4976-A2BE-6CF4BFFFFBBC}" type="datetime3">
              <a:rPr lang="en-US" smtClean="0"/>
              <a:t>9 April 2026</a:t>
            </a:fld>
            <a:endParaRPr lang="en-US"/>
          </a:p>
        </p:txBody>
      </p:sp>
      <p:sp>
        <p:nvSpPr>
          <p:cNvPr id="7" name="Footer Placeholder 6">
            <a:extLst>
              <a:ext uri="{FF2B5EF4-FFF2-40B4-BE49-F238E27FC236}">
                <a16:creationId xmlns:a16="http://schemas.microsoft.com/office/drawing/2014/main" id="{92958234-D260-FEE3-B92C-4460432980D0}"/>
              </a:ext>
            </a:extLst>
          </p:cNvPr>
          <p:cNvSpPr>
            <a:spLocks noGrp="1"/>
          </p:cNvSpPr>
          <p:nvPr>
            <p:ph type="ftr" sz="quarter" idx="11"/>
          </p:nvPr>
        </p:nvSpPr>
        <p:spPr/>
        <p:txBody>
          <a:bodyPr/>
          <a:lstStyle/>
          <a:p>
            <a:r>
              <a:rPr lang="en-US"/>
              <a:t>(c) 2026 Stephen P Borgatti</a:t>
            </a:r>
          </a:p>
        </p:txBody>
      </p:sp>
      <p:sp>
        <p:nvSpPr>
          <p:cNvPr id="8" name="Slide Number Placeholder 7">
            <a:extLst>
              <a:ext uri="{FF2B5EF4-FFF2-40B4-BE49-F238E27FC236}">
                <a16:creationId xmlns:a16="http://schemas.microsoft.com/office/drawing/2014/main" id="{81437F2B-D19A-1250-6CD2-5B3C6833ADFD}"/>
              </a:ext>
            </a:extLst>
          </p:cNvPr>
          <p:cNvSpPr>
            <a:spLocks noGrp="1"/>
          </p:cNvSpPr>
          <p:nvPr>
            <p:ph type="sldNum" sz="quarter" idx="12"/>
          </p:nvPr>
        </p:nvSpPr>
        <p:spPr/>
        <p:txBody>
          <a:bodyPr/>
          <a:lstStyle/>
          <a:p>
            <a:fld id="{B8101AF9-521D-4B33-B47C-6C7C777F7CB2}" type="slidenum">
              <a:rPr lang="en-US" smtClean="0"/>
              <a:t>26</a:t>
            </a:fld>
            <a:endParaRPr lang="en-US"/>
          </a:p>
        </p:txBody>
      </p:sp>
    </p:spTree>
    <p:extLst>
      <p:ext uri="{BB962C8B-B14F-4D97-AF65-F5344CB8AC3E}">
        <p14:creationId xmlns:p14="http://schemas.microsoft.com/office/powerpoint/2010/main" val="625775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result for dinosaurs and early mammals">
            <a:extLst>
              <a:ext uri="{FF2B5EF4-FFF2-40B4-BE49-F238E27FC236}">
                <a16:creationId xmlns:a16="http://schemas.microsoft.com/office/drawing/2014/main" id="{3380BC47-4715-9D84-9DDB-F24CF77A84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59" r="13030"/>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8B9C35-C090-3FEB-DCF7-F9041C31C9BE}"/>
              </a:ext>
            </a:extLst>
          </p:cNvPr>
          <p:cNvSpPr>
            <a:spLocks noGrp="1"/>
          </p:cNvSpPr>
          <p:nvPr>
            <p:ph type="title"/>
          </p:nvPr>
        </p:nvSpPr>
        <p:spPr>
          <a:xfrm>
            <a:off x="838200" y="365125"/>
            <a:ext cx="3822189" cy="1899912"/>
          </a:xfrm>
        </p:spPr>
        <p:txBody>
          <a:bodyPr>
            <a:normAutofit/>
          </a:bodyPr>
          <a:lstStyle/>
          <a:p>
            <a:r>
              <a:rPr lang="en-US" sz="4000"/>
              <a:t>Extant</a:t>
            </a:r>
          </a:p>
        </p:txBody>
      </p:sp>
      <p:sp>
        <p:nvSpPr>
          <p:cNvPr id="3" name="Content Placeholder 2">
            <a:extLst>
              <a:ext uri="{FF2B5EF4-FFF2-40B4-BE49-F238E27FC236}">
                <a16:creationId xmlns:a16="http://schemas.microsoft.com/office/drawing/2014/main" id="{9E0B4DE1-7DB8-2C11-1D38-5E680A6B9387}"/>
              </a:ext>
            </a:extLst>
          </p:cNvPr>
          <p:cNvSpPr>
            <a:spLocks noGrp="1"/>
          </p:cNvSpPr>
          <p:nvPr>
            <p:ph idx="1"/>
          </p:nvPr>
        </p:nvSpPr>
        <p:spPr>
          <a:xfrm>
            <a:off x="838200" y="2117969"/>
            <a:ext cx="4992077" cy="4058994"/>
          </a:xfrm>
        </p:spPr>
        <p:txBody>
          <a:bodyPr>
            <a:normAutofit fontScale="92500" lnSpcReduction="20000"/>
          </a:bodyPr>
          <a:lstStyle/>
          <a:p>
            <a:r>
              <a:rPr lang="en-US" b="1" dirty="0"/>
              <a:t>What management scholars think it means</a:t>
            </a:r>
          </a:p>
          <a:p>
            <a:pPr lvl="1"/>
            <a:r>
              <a:rPr lang="en-US" sz="2800" dirty="0"/>
              <a:t>Existing – “the extant literature on structural holes”</a:t>
            </a:r>
          </a:p>
          <a:p>
            <a:r>
              <a:rPr lang="en-US" b="1" dirty="0"/>
              <a:t>What the dictionary says it means</a:t>
            </a:r>
          </a:p>
          <a:p>
            <a:pPr lvl="1"/>
            <a:r>
              <a:rPr lang="en-US" sz="2800" dirty="0"/>
              <a:t>Surviving – “</a:t>
            </a:r>
            <a:r>
              <a:rPr lang="en-US" sz="2800" b="0" i="0" dirty="0">
                <a:effectLst/>
                <a:latin typeface="Arial" panose="020B0604020202020204" pitchFamily="34" charset="0"/>
              </a:rPr>
              <a:t>We present a revised classification for </a:t>
            </a:r>
            <a:r>
              <a:rPr lang="en-US" sz="2800" i="0" dirty="0">
                <a:effectLst/>
                <a:latin typeface="Arial" panose="020B0604020202020204" pitchFamily="34" charset="0"/>
              </a:rPr>
              <a:t>extant</a:t>
            </a:r>
            <a:r>
              <a:rPr lang="en-US" sz="2800" b="0" i="0" dirty="0">
                <a:effectLst/>
                <a:latin typeface="Arial" panose="020B0604020202020204" pitchFamily="34" charset="0"/>
              </a:rPr>
              <a:t> ferns</a:t>
            </a:r>
            <a:r>
              <a:rPr lang="en-US" sz="2800" dirty="0">
                <a:latin typeface="Arial" panose="020B0604020202020204" pitchFamily="34" charset="0"/>
              </a:rPr>
              <a:t>..”</a:t>
            </a:r>
          </a:p>
          <a:p>
            <a:r>
              <a:rPr lang="en-US" dirty="0">
                <a:latin typeface="Arial" panose="020B0604020202020204" pitchFamily="34" charset="0"/>
              </a:rPr>
              <a:t>Are papers fighting for survival on Google Scholar?</a:t>
            </a:r>
            <a:endParaRPr lang="en-US" dirty="0"/>
          </a:p>
        </p:txBody>
      </p:sp>
      <p:sp>
        <p:nvSpPr>
          <p:cNvPr id="5" name="Date Placeholder 4">
            <a:extLst>
              <a:ext uri="{FF2B5EF4-FFF2-40B4-BE49-F238E27FC236}">
                <a16:creationId xmlns:a16="http://schemas.microsoft.com/office/drawing/2014/main" id="{829B40C7-A6EF-157F-DBAA-4FDAB2598049}"/>
              </a:ext>
            </a:extLst>
          </p:cNvPr>
          <p:cNvSpPr>
            <a:spLocks noGrp="1"/>
          </p:cNvSpPr>
          <p:nvPr>
            <p:ph type="dt" sz="half" idx="10"/>
          </p:nvPr>
        </p:nvSpPr>
        <p:spPr/>
        <p:txBody>
          <a:bodyPr/>
          <a:lstStyle/>
          <a:p>
            <a:fld id="{D7786D02-16AD-4D5A-9687-54EA0A3DE700}" type="datetime3">
              <a:rPr lang="en-US" smtClean="0"/>
              <a:t>9 April 2026</a:t>
            </a:fld>
            <a:endParaRPr lang="en-US"/>
          </a:p>
        </p:txBody>
      </p:sp>
      <p:sp>
        <p:nvSpPr>
          <p:cNvPr id="6" name="Footer Placeholder 5">
            <a:extLst>
              <a:ext uri="{FF2B5EF4-FFF2-40B4-BE49-F238E27FC236}">
                <a16:creationId xmlns:a16="http://schemas.microsoft.com/office/drawing/2014/main" id="{9018EBA1-02BC-B6ED-5D80-972AF2665827}"/>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2C0A4E2C-533E-882A-52AA-5F2122640444}"/>
              </a:ext>
            </a:extLst>
          </p:cNvPr>
          <p:cNvSpPr>
            <a:spLocks noGrp="1"/>
          </p:cNvSpPr>
          <p:nvPr>
            <p:ph type="sldNum" sz="quarter" idx="12"/>
          </p:nvPr>
        </p:nvSpPr>
        <p:spPr/>
        <p:txBody>
          <a:bodyPr/>
          <a:lstStyle/>
          <a:p>
            <a:fld id="{B8101AF9-521D-4B33-B47C-6C7C777F7CB2}" type="slidenum">
              <a:rPr lang="en-US" smtClean="0"/>
              <a:t>27</a:t>
            </a:fld>
            <a:endParaRPr lang="en-US"/>
          </a:p>
        </p:txBody>
      </p:sp>
    </p:spTree>
    <p:extLst>
      <p:ext uri="{BB962C8B-B14F-4D97-AF65-F5344CB8AC3E}">
        <p14:creationId xmlns:p14="http://schemas.microsoft.com/office/powerpoint/2010/main" val="156785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C9FF-18C7-0324-FE45-356E4E9F8CBC}"/>
              </a:ext>
            </a:extLst>
          </p:cNvPr>
          <p:cNvSpPr>
            <a:spLocks noGrp="1"/>
          </p:cNvSpPr>
          <p:nvPr>
            <p:ph type="title"/>
          </p:nvPr>
        </p:nvSpPr>
        <p:spPr/>
        <p:txBody>
          <a:bodyPr/>
          <a:lstStyle/>
          <a:p>
            <a:r>
              <a:rPr lang="en-US" dirty="0"/>
              <a:t>Conclusion</a:t>
            </a:r>
          </a:p>
        </p:txBody>
      </p:sp>
      <p:sp>
        <p:nvSpPr>
          <p:cNvPr id="5" name="TextBox 4">
            <a:extLst>
              <a:ext uri="{FF2B5EF4-FFF2-40B4-BE49-F238E27FC236}">
                <a16:creationId xmlns:a16="http://schemas.microsoft.com/office/drawing/2014/main" id="{B1F71F0D-9DD8-6829-7633-52B254DDE07F}"/>
              </a:ext>
            </a:extLst>
          </p:cNvPr>
          <p:cNvSpPr txBox="1"/>
          <p:nvPr/>
        </p:nvSpPr>
        <p:spPr>
          <a:xfrm>
            <a:off x="1981200" y="2950756"/>
            <a:ext cx="8229600" cy="769441"/>
          </a:xfrm>
          <a:prstGeom prst="rect">
            <a:avLst/>
          </a:prstGeom>
          <a:noFill/>
        </p:spPr>
        <p:txBody>
          <a:bodyPr wrap="square">
            <a:spAutoFit/>
          </a:bodyPr>
          <a:lstStyle/>
          <a:p>
            <a:r>
              <a:rPr lang="en-US" sz="4400" b="1" dirty="0"/>
              <a:t>What’s wrong with you people?</a:t>
            </a:r>
          </a:p>
        </p:txBody>
      </p:sp>
      <p:sp>
        <p:nvSpPr>
          <p:cNvPr id="3" name="TextBox 2">
            <a:extLst>
              <a:ext uri="{FF2B5EF4-FFF2-40B4-BE49-F238E27FC236}">
                <a16:creationId xmlns:a16="http://schemas.microsoft.com/office/drawing/2014/main" id="{C996C38E-4740-0545-4291-6DB4D82E0E0C}"/>
              </a:ext>
            </a:extLst>
          </p:cNvPr>
          <p:cNvSpPr txBox="1"/>
          <p:nvPr/>
        </p:nvSpPr>
        <p:spPr>
          <a:xfrm>
            <a:off x="3440369" y="5906530"/>
            <a:ext cx="5311262" cy="369332"/>
          </a:xfrm>
          <a:prstGeom prst="rect">
            <a:avLst/>
          </a:prstGeom>
          <a:noFill/>
        </p:spPr>
        <p:txBody>
          <a:bodyPr wrap="none" rtlCol="0">
            <a:spAutoFit/>
          </a:bodyPr>
          <a:lstStyle/>
          <a:p>
            <a:r>
              <a:rPr lang="en-US" dirty="0"/>
              <a:t>Have an endogenous, emergent, self-organizing day!</a:t>
            </a:r>
          </a:p>
        </p:txBody>
      </p:sp>
      <p:sp>
        <p:nvSpPr>
          <p:cNvPr id="4" name="Date Placeholder 3">
            <a:extLst>
              <a:ext uri="{FF2B5EF4-FFF2-40B4-BE49-F238E27FC236}">
                <a16:creationId xmlns:a16="http://schemas.microsoft.com/office/drawing/2014/main" id="{E5F6925C-2822-56A6-90CC-D269074BB040}"/>
              </a:ext>
            </a:extLst>
          </p:cNvPr>
          <p:cNvSpPr>
            <a:spLocks noGrp="1"/>
          </p:cNvSpPr>
          <p:nvPr>
            <p:ph type="dt" sz="half" idx="10"/>
          </p:nvPr>
        </p:nvSpPr>
        <p:spPr/>
        <p:txBody>
          <a:bodyPr/>
          <a:lstStyle/>
          <a:p>
            <a:fld id="{D94CE8B7-2B8F-46CA-9C79-3AB5468D0E6D}" type="datetime3">
              <a:rPr lang="en-US" smtClean="0"/>
              <a:t>9 April 2026</a:t>
            </a:fld>
            <a:endParaRPr lang="en-US"/>
          </a:p>
        </p:txBody>
      </p:sp>
      <p:sp>
        <p:nvSpPr>
          <p:cNvPr id="6" name="Footer Placeholder 5">
            <a:extLst>
              <a:ext uri="{FF2B5EF4-FFF2-40B4-BE49-F238E27FC236}">
                <a16:creationId xmlns:a16="http://schemas.microsoft.com/office/drawing/2014/main" id="{85C9DF6D-EF4B-F596-608F-DE1CA7B461DC}"/>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6B3F7915-959E-F2F1-285E-3FE1255D9563}"/>
              </a:ext>
            </a:extLst>
          </p:cNvPr>
          <p:cNvSpPr>
            <a:spLocks noGrp="1"/>
          </p:cNvSpPr>
          <p:nvPr>
            <p:ph type="sldNum" sz="quarter" idx="12"/>
          </p:nvPr>
        </p:nvSpPr>
        <p:spPr/>
        <p:txBody>
          <a:bodyPr/>
          <a:lstStyle/>
          <a:p>
            <a:fld id="{B8101AF9-521D-4B33-B47C-6C7C777F7CB2}" type="slidenum">
              <a:rPr lang="en-US" smtClean="0"/>
              <a:t>28</a:t>
            </a:fld>
            <a:endParaRPr lang="en-US"/>
          </a:p>
        </p:txBody>
      </p:sp>
    </p:spTree>
    <p:extLst>
      <p:ext uri="{BB962C8B-B14F-4D97-AF65-F5344CB8AC3E}">
        <p14:creationId xmlns:p14="http://schemas.microsoft.com/office/powerpoint/2010/main" val="10429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75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F3E8-267F-C374-E06E-346BBDB819D2}"/>
              </a:ext>
            </a:extLst>
          </p:cNvPr>
          <p:cNvSpPr>
            <a:spLocks noGrp="1"/>
          </p:cNvSpPr>
          <p:nvPr>
            <p:ph type="title"/>
          </p:nvPr>
        </p:nvSpPr>
        <p:spPr/>
        <p:txBody>
          <a:bodyPr/>
          <a:lstStyle/>
          <a:p>
            <a:r>
              <a:rPr lang="en-US" dirty="0"/>
              <a:t>Appendix</a:t>
            </a:r>
          </a:p>
        </p:txBody>
      </p:sp>
      <p:sp>
        <p:nvSpPr>
          <p:cNvPr id="6" name="Text Placeholder 5">
            <a:extLst>
              <a:ext uri="{FF2B5EF4-FFF2-40B4-BE49-F238E27FC236}">
                <a16:creationId xmlns:a16="http://schemas.microsoft.com/office/drawing/2014/main" id="{606A24CD-9B16-D49A-F92C-F570EE218299}"/>
              </a:ext>
            </a:extLst>
          </p:cNvPr>
          <p:cNvSpPr>
            <a:spLocks noGrp="1"/>
          </p:cNvSpPr>
          <p:nvPr>
            <p:ph type="body" idx="1"/>
          </p:nvPr>
        </p:nvSpPr>
        <p:spPr/>
        <p:txBody>
          <a:bodyPr/>
          <a:lstStyle/>
          <a:p>
            <a:endParaRPr lang="en-US"/>
          </a:p>
        </p:txBody>
      </p:sp>
      <p:sp>
        <p:nvSpPr>
          <p:cNvPr id="3" name="Date Placeholder 2">
            <a:extLst>
              <a:ext uri="{FF2B5EF4-FFF2-40B4-BE49-F238E27FC236}">
                <a16:creationId xmlns:a16="http://schemas.microsoft.com/office/drawing/2014/main" id="{E8D8140B-BA89-5DB5-8924-97FEEFCEB7B6}"/>
              </a:ext>
            </a:extLst>
          </p:cNvPr>
          <p:cNvSpPr>
            <a:spLocks noGrp="1"/>
          </p:cNvSpPr>
          <p:nvPr>
            <p:ph type="dt" sz="half" idx="10"/>
          </p:nvPr>
        </p:nvSpPr>
        <p:spPr/>
        <p:txBody>
          <a:bodyPr/>
          <a:lstStyle/>
          <a:p>
            <a:fld id="{7C36FFE0-12DF-4B9F-93FF-5633B3EBFC84}" type="datetime3">
              <a:rPr lang="en-US" smtClean="0"/>
              <a:t>9 April 2026</a:t>
            </a:fld>
            <a:endParaRPr lang="en-US"/>
          </a:p>
        </p:txBody>
      </p:sp>
      <p:sp>
        <p:nvSpPr>
          <p:cNvPr id="4" name="Footer Placeholder 3">
            <a:extLst>
              <a:ext uri="{FF2B5EF4-FFF2-40B4-BE49-F238E27FC236}">
                <a16:creationId xmlns:a16="http://schemas.microsoft.com/office/drawing/2014/main" id="{7322EC68-34A6-6D24-5A84-DD533F28EC9D}"/>
              </a:ext>
            </a:extLst>
          </p:cNvPr>
          <p:cNvSpPr>
            <a:spLocks noGrp="1"/>
          </p:cNvSpPr>
          <p:nvPr>
            <p:ph type="ftr" sz="quarter" idx="11"/>
          </p:nvPr>
        </p:nvSpPr>
        <p:spPr/>
        <p:txBody>
          <a:bodyPr/>
          <a:lstStyle/>
          <a:p>
            <a:r>
              <a:rPr lang="en-US"/>
              <a:t>(c) 2026 Stephen P Borgatti</a:t>
            </a:r>
          </a:p>
        </p:txBody>
      </p:sp>
      <p:sp>
        <p:nvSpPr>
          <p:cNvPr id="5" name="Slide Number Placeholder 4">
            <a:extLst>
              <a:ext uri="{FF2B5EF4-FFF2-40B4-BE49-F238E27FC236}">
                <a16:creationId xmlns:a16="http://schemas.microsoft.com/office/drawing/2014/main" id="{5D339EE5-0E55-3F7E-ED8B-B5D6425D5690}"/>
              </a:ext>
            </a:extLst>
          </p:cNvPr>
          <p:cNvSpPr>
            <a:spLocks noGrp="1"/>
          </p:cNvSpPr>
          <p:nvPr>
            <p:ph type="sldNum" sz="quarter" idx="12"/>
          </p:nvPr>
        </p:nvSpPr>
        <p:spPr/>
        <p:txBody>
          <a:bodyPr/>
          <a:lstStyle/>
          <a:p>
            <a:fld id="{B8101AF9-521D-4B33-B47C-6C7C777F7CB2}" type="slidenum">
              <a:rPr lang="en-US" smtClean="0"/>
              <a:t>29</a:t>
            </a:fld>
            <a:endParaRPr lang="en-US"/>
          </a:p>
        </p:txBody>
      </p:sp>
    </p:spTree>
    <p:extLst>
      <p:ext uri="{BB962C8B-B14F-4D97-AF65-F5344CB8AC3E}">
        <p14:creationId xmlns:p14="http://schemas.microsoft.com/office/powerpoint/2010/main" val="204866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397A-DA94-DAC6-740F-28678E98F1E8}"/>
              </a:ext>
            </a:extLst>
          </p:cNvPr>
          <p:cNvSpPr>
            <a:spLocks noGrp="1"/>
          </p:cNvSpPr>
          <p:nvPr>
            <p:ph type="title"/>
          </p:nvPr>
        </p:nvSpPr>
        <p:spPr/>
        <p:txBody>
          <a:bodyPr/>
          <a:lstStyle/>
          <a:p>
            <a:r>
              <a:rPr lang="en-US" dirty="0"/>
              <a:t>Sample passage from scripture</a:t>
            </a:r>
          </a:p>
        </p:txBody>
      </p:sp>
      <p:sp>
        <p:nvSpPr>
          <p:cNvPr id="4" name="Date Placeholder 3">
            <a:extLst>
              <a:ext uri="{FF2B5EF4-FFF2-40B4-BE49-F238E27FC236}">
                <a16:creationId xmlns:a16="http://schemas.microsoft.com/office/drawing/2014/main" id="{E17606D4-8202-D52C-9AFF-1DA443BC9B67}"/>
              </a:ext>
            </a:extLst>
          </p:cNvPr>
          <p:cNvSpPr>
            <a:spLocks noGrp="1"/>
          </p:cNvSpPr>
          <p:nvPr>
            <p:ph type="dt" sz="half" idx="10"/>
          </p:nvPr>
        </p:nvSpPr>
        <p:spPr/>
        <p:txBody>
          <a:bodyPr/>
          <a:lstStyle/>
          <a:p>
            <a:fld id="{8A30AAE6-6D27-4818-B6AE-06827E92E72E}" type="datetime3">
              <a:rPr lang="en-US" smtClean="0"/>
              <a:t>9 April 2026</a:t>
            </a:fld>
            <a:endParaRPr lang="en-US"/>
          </a:p>
        </p:txBody>
      </p:sp>
      <p:sp>
        <p:nvSpPr>
          <p:cNvPr id="5" name="Footer Placeholder 4">
            <a:extLst>
              <a:ext uri="{FF2B5EF4-FFF2-40B4-BE49-F238E27FC236}">
                <a16:creationId xmlns:a16="http://schemas.microsoft.com/office/drawing/2014/main" id="{0C210597-B153-55F6-EA5D-A437660DFB6D}"/>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E8F53C94-C6B9-5130-10BA-F93B46389627}"/>
              </a:ext>
            </a:extLst>
          </p:cNvPr>
          <p:cNvSpPr>
            <a:spLocks noGrp="1"/>
          </p:cNvSpPr>
          <p:nvPr>
            <p:ph type="sldNum" sz="quarter" idx="12"/>
          </p:nvPr>
        </p:nvSpPr>
        <p:spPr/>
        <p:txBody>
          <a:bodyPr/>
          <a:lstStyle/>
          <a:p>
            <a:fld id="{B8101AF9-521D-4B33-B47C-6C7C777F7CB2}" type="slidenum">
              <a:rPr lang="en-US" smtClean="0"/>
              <a:t>3</a:t>
            </a:fld>
            <a:endParaRPr lang="en-US"/>
          </a:p>
        </p:txBody>
      </p:sp>
      <p:sp>
        <p:nvSpPr>
          <p:cNvPr id="8" name="TextBox 7">
            <a:extLst>
              <a:ext uri="{FF2B5EF4-FFF2-40B4-BE49-F238E27FC236}">
                <a16:creationId xmlns:a16="http://schemas.microsoft.com/office/drawing/2014/main" id="{4C8C9E3A-4A1E-D9DC-54F8-33B3A6C0C916}"/>
              </a:ext>
            </a:extLst>
          </p:cNvPr>
          <p:cNvSpPr txBox="1"/>
          <p:nvPr/>
        </p:nvSpPr>
        <p:spPr>
          <a:xfrm>
            <a:off x="1969478" y="1874728"/>
            <a:ext cx="8081108" cy="3108543"/>
          </a:xfrm>
          <a:prstGeom prst="rect">
            <a:avLst/>
          </a:prstGeom>
          <a:noFill/>
        </p:spPr>
        <p:txBody>
          <a:bodyPr wrap="square">
            <a:spAutoFit/>
          </a:bodyPr>
          <a:lstStyle/>
          <a:p>
            <a:r>
              <a:rPr lang="en-US" sz="2800" dirty="0">
                <a:solidFill>
                  <a:schemeClr val="accent4">
                    <a:lumMod val="50000"/>
                  </a:schemeClr>
                </a:solidFill>
              </a:rPr>
              <a:t>"</a:t>
            </a:r>
            <a:r>
              <a:rPr lang="en-US" sz="2800" b="1" dirty="0">
                <a:solidFill>
                  <a:schemeClr val="accent4">
                    <a:lumMod val="50000"/>
                  </a:schemeClr>
                </a:solidFill>
              </a:rPr>
              <a:t>Self-organizing</a:t>
            </a:r>
            <a:r>
              <a:rPr lang="en-US" sz="2800" dirty="0">
                <a:solidFill>
                  <a:schemeClr val="accent4">
                    <a:lumMod val="50000"/>
                  </a:schemeClr>
                </a:solidFill>
              </a:rPr>
              <a:t> network effects are </a:t>
            </a:r>
            <a:r>
              <a:rPr lang="en-US" sz="2800" b="1" dirty="0">
                <a:solidFill>
                  <a:schemeClr val="accent4">
                    <a:lumMod val="50000"/>
                  </a:schemeClr>
                </a:solidFill>
              </a:rPr>
              <a:t>endogenous</a:t>
            </a:r>
            <a:r>
              <a:rPr lang="en-US" sz="2800" dirty="0">
                <a:solidFill>
                  <a:schemeClr val="accent4">
                    <a:lumMod val="50000"/>
                  </a:schemeClr>
                </a:solidFill>
              </a:rPr>
              <a:t> network effects that are </a:t>
            </a:r>
            <a:r>
              <a:rPr lang="en-US" sz="2800" b="1" dirty="0">
                <a:solidFill>
                  <a:schemeClr val="accent4">
                    <a:lumMod val="50000"/>
                  </a:schemeClr>
                </a:solidFill>
              </a:rPr>
              <a:t>inherent</a:t>
            </a:r>
            <a:r>
              <a:rPr lang="en-US" sz="2800" dirty="0">
                <a:solidFill>
                  <a:schemeClr val="accent4">
                    <a:lumMod val="50000"/>
                  </a:schemeClr>
                </a:solidFill>
              </a:rPr>
              <a:t> at </a:t>
            </a:r>
            <a:r>
              <a:rPr lang="en-US" sz="2800" b="1" dirty="0">
                <a:solidFill>
                  <a:schemeClr val="accent4">
                    <a:lumMod val="50000"/>
                  </a:schemeClr>
                </a:solidFill>
              </a:rPr>
              <a:t>all types</a:t>
            </a:r>
            <a:r>
              <a:rPr lang="en-US" sz="2800" dirty="0">
                <a:solidFill>
                  <a:schemeClr val="accent4">
                    <a:lumMod val="50000"/>
                  </a:schemeClr>
                </a:solidFill>
              </a:rPr>
              <a:t> of social networks … Self-organizing network effects are </a:t>
            </a:r>
            <a:r>
              <a:rPr lang="en-US" sz="2800" b="1" dirty="0">
                <a:solidFill>
                  <a:schemeClr val="accent4">
                    <a:lumMod val="50000"/>
                  </a:schemeClr>
                </a:solidFill>
              </a:rPr>
              <a:t>mechanisms or processes </a:t>
            </a:r>
            <a:r>
              <a:rPr lang="en-US" sz="2800" dirty="0">
                <a:solidFill>
                  <a:schemeClr val="accent4">
                    <a:lumMod val="50000"/>
                  </a:schemeClr>
                </a:solidFill>
              </a:rPr>
              <a:t>that are at play in a network. Self-organizing network effects are perceived as the micro-structures that explain the </a:t>
            </a:r>
            <a:r>
              <a:rPr lang="en-US" sz="2800" b="1" dirty="0">
                <a:solidFill>
                  <a:schemeClr val="accent4">
                    <a:lumMod val="50000"/>
                  </a:schemeClr>
                </a:solidFill>
              </a:rPr>
              <a:t>emergence of ties</a:t>
            </a:r>
            <a:r>
              <a:rPr lang="en-US" sz="2800" dirty="0">
                <a:solidFill>
                  <a:schemeClr val="accent4">
                    <a:lumMod val="50000"/>
                  </a:schemeClr>
                </a:solidFill>
              </a:rPr>
              <a:t>”</a:t>
            </a:r>
          </a:p>
        </p:txBody>
      </p:sp>
    </p:spTree>
    <p:extLst>
      <p:ext uri="{BB962C8B-B14F-4D97-AF65-F5344CB8AC3E}">
        <p14:creationId xmlns:p14="http://schemas.microsoft.com/office/powerpoint/2010/main" val="2520540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B1BCEA-EEB1-C202-E60C-D460E8D8B096}"/>
              </a:ext>
            </a:extLst>
          </p:cNvPr>
          <p:cNvGrpSpPr/>
          <p:nvPr/>
        </p:nvGrpSpPr>
        <p:grpSpPr>
          <a:xfrm>
            <a:off x="142890" y="290207"/>
            <a:ext cx="12127264" cy="6416983"/>
            <a:chOff x="267154" y="1238081"/>
            <a:chExt cx="10562815" cy="5619919"/>
          </a:xfrm>
        </p:grpSpPr>
        <p:pic>
          <p:nvPicPr>
            <p:cNvPr id="4" name="Picture 3">
              <a:extLst>
                <a:ext uri="{FF2B5EF4-FFF2-40B4-BE49-F238E27FC236}">
                  <a16:creationId xmlns:a16="http://schemas.microsoft.com/office/drawing/2014/main" id="{DD1E7DD2-EF6F-6D47-D541-39D915E9CE2B}"/>
                </a:ext>
              </a:extLst>
            </p:cNvPr>
            <p:cNvPicPr>
              <a:picLocks noChangeAspect="1"/>
            </p:cNvPicPr>
            <p:nvPr/>
          </p:nvPicPr>
          <p:blipFill>
            <a:blip r:embed="rId2"/>
            <a:srcRect r="9391" b="71209"/>
            <a:stretch/>
          </p:blipFill>
          <p:spPr>
            <a:xfrm>
              <a:off x="267154" y="1238081"/>
              <a:ext cx="10562815" cy="1974457"/>
            </a:xfrm>
            <a:prstGeom prst="rect">
              <a:avLst/>
            </a:prstGeom>
          </p:spPr>
        </p:pic>
        <p:pic>
          <p:nvPicPr>
            <p:cNvPr id="2" name="Picture 1">
              <a:extLst>
                <a:ext uri="{FF2B5EF4-FFF2-40B4-BE49-F238E27FC236}">
                  <a16:creationId xmlns:a16="http://schemas.microsoft.com/office/drawing/2014/main" id="{51D2A432-D62C-6612-27F3-C7941BE3F490}"/>
                </a:ext>
              </a:extLst>
            </p:cNvPr>
            <p:cNvPicPr>
              <a:picLocks noChangeAspect="1"/>
            </p:cNvPicPr>
            <p:nvPr/>
          </p:nvPicPr>
          <p:blipFill>
            <a:blip r:embed="rId2"/>
            <a:srcRect t="47906" r="9869"/>
            <a:stretch/>
          </p:blipFill>
          <p:spPr>
            <a:xfrm>
              <a:off x="267155" y="3285366"/>
              <a:ext cx="10507137" cy="3572634"/>
            </a:xfrm>
            <a:prstGeom prst="rect">
              <a:avLst/>
            </a:prstGeom>
          </p:spPr>
        </p:pic>
      </p:grpSp>
      <p:sp>
        <p:nvSpPr>
          <p:cNvPr id="3" name="Oval 2">
            <a:extLst>
              <a:ext uri="{FF2B5EF4-FFF2-40B4-BE49-F238E27FC236}">
                <a16:creationId xmlns:a16="http://schemas.microsoft.com/office/drawing/2014/main" id="{83504913-38A8-B7AA-9971-861BE6515366}"/>
              </a:ext>
            </a:extLst>
          </p:cNvPr>
          <p:cNvSpPr/>
          <p:nvPr/>
        </p:nvSpPr>
        <p:spPr>
          <a:xfrm>
            <a:off x="6267938" y="1922585"/>
            <a:ext cx="1985108" cy="359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41A4D6B-0E5C-FB7B-F2C2-4F2DC26B1FA7}"/>
              </a:ext>
            </a:extLst>
          </p:cNvPr>
          <p:cNvSpPr/>
          <p:nvPr/>
        </p:nvSpPr>
        <p:spPr>
          <a:xfrm>
            <a:off x="6006123" y="3249246"/>
            <a:ext cx="1985108" cy="359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0025FED-50BB-BD7F-DC5F-086F5525EE35}"/>
              </a:ext>
            </a:extLst>
          </p:cNvPr>
          <p:cNvSpPr/>
          <p:nvPr/>
        </p:nvSpPr>
        <p:spPr>
          <a:xfrm>
            <a:off x="2422769" y="4550507"/>
            <a:ext cx="1985108" cy="359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E5CCB8C-8F63-70E0-E0FF-2588D461B77C}"/>
              </a:ext>
            </a:extLst>
          </p:cNvPr>
          <p:cNvSpPr/>
          <p:nvPr/>
        </p:nvSpPr>
        <p:spPr>
          <a:xfrm>
            <a:off x="6732953" y="6070599"/>
            <a:ext cx="1985108" cy="3595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CF7AF0B-CEC7-D876-3EC2-6490B158D329}"/>
              </a:ext>
            </a:extLst>
          </p:cNvPr>
          <p:cNvSpPr txBox="1"/>
          <p:nvPr/>
        </p:nvSpPr>
        <p:spPr>
          <a:xfrm>
            <a:off x="290276" y="2790299"/>
            <a:ext cx="1985109" cy="2308324"/>
          </a:xfrm>
          <a:prstGeom prst="rect">
            <a:avLst/>
          </a:prstGeom>
          <a:noFill/>
        </p:spPr>
        <p:txBody>
          <a:bodyPr wrap="square">
            <a:spAutoFit/>
          </a:bodyPr>
          <a:lstStyle/>
          <a:p>
            <a:r>
              <a:rPr lang="en-US" dirty="0"/>
              <a:t>Semantically a mirror to “the strength of weak ties”. In SOGI, Ron Burt coins the phrase “at risk of having good ideas”.</a:t>
            </a:r>
          </a:p>
        </p:txBody>
      </p:sp>
      <p:sp>
        <p:nvSpPr>
          <p:cNvPr id="9" name="Date Placeholder 8">
            <a:extLst>
              <a:ext uri="{FF2B5EF4-FFF2-40B4-BE49-F238E27FC236}">
                <a16:creationId xmlns:a16="http://schemas.microsoft.com/office/drawing/2014/main" id="{3B7A06E6-FC32-08E8-5E87-15A572D2E0A8}"/>
              </a:ext>
            </a:extLst>
          </p:cNvPr>
          <p:cNvSpPr>
            <a:spLocks noGrp="1"/>
          </p:cNvSpPr>
          <p:nvPr>
            <p:ph type="dt" sz="half" idx="10"/>
          </p:nvPr>
        </p:nvSpPr>
        <p:spPr/>
        <p:txBody>
          <a:bodyPr/>
          <a:lstStyle/>
          <a:p>
            <a:fld id="{4C5B5416-8AFA-4604-96D9-692C5D3966BA}" type="datetime3">
              <a:rPr lang="en-US" smtClean="0"/>
              <a:t>9 April 2026</a:t>
            </a:fld>
            <a:endParaRPr lang="en-US"/>
          </a:p>
        </p:txBody>
      </p:sp>
      <p:sp>
        <p:nvSpPr>
          <p:cNvPr id="11" name="Footer Placeholder 10">
            <a:extLst>
              <a:ext uri="{FF2B5EF4-FFF2-40B4-BE49-F238E27FC236}">
                <a16:creationId xmlns:a16="http://schemas.microsoft.com/office/drawing/2014/main" id="{A1FEC40F-44DA-3104-DB9C-5273F336C4A6}"/>
              </a:ext>
            </a:extLst>
          </p:cNvPr>
          <p:cNvSpPr>
            <a:spLocks noGrp="1"/>
          </p:cNvSpPr>
          <p:nvPr>
            <p:ph type="ftr" sz="quarter" idx="11"/>
          </p:nvPr>
        </p:nvSpPr>
        <p:spPr/>
        <p:txBody>
          <a:bodyPr/>
          <a:lstStyle/>
          <a:p>
            <a:r>
              <a:rPr lang="en-US"/>
              <a:t>(c) 2026 Stephen P Borgatti</a:t>
            </a:r>
          </a:p>
        </p:txBody>
      </p:sp>
      <p:sp>
        <p:nvSpPr>
          <p:cNvPr id="12" name="Slide Number Placeholder 11">
            <a:extLst>
              <a:ext uri="{FF2B5EF4-FFF2-40B4-BE49-F238E27FC236}">
                <a16:creationId xmlns:a16="http://schemas.microsoft.com/office/drawing/2014/main" id="{DD13C8EA-97D7-5C09-431F-37DC57A17F82}"/>
              </a:ext>
            </a:extLst>
          </p:cNvPr>
          <p:cNvSpPr>
            <a:spLocks noGrp="1"/>
          </p:cNvSpPr>
          <p:nvPr>
            <p:ph type="sldNum" sz="quarter" idx="12"/>
          </p:nvPr>
        </p:nvSpPr>
        <p:spPr/>
        <p:txBody>
          <a:bodyPr/>
          <a:lstStyle/>
          <a:p>
            <a:fld id="{B8101AF9-521D-4B33-B47C-6C7C777F7CB2}" type="slidenum">
              <a:rPr lang="en-US" smtClean="0"/>
              <a:t>30</a:t>
            </a:fld>
            <a:endParaRPr lang="en-US"/>
          </a:p>
        </p:txBody>
      </p:sp>
    </p:spTree>
    <p:extLst>
      <p:ext uri="{BB962C8B-B14F-4D97-AF65-F5344CB8AC3E}">
        <p14:creationId xmlns:p14="http://schemas.microsoft.com/office/powerpoint/2010/main" val="37394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A9AD-9529-7774-BFF7-946CF8FF85AF}"/>
              </a:ext>
            </a:extLst>
          </p:cNvPr>
          <p:cNvSpPr>
            <a:spLocks noGrp="1"/>
          </p:cNvSpPr>
          <p:nvPr>
            <p:ph type="title"/>
          </p:nvPr>
        </p:nvSpPr>
        <p:spPr/>
        <p:txBody>
          <a:bodyPr/>
          <a:lstStyle/>
          <a:p>
            <a:r>
              <a:rPr lang="en-US" dirty="0"/>
              <a:t>Tie formation</a:t>
            </a:r>
          </a:p>
        </p:txBody>
      </p:sp>
      <p:sp>
        <p:nvSpPr>
          <p:cNvPr id="3" name="Content Placeholder 2">
            <a:extLst>
              <a:ext uri="{FF2B5EF4-FFF2-40B4-BE49-F238E27FC236}">
                <a16:creationId xmlns:a16="http://schemas.microsoft.com/office/drawing/2014/main" id="{B1C6E7E4-A99A-CFCE-DD6E-14AA61BF86AA}"/>
              </a:ext>
            </a:extLst>
          </p:cNvPr>
          <p:cNvSpPr>
            <a:spLocks noGrp="1"/>
          </p:cNvSpPr>
          <p:nvPr>
            <p:ph idx="1"/>
          </p:nvPr>
        </p:nvSpPr>
        <p:spPr/>
        <p:txBody>
          <a:bodyPr/>
          <a:lstStyle/>
          <a:p>
            <a:r>
              <a:rPr lang="en-US" dirty="0">
                <a:solidFill>
                  <a:schemeClr val="accent4">
                    <a:lumMod val="50000"/>
                  </a:schemeClr>
                </a:solidFill>
              </a:rPr>
              <a:t>“Other frequently explored </a:t>
            </a:r>
            <a:r>
              <a:rPr lang="en-US" b="1" dirty="0">
                <a:solidFill>
                  <a:schemeClr val="accent4">
                    <a:lumMod val="50000"/>
                  </a:schemeClr>
                </a:solidFill>
              </a:rPr>
              <a:t>mechanisms</a:t>
            </a:r>
            <a:r>
              <a:rPr lang="en-US" dirty="0">
                <a:solidFill>
                  <a:schemeClr val="accent4">
                    <a:lumMod val="50000"/>
                  </a:schemeClr>
                </a:solidFill>
              </a:rPr>
              <a:t> of </a:t>
            </a:r>
            <a:r>
              <a:rPr lang="en-US" b="1" dirty="0">
                <a:solidFill>
                  <a:schemeClr val="accent4">
                    <a:lumMod val="50000"/>
                  </a:schemeClr>
                </a:solidFill>
              </a:rPr>
              <a:t>tie-formation</a:t>
            </a:r>
            <a:r>
              <a:rPr lang="en-US" dirty="0">
                <a:solidFill>
                  <a:schemeClr val="accent4">
                    <a:lumMod val="50000"/>
                  </a:schemeClr>
                </a:solidFill>
              </a:rPr>
              <a:t> include reciprocity, preferential attachment”</a:t>
            </a:r>
          </a:p>
          <a:p>
            <a:r>
              <a:rPr lang="en-US" dirty="0">
                <a:solidFill>
                  <a:schemeClr val="accent4">
                    <a:lumMod val="50000"/>
                  </a:schemeClr>
                </a:solidFill>
              </a:rPr>
              <a:t>“</a:t>
            </a:r>
            <a:r>
              <a:rPr lang="en-US" b="1" dirty="0">
                <a:solidFill>
                  <a:schemeClr val="accent4">
                    <a:lumMod val="50000"/>
                  </a:schemeClr>
                </a:solidFill>
              </a:rPr>
              <a:t>Tie-formation</a:t>
            </a:r>
            <a:r>
              <a:rPr lang="en-US" dirty="0">
                <a:solidFill>
                  <a:schemeClr val="accent4">
                    <a:lumMod val="50000"/>
                  </a:schemeClr>
                </a:solidFill>
              </a:rPr>
              <a:t> </a:t>
            </a:r>
            <a:r>
              <a:rPr lang="en-US" u="sng" dirty="0">
                <a:solidFill>
                  <a:schemeClr val="accent4">
                    <a:lumMod val="50000"/>
                  </a:schemeClr>
                </a:solidFill>
              </a:rPr>
              <a:t>mechanisms</a:t>
            </a:r>
            <a:r>
              <a:rPr lang="en-US" dirty="0">
                <a:solidFill>
                  <a:schemeClr val="accent4">
                    <a:lumMod val="50000"/>
                  </a:schemeClr>
                </a:solidFill>
              </a:rPr>
              <a:t> like homophily, reciprocity, transitivity, and preferential attachment operate to varying degrees across contexts.</a:t>
            </a:r>
          </a:p>
          <a:p>
            <a:r>
              <a:rPr lang="en-US" dirty="0">
                <a:solidFill>
                  <a:schemeClr val="accent4">
                    <a:lumMod val="50000"/>
                  </a:schemeClr>
                </a:solidFill>
              </a:rPr>
              <a:t>“We show that two structural characteristics, transitivity and mutuality, are significant </a:t>
            </a:r>
            <a:r>
              <a:rPr lang="en-US" b="1" dirty="0">
                <a:solidFill>
                  <a:schemeClr val="accent4">
                    <a:lumMod val="50000"/>
                  </a:schemeClr>
                </a:solidFill>
              </a:rPr>
              <a:t>predictors of the desire to form new ties</a:t>
            </a:r>
            <a:r>
              <a:rPr lang="en-US" dirty="0">
                <a:solidFill>
                  <a:schemeClr val="accent4">
                    <a:lumMod val="50000"/>
                  </a:schemeClr>
                </a:solidFill>
              </a:rPr>
              <a:t>”</a:t>
            </a:r>
          </a:p>
          <a:p>
            <a:endParaRPr lang="en-US" dirty="0"/>
          </a:p>
        </p:txBody>
      </p:sp>
      <p:pic>
        <p:nvPicPr>
          <p:cNvPr id="6" name="Picture 5">
            <a:extLst>
              <a:ext uri="{FF2B5EF4-FFF2-40B4-BE49-F238E27FC236}">
                <a16:creationId xmlns:a16="http://schemas.microsoft.com/office/drawing/2014/main" id="{C3CBF734-6031-2E68-E36D-B1BBE2071433}"/>
              </a:ext>
            </a:extLst>
          </p:cNvPr>
          <p:cNvPicPr>
            <a:picLocks noChangeAspect="1"/>
          </p:cNvPicPr>
          <p:nvPr/>
        </p:nvPicPr>
        <p:blipFill>
          <a:blip r:embed="rId2"/>
          <a:stretch>
            <a:fillRect/>
          </a:stretch>
        </p:blipFill>
        <p:spPr>
          <a:xfrm>
            <a:off x="4973084" y="97470"/>
            <a:ext cx="5458587" cy="1390844"/>
          </a:xfrm>
          <a:prstGeom prst="rect">
            <a:avLst/>
          </a:prstGeom>
        </p:spPr>
      </p:pic>
      <mc:AlternateContent xmlns:mc="http://schemas.openxmlformats.org/markup-compatibility/2006" xmlns:a14="http://schemas.microsoft.com/office/drawing/2010/main">
        <mc:Choice Requires="a14">
          <p:sp>
            <p:nvSpPr>
              <p:cNvPr id="7" name="Object 19">
                <a:extLst>
                  <a:ext uri="{FF2B5EF4-FFF2-40B4-BE49-F238E27FC236}">
                    <a16:creationId xmlns:a16="http://schemas.microsoft.com/office/drawing/2014/main" id="{656BE6C2-5C32-ACED-57F6-1758D16CD096}"/>
                  </a:ext>
                </a:extLst>
              </p:cNvPr>
              <p:cNvSpPr txBox="1"/>
              <p:nvPr/>
            </p:nvSpPr>
            <p:spPr bwMode="auto">
              <a:xfrm>
                <a:off x="3253554" y="5175250"/>
                <a:ext cx="7178117" cy="113665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rgbClr val="000000"/>
                          </a:solidFill>
                          <a:latin typeface="Cambria Math" panose="02040503050406030204" pitchFamily="18" charset="0"/>
                        </a:rPr>
                        <m:t>𝑃</m:t>
                      </m:r>
                      <m:r>
                        <a:rPr lang="en-US" sz="280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𝑌</m:t>
                      </m:r>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𝑜𝑏𝑠</m:t>
                          </m:r>
                        </m:sub>
                      </m:sSub>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𝑒</m:t>
                              </m:r>
                            </m:e>
                            <m:sup>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𝜃</m:t>
                                  </m:r>
                                </m:e>
                                <m:sub>
                                  <m:r>
                                    <a:rPr lang="en-US" sz="2800" i="1">
                                      <a:solidFill>
                                        <a:srgbClr val="000000"/>
                                      </a:solidFill>
                                      <a:latin typeface="Cambria Math" panose="02040503050406030204" pitchFamily="18" charset="0"/>
                                    </a:rPr>
                                    <m:t>𝐿</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𝐿</m:t>
                                  </m:r>
                                </m:e>
                                <m:sub>
                                  <m:r>
                                    <a:rPr lang="en-US" sz="2800" i="1">
                                      <a:solidFill>
                                        <a:srgbClr val="000000"/>
                                      </a:solidFill>
                                      <a:latin typeface="Cambria Math" panose="02040503050406030204" pitchFamily="18" charset="0"/>
                                    </a:rPr>
                                    <m:t>𝑜𝑏𝑠</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𝜃</m:t>
                                  </m:r>
                                </m:e>
                                <m:sub>
                                  <m:r>
                                    <a:rPr lang="en-US" sz="2800" i="1">
                                      <a:solidFill>
                                        <a:srgbClr val="000000"/>
                                      </a:solidFill>
                                      <a:latin typeface="Cambria Math" panose="02040503050406030204" pitchFamily="18" charset="0"/>
                                    </a:rPr>
                                    <m:t>2</m:t>
                                  </m:r>
                                  <m:r>
                                    <a:rPr lang="en-US" sz="2800" i="1">
                                      <a:solidFill>
                                        <a:srgbClr val="000000"/>
                                      </a:solidFill>
                                      <a:latin typeface="Cambria Math" panose="02040503050406030204" pitchFamily="18" charset="0"/>
                                    </a:rPr>
                                    <m:t>𝑆</m:t>
                                  </m:r>
                                </m:sub>
                              </m:sSub>
                              <m:r>
                                <a:rPr lang="en-US" sz="2800" i="1">
                                  <a:solidFill>
                                    <a:srgbClr val="000000"/>
                                  </a:solidFill>
                                  <a:latin typeface="Cambria Math" panose="02040503050406030204" pitchFamily="18" charset="0"/>
                                </a:rPr>
                                <m:t>.#2</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𝑆</m:t>
                                  </m:r>
                                </m:e>
                                <m:sub>
                                  <m:r>
                                    <a:rPr lang="en-US" sz="2800" i="1">
                                      <a:solidFill>
                                        <a:srgbClr val="000000"/>
                                      </a:solidFill>
                                      <a:latin typeface="Cambria Math" panose="02040503050406030204" pitchFamily="18" charset="0"/>
                                    </a:rPr>
                                    <m:t>𝑜𝑏𝑠</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𝜃</m:t>
                                  </m:r>
                                </m:e>
                                <m:sub>
                                  <m:r>
                                    <a:rPr lang="en-US" sz="2800" i="1">
                                      <a:solidFill>
                                        <a:srgbClr val="000000"/>
                                      </a:solidFill>
                                      <a:latin typeface="Cambria Math" panose="02040503050406030204" pitchFamily="18" charset="0"/>
                                    </a:rPr>
                                    <m:t>𝑇</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𝑇</m:t>
                                  </m:r>
                                </m:e>
                                <m:sub>
                                  <m:r>
                                    <a:rPr lang="en-US" sz="2800" i="1">
                                      <a:solidFill>
                                        <a:srgbClr val="000000"/>
                                      </a:solidFill>
                                      <a:latin typeface="Cambria Math" panose="02040503050406030204" pitchFamily="18" charset="0"/>
                                    </a:rPr>
                                    <m:t>𝑜𝑏𝑠</m:t>
                                  </m:r>
                                </m:sub>
                              </m:sSub>
                              <m:r>
                                <a:rPr lang="en-US" sz="2800" i="1">
                                  <a:solidFill>
                                    <a:srgbClr val="000000"/>
                                  </a:solidFill>
                                  <a:latin typeface="Cambria Math" panose="02040503050406030204" pitchFamily="18" charset="0"/>
                                </a:rPr>
                                <m:t>+...)</m:t>
                              </m:r>
                            </m:sup>
                          </m:sSup>
                        </m:num>
                        <m:den>
                          <m:r>
                            <a:rPr lang="en-US" sz="2800" i="1">
                              <a:solidFill>
                                <a:srgbClr val="000000"/>
                              </a:solidFill>
                              <a:latin typeface="Cambria Math" panose="02040503050406030204" pitchFamily="18" charset="0"/>
                            </a:rPr>
                            <m:t>𝜅</m:t>
                          </m:r>
                        </m:den>
                      </m:f>
                    </m:oMath>
                  </m:oMathPara>
                </a14:m>
                <a:endParaRPr lang="en-US" sz="2800" dirty="0"/>
              </a:p>
            </p:txBody>
          </p:sp>
        </mc:Choice>
        <mc:Fallback xmlns="">
          <p:sp>
            <p:nvSpPr>
              <p:cNvPr id="7" name="Object 19">
                <a:extLst>
                  <a:ext uri="{FF2B5EF4-FFF2-40B4-BE49-F238E27FC236}">
                    <a16:creationId xmlns:a16="http://schemas.microsoft.com/office/drawing/2014/main" id="{656BE6C2-5C32-ACED-57F6-1758D16CD096}"/>
                  </a:ext>
                </a:extLst>
              </p:cNvPr>
              <p:cNvSpPr txBox="1">
                <a:spLocks noRot="1" noChangeAspect="1" noMove="1" noResize="1" noEditPoints="1" noAdjustHandles="1" noChangeArrowheads="1" noChangeShapeType="1" noTextEdit="1"/>
              </p:cNvSpPr>
              <p:nvPr/>
            </p:nvSpPr>
            <p:spPr bwMode="auto">
              <a:xfrm>
                <a:off x="3253554" y="5175250"/>
                <a:ext cx="7178117" cy="1136650"/>
              </a:xfrm>
              <a:prstGeom prst="rect">
                <a:avLst/>
              </a:prstGeom>
              <a:blipFill>
                <a:blip r:embed="rId3"/>
                <a:stretch>
                  <a:fillRect/>
                </a:stretch>
              </a:blipFill>
              <a:ln>
                <a:noFill/>
              </a:ln>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C9F74C0-AC58-7DC0-96E4-5EF1F001BF29}"/>
              </a:ext>
            </a:extLst>
          </p:cNvPr>
          <p:cNvSpPr>
            <a:spLocks noGrp="1"/>
          </p:cNvSpPr>
          <p:nvPr>
            <p:ph type="dt" sz="half" idx="10"/>
          </p:nvPr>
        </p:nvSpPr>
        <p:spPr/>
        <p:txBody>
          <a:bodyPr/>
          <a:lstStyle/>
          <a:p>
            <a:fld id="{82676AFE-299C-4021-9F9B-641E778C7DB9}" type="datetime3">
              <a:rPr lang="en-US" smtClean="0"/>
              <a:t>9 April 2026</a:t>
            </a:fld>
            <a:endParaRPr lang="en-US"/>
          </a:p>
        </p:txBody>
      </p:sp>
      <p:sp>
        <p:nvSpPr>
          <p:cNvPr id="5" name="Footer Placeholder 4">
            <a:extLst>
              <a:ext uri="{FF2B5EF4-FFF2-40B4-BE49-F238E27FC236}">
                <a16:creationId xmlns:a16="http://schemas.microsoft.com/office/drawing/2014/main" id="{781DB8E1-0BD8-72EA-AC8D-CB340FE4E440}"/>
              </a:ext>
            </a:extLst>
          </p:cNvPr>
          <p:cNvSpPr>
            <a:spLocks noGrp="1"/>
          </p:cNvSpPr>
          <p:nvPr>
            <p:ph type="ftr" sz="quarter" idx="11"/>
          </p:nvPr>
        </p:nvSpPr>
        <p:spPr/>
        <p:txBody>
          <a:bodyPr/>
          <a:lstStyle/>
          <a:p>
            <a:r>
              <a:rPr lang="en-US"/>
              <a:t>(c) 2026 Stephen P Borgatti</a:t>
            </a:r>
          </a:p>
        </p:txBody>
      </p:sp>
      <p:sp>
        <p:nvSpPr>
          <p:cNvPr id="8" name="Slide Number Placeholder 7">
            <a:extLst>
              <a:ext uri="{FF2B5EF4-FFF2-40B4-BE49-F238E27FC236}">
                <a16:creationId xmlns:a16="http://schemas.microsoft.com/office/drawing/2014/main" id="{14C54FE9-9758-154E-1BD3-059BD5A6B9C1}"/>
              </a:ext>
            </a:extLst>
          </p:cNvPr>
          <p:cNvSpPr>
            <a:spLocks noGrp="1"/>
          </p:cNvSpPr>
          <p:nvPr>
            <p:ph type="sldNum" sz="quarter" idx="12"/>
          </p:nvPr>
        </p:nvSpPr>
        <p:spPr/>
        <p:txBody>
          <a:bodyPr/>
          <a:lstStyle/>
          <a:p>
            <a:fld id="{B8101AF9-521D-4B33-B47C-6C7C777F7CB2}" type="slidenum">
              <a:rPr lang="en-US" smtClean="0"/>
              <a:t>31</a:t>
            </a:fld>
            <a:endParaRPr lang="en-US"/>
          </a:p>
        </p:txBody>
      </p:sp>
    </p:spTree>
    <p:extLst>
      <p:ext uri="{BB962C8B-B14F-4D97-AF65-F5344CB8AC3E}">
        <p14:creationId xmlns:p14="http://schemas.microsoft.com/office/powerpoint/2010/main" val="45728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036ADE-FFE1-70BE-155F-56E29CE760D1}"/>
              </a:ext>
            </a:extLst>
          </p:cNvPr>
          <p:cNvSpPr>
            <a:spLocks noGrp="1"/>
          </p:cNvSpPr>
          <p:nvPr>
            <p:ph type="title"/>
          </p:nvPr>
        </p:nvSpPr>
        <p:spPr/>
        <p:txBody>
          <a:bodyPr/>
          <a:lstStyle/>
          <a:p>
            <a:r>
              <a:rPr lang="en-US" dirty="0"/>
              <a:t>What are these “network effects”?</a:t>
            </a:r>
          </a:p>
        </p:txBody>
      </p:sp>
      <p:sp>
        <p:nvSpPr>
          <p:cNvPr id="4" name="Content Placeholder 3">
            <a:extLst>
              <a:ext uri="{FF2B5EF4-FFF2-40B4-BE49-F238E27FC236}">
                <a16:creationId xmlns:a16="http://schemas.microsoft.com/office/drawing/2014/main" id="{0CCE7186-A7B2-F4D4-9AA5-E61F72BA3B91}"/>
              </a:ext>
            </a:extLst>
          </p:cNvPr>
          <p:cNvSpPr txBox="1">
            <a:spLocks noGrp="1"/>
          </p:cNvSpPr>
          <p:nvPr>
            <p:ph idx="1"/>
          </p:nvPr>
        </p:nvSpPr>
        <p:spPr>
          <a:xfrm>
            <a:off x="838200" y="1825625"/>
            <a:ext cx="10515600" cy="3701078"/>
          </a:xfrm>
          <a:noFill/>
        </p:spPr>
        <p:txBody>
          <a:bodyPr wrap="square">
            <a:spAutoFit/>
          </a:bodyPr>
          <a:lstStyle/>
          <a:p>
            <a:r>
              <a:rPr lang="en-US" dirty="0"/>
              <a:t>It </a:t>
            </a:r>
            <a:r>
              <a:rPr lang="en-US"/>
              <a:t>is “clear” </a:t>
            </a:r>
            <a:r>
              <a:rPr lang="en-US" dirty="0"/>
              <a:t>that these network effects are self-organizing, and endogenous, and inherent in all networks. But what are they?</a:t>
            </a:r>
          </a:p>
          <a:p>
            <a:r>
              <a:rPr lang="en-US" dirty="0"/>
              <a:t>Network statistics </a:t>
            </a:r>
          </a:p>
          <a:p>
            <a:pPr lvl="1"/>
            <a:r>
              <a:rPr lang="en-US" dirty="0"/>
              <a:t>Reciprocity</a:t>
            </a:r>
          </a:p>
          <a:p>
            <a:pPr lvl="1"/>
            <a:r>
              <a:rPr lang="en-US" dirty="0"/>
              <a:t>Transitivity</a:t>
            </a:r>
          </a:p>
          <a:p>
            <a:pPr lvl="1"/>
            <a:r>
              <a:rPr lang="en-US" dirty="0"/>
              <a:t>Cyclicity</a:t>
            </a:r>
          </a:p>
          <a:p>
            <a:pPr lvl="1"/>
            <a:r>
              <a:rPr lang="en-US" dirty="0"/>
              <a:t>Activity / popularity / </a:t>
            </a:r>
            <a:br>
              <a:rPr lang="en-US" dirty="0"/>
            </a:br>
            <a:r>
              <a:rPr lang="en-US" dirty="0"/>
              <a:t>preferential attachment</a:t>
            </a:r>
          </a:p>
          <a:p>
            <a:pPr lvl="1"/>
            <a:r>
              <a:rPr lang="en-US" dirty="0"/>
              <a:t>(sometimes) Homophily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91E056A-E2CF-5BED-C084-C4484D3F795F}"/>
                  </a:ext>
                </a:extLst>
              </p:cNvPr>
              <p:cNvSpPr txBox="1"/>
              <p:nvPr/>
            </p:nvSpPr>
            <p:spPr>
              <a:xfrm>
                <a:off x="7658603" y="4037909"/>
                <a:ext cx="3414316" cy="1186672"/>
              </a:xfrm>
              <a:prstGeom prst="rect">
                <a:avLst/>
              </a:prstGeom>
              <a:noFill/>
            </p:spPr>
            <p:txBody>
              <a:bodyPr wrap="square">
                <a:spAutoFit/>
              </a:bodyPr>
              <a:lstStyle/>
              <a:p>
                <a:pPr lvl="1"/>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i="1">
                              <a:latin typeface="Cambria Math" panose="02040503050406030204" pitchFamily="18" charset="0"/>
                            </a:rPr>
                            <m:t>𝑖</m:t>
                          </m:r>
                          <m:r>
                            <a:rPr lang="en-US" sz="2800" b="0" i="1" smtClean="0">
                              <a:latin typeface="Cambria Math" panose="02040503050406030204" pitchFamily="18" charset="0"/>
                            </a:rPr>
                            <m:t>,</m:t>
                          </m:r>
                          <m:r>
                            <a:rPr lang="en-US" sz="2800" i="1">
                              <a:latin typeface="Cambria Math" panose="02040503050406030204" pitchFamily="18" charset="0"/>
                            </a:rPr>
                            <m:t>𝑗</m:t>
                          </m:r>
                          <m:r>
                            <a:rPr lang="en-US" sz="2800" b="0" i="1" smtClean="0">
                              <a:latin typeface="Cambria Math" panose="02040503050406030204" pitchFamily="18" charset="0"/>
                            </a:rPr>
                            <m:t>,</m:t>
                          </m:r>
                          <m:r>
                            <a:rPr lang="en-US" sz="2800" b="0" i="1" smtClean="0">
                              <a:latin typeface="Cambria Math" panose="02040503050406030204" pitchFamily="18" charset="0"/>
                            </a:rPr>
                            <m:t>𝑘</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𝑖𝑗</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𝑗𝑘</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𝑖𝑘</m:t>
                              </m:r>
                            </m:sub>
                          </m:sSub>
                        </m:e>
                      </m:nary>
                    </m:oMath>
                  </m:oMathPara>
                </a14:m>
                <a:endParaRPr lang="en-US" sz="2800" dirty="0"/>
              </a:p>
            </p:txBody>
          </p:sp>
        </mc:Choice>
        <mc:Fallback xmlns="">
          <p:sp>
            <p:nvSpPr>
              <p:cNvPr id="7" name="TextBox 6">
                <a:extLst>
                  <a:ext uri="{FF2B5EF4-FFF2-40B4-BE49-F238E27FC236}">
                    <a16:creationId xmlns:a16="http://schemas.microsoft.com/office/drawing/2014/main" id="{691E056A-E2CF-5BED-C084-C4484D3F795F}"/>
                  </a:ext>
                </a:extLst>
              </p:cNvPr>
              <p:cNvSpPr txBox="1">
                <a:spLocks noRot="1" noChangeAspect="1" noMove="1" noResize="1" noEditPoints="1" noAdjustHandles="1" noChangeArrowheads="1" noChangeShapeType="1" noTextEdit="1"/>
              </p:cNvSpPr>
              <p:nvPr/>
            </p:nvSpPr>
            <p:spPr>
              <a:xfrm>
                <a:off x="7658603" y="4037909"/>
                <a:ext cx="3414316" cy="1186672"/>
              </a:xfrm>
              <a:prstGeom prst="rect">
                <a:avLst/>
              </a:prstGeom>
              <a:blipFill>
                <a:blip r:embed="rId3"/>
                <a:stretch>
                  <a:fillRect/>
                </a:stretch>
              </a:blipFill>
            </p:spPr>
            <p:txBody>
              <a:bodyPr/>
              <a:lstStyle/>
              <a:p>
                <a:r>
                  <a:rPr lang="en-US">
                    <a:noFill/>
                  </a:rPr>
                  <a:t> </a:t>
                </a:r>
              </a:p>
            </p:txBody>
          </p:sp>
        </mc:Fallback>
      </mc:AlternateContent>
      <p:sp>
        <p:nvSpPr>
          <p:cNvPr id="2" name="Date Placeholder 1">
            <a:extLst>
              <a:ext uri="{FF2B5EF4-FFF2-40B4-BE49-F238E27FC236}">
                <a16:creationId xmlns:a16="http://schemas.microsoft.com/office/drawing/2014/main" id="{39F27822-E68A-CFDE-8F3C-D6BE1D4A6AFC}"/>
              </a:ext>
            </a:extLst>
          </p:cNvPr>
          <p:cNvSpPr>
            <a:spLocks noGrp="1"/>
          </p:cNvSpPr>
          <p:nvPr>
            <p:ph type="dt" sz="half" idx="10"/>
          </p:nvPr>
        </p:nvSpPr>
        <p:spPr/>
        <p:txBody>
          <a:bodyPr/>
          <a:lstStyle/>
          <a:p>
            <a:fld id="{1CB26457-5D8E-4FF4-A36F-C327C712F6C8}" type="datetime3">
              <a:rPr lang="en-US" smtClean="0"/>
              <a:t>9 April 2026</a:t>
            </a:fld>
            <a:endParaRPr lang="en-US"/>
          </a:p>
        </p:txBody>
      </p:sp>
      <p:sp>
        <p:nvSpPr>
          <p:cNvPr id="5" name="Footer Placeholder 4">
            <a:extLst>
              <a:ext uri="{FF2B5EF4-FFF2-40B4-BE49-F238E27FC236}">
                <a16:creationId xmlns:a16="http://schemas.microsoft.com/office/drawing/2014/main" id="{84094949-C5BB-9552-191D-705B24B3696F}"/>
              </a:ext>
            </a:extLst>
          </p:cNvPr>
          <p:cNvSpPr>
            <a:spLocks noGrp="1"/>
          </p:cNvSpPr>
          <p:nvPr>
            <p:ph type="ftr" sz="quarter" idx="11"/>
          </p:nvPr>
        </p:nvSpPr>
        <p:spPr/>
        <p:txBody>
          <a:bodyPr/>
          <a:lstStyle/>
          <a:p>
            <a:r>
              <a:rPr lang="en-US"/>
              <a:t>(c) 2026 Stephen P Borgatti</a:t>
            </a:r>
          </a:p>
        </p:txBody>
      </p:sp>
      <p:sp>
        <p:nvSpPr>
          <p:cNvPr id="8" name="Slide Number Placeholder 7">
            <a:extLst>
              <a:ext uri="{FF2B5EF4-FFF2-40B4-BE49-F238E27FC236}">
                <a16:creationId xmlns:a16="http://schemas.microsoft.com/office/drawing/2014/main" id="{402759AC-DFB1-114D-3100-7E7F1EF5C5C7}"/>
              </a:ext>
            </a:extLst>
          </p:cNvPr>
          <p:cNvSpPr>
            <a:spLocks noGrp="1"/>
          </p:cNvSpPr>
          <p:nvPr>
            <p:ph type="sldNum" sz="quarter" idx="12"/>
          </p:nvPr>
        </p:nvSpPr>
        <p:spPr/>
        <p:txBody>
          <a:bodyPr/>
          <a:lstStyle/>
          <a:p>
            <a:fld id="{B8101AF9-521D-4B33-B47C-6C7C777F7CB2}" type="slidenum">
              <a:rPr lang="en-US" smtClean="0"/>
              <a:t>4</a:t>
            </a:fld>
            <a:endParaRPr lang="en-US" dirty="0"/>
          </a:p>
        </p:txBody>
      </p:sp>
      <p:grpSp>
        <p:nvGrpSpPr>
          <p:cNvPr id="10" name="Group 9">
            <a:extLst>
              <a:ext uri="{FF2B5EF4-FFF2-40B4-BE49-F238E27FC236}">
                <a16:creationId xmlns:a16="http://schemas.microsoft.com/office/drawing/2014/main" id="{2D9FF32D-4BE4-1D1E-6FA8-5C2608FF6144}"/>
              </a:ext>
            </a:extLst>
          </p:cNvPr>
          <p:cNvGrpSpPr/>
          <p:nvPr/>
        </p:nvGrpSpPr>
        <p:grpSpPr>
          <a:xfrm>
            <a:off x="5260720" y="2781177"/>
            <a:ext cx="4953995" cy="2627069"/>
            <a:chOff x="5401390" y="2781177"/>
            <a:chExt cx="4953995" cy="2627069"/>
          </a:xfrm>
        </p:grpSpPr>
        <p:pic>
          <p:nvPicPr>
            <p:cNvPr id="2050" name="Picture 2" descr="preferential attachment, reciprocity ...">
              <a:extLst>
                <a:ext uri="{FF2B5EF4-FFF2-40B4-BE49-F238E27FC236}">
                  <a16:creationId xmlns:a16="http://schemas.microsoft.com/office/drawing/2014/main" id="{F49FAA39-B1BB-AFCC-05AE-2E33367736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710" b="22133"/>
            <a:stretch>
              <a:fillRect/>
            </a:stretch>
          </p:blipFill>
          <p:spPr bwMode="auto">
            <a:xfrm>
              <a:off x="5401390" y="2781177"/>
              <a:ext cx="4734201" cy="16063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08B539-399F-55F4-5506-A62D953499CE}"/>
                    </a:ext>
                  </a:extLst>
                </p:cNvPr>
                <p:cNvSpPr txBox="1"/>
                <p:nvPr/>
              </p:nvSpPr>
              <p:spPr>
                <a:xfrm>
                  <a:off x="5947552" y="3794182"/>
                  <a:ext cx="1547445" cy="11866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𝑗</m:t>
                            </m:r>
                          </m:sub>
                          <m:sup/>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𝑖𝑗</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𝑗𝑖</m:t>
                                </m:r>
                              </m:sub>
                            </m:sSub>
                          </m:e>
                        </m:nary>
                      </m:oMath>
                    </m:oMathPara>
                  </a14:m>
                  <a:endParaRPr lang="en-US" sz="2800" dirty="0"/>
                </a:p>
              </p:txBody>
            </p:sp>
          </mc:Choice>
          <mc:Fallback xmlns="">
            <p:sp>
              <p:nvSpPr>
                <p:cNvPr id="3" name="TextBox 2">
                  <a:extLst>
                    <a:ext uri="{FF2B5EF4-FFF2-40B4-BE49-F238E27FC236}">
                      <a16:creationId xmlns:a16="http://schemas.microsoft.com/office/drawing/2014/main" id="{1408B539-399F-55F4-5506-A62D953499CE}"/>
                    </a:ext>
                  </a:extLst>
                </p:cNvPr>
                <p:cNvSpPr txBox="1">
                  <a:spLocks noRot="1" noChangeAspect="1" noMove="1" noResize="1" noEditPoints="1" noAdjustHandles="1" noChangeArrowheads="1" noChangeShapeType="1" noTextEdit="1"/>
                </p:cNvSpPr>
                <p:nvPr/>
              </p:nvSpPr>
              <p:spPr>
                <a:xfrm>
                  <a:off x="5947552" y="3794182"/>
                  <a:ext cx="1547445" cy="1186672"/>
                </a:xfrm>
                <a:prstGeom prst="rect">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70528EB7-9D15-CEA1-DB68-8C6755B6B31E}"/>
                </a:ext>
              </a:extLst>
            </p:cNvPr>
            <p:cNvSpPr/>
            <p:nvPr/>
          </p:nvSpPr>
          <p:spPr>
            <a:xfrm>
              <a:off x="5564554" y="2836985"/>
              <a:ext cx="4790831" cy="25712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47A5B26-9853-8279-C152-792F1DEF1B85}"/>
              </a:ext>
            </a:extLst>
          </p:cNvPr>
          <p:cNvSpPr txBox="1"/>
          <p:nvPr/>
        </p:nvSpPr>
        <p:spPr>
          <a:xfrm>
            <a:off x="6580604" y="5433870"/>
            <a:ext cx="2289729" cy="369332"/>
          </a:xfrm>
          <a:prstGeom prst="rect">
            <a:avLst/>
          </a:prstGeom>
          <a:noFill/>
        </p:spPr>
        <p:txBody>
          <a:bodyPr wrap="none" rtlCol="0">
            <a:spAutoFit/>
          </a:bodyPr>
          <a:lstStyle/>
          <a:p>
            <a:r>
              <a:rPr lang="en-US" dirty="0"/>
              <a:t>Empirical regularities</a:t>
            </a:r>
          </a:p>
        </p:txBody>
      </p:sp>
    </p:spTree>
    <p:extLst>
      <p:ext uri="{BB962C8B-B14F-4D97-AF65-F5344CB8AC3E}">
        <p14:creationId xmlns:p14="http://schemas.microsoft.com/office/powerpoint/2010/main" val="9187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8A47-FA8E-336F-2FC9-0944F3FA7EED}"/>
              </a:ext>
            </a:extLst>
          </p:cNvPr>
          <p:cNvSpPr>
            <a:spLocks noGrp="1"/>
          </p:cNvSpPr>
          <p:nvPr>
            <p:ph type="title"/>
          </p:nvPr>
        </p:nvSpPr>
        <p:spPr>
          <a:xfrm>
            <a:off x="831850" y="375138"/>
            <a:ext cx="10515600" cy="1084632"/>
          </a:xfrm>
        </p:spPr>
        <p:txBody>
          <a:bodyPr/>
          <a:lstStyle/>
          <a:p>
            <a:r>
              <a:rPr lang="en-US" dirty="0"/>
              <a:t>Endogeneity</a:t>
            </a:r>
          </a:p>
        </p:txBody>
      </p:sp>
      <p:sp>
        <p:nvSpPr>
          <p:cNvPr id="3" name="Text Placeholder 2">
            <a:extLst>
              <a:ext uri="{FF2B5EF4-FFF2-40B4-BE49-F238E27FC236}">
                <a16:creationId xmlns:a16="http://schemas.microsoft.com/office/drawing/2014/main" id="{EB8D0BED-A265-4C76-7C47-BC1F54023DFE}"/>
              </a:ext>
            </a:extLst>
          </p:cNvPr>
          <p:cNvSpPr>
            <a:spLocks noGrp="1"/>
          </p:cNvSpPr>
          <p:nvPr>
            <p:ph type="body" idx="1"/>
          </p:nvPr>
        </p:nvSpPr>
        <p:spPr>
          <a:xfrm>
            <a:off x="831850" y="1486758"/>
            <a:ext cx="10515600" cy="1500187"/>
          </a:xfrm>
        </p:spPr>
        <p:txBody>
          <a:bodyPr/>
          <a:lstStyle/>
          <a:p>
            <a:r>
              <a:rPr lang="en-US" dirty="0"/>
              <a:t>Inherent and universal</a:t>
            </a:r>
          </a:p>
        </p:txBody>
      </p:sp>
      <p:sp>
        <p:nvSpPr>
          <p:cNvPr id="4" name="Date Placeholder 3">
            <a:extLst>
              <a:ext uri="{FF2B5EF4-FFF2-40B4-BE49-F238E27FC236}">
                <a16:creationId xmlns:a16="http://schemas.microsoft.com/office/drawing/2014/main" id="{A3EC0489-F15D-0BCE-A14D-C1761C8D14D8}"/>
              </a:ext>
            </a:extLst>
          </p:cNvPr>
          <p:cNvSpPr>
            <a:spLocks noGrp="1"/>
          </p:cNvSpPr>
          <p:nvPr>
            <p:ph type="dt" sz="half" idx="10"/>
          </p:nvPr>
        </p:nvSpPr>
        <p:spPr/>
        <p:txBody>
          <a:bodyPr/>
          <a:lstStyle/>
          <a:p>
            <a:fld id="{E1C7E8E3-CFEB-4098-A85E-545660F74134}" type="datetime3">
              <a:rPr lang="en-US" smtClean="0"/>
              <a:t>9 April 2026</a:t>
            </a:fld>
            <a:endParaRPr lang="en-US"/>
          </a:p>
        </p:txBody>
      </p:sp>
      <p:sp>
        <p:nvSpPr>
          <p:cNvPr id="5" name="Footer Placeholder 4">
            <a:extLst>
              <a:ext uri="{FF2B5EF4-FFF2-40B4-BE49-F238E27FC236}">
                <a16:creationId xmlns:a16="http://schemas.microsoft.com/office/drawing/2014/main" id="{E749BB76-A7FC-EDA9-B400-475363A0C583}"/>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7CD22B82-8829-26D0-253B-5ED4E298CF63}"/>
              </a:ext>
            </a:extLst>
          </p:cNvPr>
          <p:cNvSpPr>
            <a:spLocks noGrp="1"/>
          </p:cNvSpPr>
          <p:nvPr>
            <p:ph type="sldNum" sz="quarter" idx="12"/>
          </p:nvPr>
        </p:nvSpPr>
        <p:spPr/>
        <p:txBody>
          <a:bodyPr/>
          <a:lstStyle/>
          <a:p>
            <a:fld id="{B8101AF9-521D-4B33-B47C-6C7C777F7CB2}" type="slidenum">
              <a:rPr lang="en-US" smtClean="0"/>
              <a:t>5</a:t>
            </a:fld>
            <a:endParaRPr lang="en-US"/>
          </a:p>
        </p:txBody>
      </p:sp>
    </p:spTree>
    <p:extLst>
      <p:ext uri="{BB962C8B-B14F-4D97-AF65-F5344CB8AC3E}">
        <p14:creationId xmlns:p14="http://schemas.microsoft.com/office/powerpoint/2010/main" val="394213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BB10-7FFE-DB3B-8962-920309FBC21E}"/>
              </a:ext>
            </a:extLst>
          </p:cNvPr>
          <p:cNvSpPr>
            <a:spLocks noGrp="1"/>
          </p:cNvSpPr>
          <p:nvPr>
            <p:ph type="title"/>
          </p:nvPr>
        </p:nvSpPr>
        <p:spPr/>
        <p:txBody>
          <a:bodyPr/>
          <a:lstStyle/>
          <a:p>
            <a:r>
              <a:rPr lang="en-US" dirty="0"/>
              <a:t>Multiple legitimate uses of “endogenous”</a:t>
            </a:r>
          </a:p>
        </p:txBody>
      </p:sp>
      <p:sp>
        <p:nvSpPr>
          <p:cNvPr id="3" name="Content Placeholder 2">
            <a:extLst>
              <a:ext uri="{FF2B5EF4-FFF2-40B4-BE49-F238E27FC236}">
                <a16:creationId xmlns:a16="http://schemas.microsoft.com/office/drawing/2014/main" id="{0BBA70E5-6A00-87DE-C704-9C6CC7D5C4D6}"/>
              </a:ext>
            </a:extLst>
          </p:cNvPr>
          <p:cNvSpPr>
            <a:spLocks noGrp="1"/>
          </p:cNvSpPr>
          <p:nvPr>
            <p:ph idx="1"/>
          </p:nvPr>
        </p:nvSpPr>
        <p:spPr/>
        <p:txBody>
          <a:bodyPr>
            <a:normAutofit/>
          </a:bodyPr>
          <a:lstStyle/>
          <a:p>
            <a:r>
              <a:rPr lang="en-US" dirty="0"/>
              <a:t>Ordinary stats</a:t>
            </a:r>
          </a:p>
          <a:p>
            <a:pPr lvl="1"/>
            <a:r>
              <a:rPr lang="en-US" dirty="0"/>
              <a:t>An endogenous explanatory variable is one that is correlated with the error term</a:t>
            </a:r>
          </a:p>
          <a:p>
            <a:r>
              <a:rPr lang="en-US" dirty="0"/>
              <a:t>Exponential random graph models (ERGMs) – statistical usage</a:t>
            </a:r>
          </a:p>
          <a:p>
            <a:pPr lvl="1"/>
            <a:r>
              <a:rPr lang="en-US" dirty="0"/>
              <a:t>Endogenous terms model the dependence of each tie on other ties in the network. They account for non-independence of dyads</a:t>
            </a:r>
          </a:p>
          <a:p>
            <a:r>
              <a:rPr lang="en-US" dirty="0"/>
              <a:t>Dynamic processes</a:t>
            </a:r>
          </a:p>
          <a:p>
            <a:pPr lvl="1"/>
            <a:r>
              <a:rPr lang="en-US" dirty="0"/>
              <a:t>Variables whose values are not fixed but change over time due the changes in the other variables </a:t>
            </a:r>
          </a:p>
        </p:txBody>
      </p:sp>
      <p:sp>
        <p:nvSpPr>
          <p:cNvPr id="4" name="Date Placeholder 3">
            <a:extLst>
              <a:ext uri="{FF2B5EF4-FFF2-40B4-BE49-F238E27FC236}">
                <a16:creationId xmlns:a16="http://schemas.microsoft.com/office/drawing/2014/main" id="{B07F0A1B-937F-1322-5F14-D3B017EA9191}"/>
              </a:ext>
            </a:extLst>
          </p:cNvPr>
          <p:cNvSpPr>
            <a:spLocks noGrp="1"/>
          </p:cNvSpPr>
          <p:nvPr>
            <p:ph type="dt" sz="half" idx="10"/>
          </p:nvPr>
        </p:nvSpPr>
        <p:spPr/>
        <p:txBody>
          <a:bodyPr/>
          <a:lstStyle/>
          <a:p>
            <a:fld id="{FA93AF57-5248-492F-9667-901BD75B88D4}" type="datetime3">
              <a:rPr lang="en-US" smtClean="0"/>
              <a:t>9 April 2026</a:t>
            </a:fld>
            <a:endParaRPr lang="en-US"/>
          </a:p>
        </p:txBody>
      </p:sp>
      <p:sp>
        <p:nvSpPr>
          <p:cNvPr id="5" name="Footer Placeholder 4">
            <a:extLst>
              <a:ext uri="{FF2B5EF4-FFF2-40B4-BE49-F238E27FC236}">
                <a16:creationId xmlns:a16="http://schemas.microsoft.com/office/drawing/2014/main" id="{31844C14-3E1A-DC52-9206-0084FE1BC141}"/>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276313F4-ECFF-715E-0ACA-B1CD2D0CEDD0}"/>
              </a:ext>
            </a:extLst>
          </p:cNvPr>
          <p:cNvSpPr>
            <a:spLocks noGrp="1"/>
          </p:cNvSpPr>
          <p:nvPr>
            <p:ph type="sldNum" sz="quarter" idx="12"/>
          </p:nvPr>
        </p:nvSpPr>
        <p:spPr/>
        <p:txBody>
          <a:bodyPr/>
          <a:lstStyle/>
          <a:p>
            <a:fld id="{B8101AF9-521D-4B33-B47C-6C7C777F7CB2}" type="slidenum">
              <a:rPr lang="en-US" smtClean="0"/>
              <a:t>6</a:t>
            </a:fld>
            <a:endParaRPr lang="en-US"/>
          </a:p>
        </p:txBody>
      </p:sp>
    </p:spTree>
    <p:extLst>
      <p:ext uri="{BB962C8B-B14F-4D97-AF65-F5344CB8AC3E}">
        <p14:creationId xmlns:p14="http://schemas.microsoft.com/office/powerpoint/2010/main" val="302324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3920-BFB3-B358-CD70-9EB0C204CF8D}"/>
              </a:ext>
            </a:extLst>
          </p:cNvPr>
          <p:cNvSpPr>
            <a:spLocks noGrp="1"/>
          </p:cNvSpPr>
          <p:nvPr>
            <p:ph type="title"/>
          </p:nvPr>
        </p:nvSpPr>
        <p:spPr/>
        <p:txBody>
          <a:bodyPr/>
          <a:lstStyle/>
          <a:p>
            <a:r>
              <a:rPr lang="en-US" dirty="0"/>
              <a:t>In the EESOP*, additional meanings emerge</a:t>
            </a:r>
          </a:p>
        </p:txBody>
      </p:sp>
      <p:sp>
        <p:nvSpPr>
          <p:cNvPr id="3" name="Content Placeholder 2">
            <a:extLst>
              <a:ext uri="{FF2B5EF4-FFF2-40B4-BE49-F238E27FC236}">
                <a16:creationId xmlns:a16="http://schemas.microsoft.com/office/drawing/2014/main" id="{7745E39D-EAFB-2120-8BF9-7CE337446E27}"/>
              </a:ext>
            </a:extLst>
          </p:cNvPr>
          <p:cNvSpPr>
            <a:spLocks noGrp="1"/>
          </p:cNvSpPr>
          <p:nvPr>
            <p:ph idx="1"/>
          </p:nvPr>
        </p:nvSpPr>
        <p:spPr/>
        <p:txBody>
          <a:bodyPr>
            <a:normAutofit/>
          </a:bodyPr>
          <a:lstStyle/>
          <a:p>
            <a:r>
              <a:rPr lang="en-US" dirty="0"/>
              <a:t>From scripture:</a:t>
            </a:r>
          </a:p>
          <a:p>
            <a:pPr lvl="1"/>
            <a:r>
              <a:rPr lang="en-US" dirty="0">
                <a:solidFill>
                  <a:schemeClr val="accent4">
                    <a:lumMod val="50000"/>
                  </a:schemeClr>
                </a:solidFill>
              </a:rPr>
              <a:t>"Exogenous and Endogenous terms: The first one refers to terms using covariates, the second to structural terms.“</a:t>
            </a:r>
          </a:p>
          <a:p>
            <a:pPr lvl="1"/>
            <a:r>
              <a:rPr lang="en-US" dirty="0">
                <a:solidFill>
                  <a:schemeClr val="accent4">
                    <a:lumMod val="50000"/>
                  </a:schemeClr>
                </a:solidFill>
              </a:rPr>
              <a:t>"In ERG models, attributes are considered exogenous and network structural properties endogenous to the model.“</a:t>
            </a:r>
          </a:p>
          <a:p>
            <a:pPr lvl="1"/>
            <a:r>
              <a:rPr lang="en-US" dirty="0">
                <a:solidFill>
                  <a:schemeClr val="accent4">
                    <a:lumMod val="50000"/>
                  </a:schemeClr>
                </a:solidFill>
              </a:rPr>
              <a:t>"Such models allow modeling the endogenous structural characteristics of a network simultaneously with the effect of exogenous variables (i.e., gender, age, socioeconomic status, etc.).“</a:t>
            </a:r>
          </a:p>
          <a:p>
            <a:r>
              <a:rPr lang="en-US" dirty="0"/>
              <a:t>Endogenous terms are those that are purely structural – they can be computed from the network itself, without reference to characteristics of the node</a:t>
            </a:r>
          </a:p>
          <a:p>
            <a:endParaRPr lang="en-US" dirty="0">
              <a:solidFill>
                <a:schemeClr val="accent4">
                  <a:lumMod val="50000"/>
                </a:schemeClr>
              </a:solidFill>
            </a:endParaRPr>
          </a:p>
          <a:p>
            <a:endParaRPr lang="en-US" dirty="0"/>
          </a:p>
        </p:txBody>
      </p:sp>
      <p:sp>
        <p:nvSpPr>
          <p:cNvPr id="4" name="TextBox 3">
            <a:extLst>
              <a:ext uri="{FF2B5EF4-FFF2-40B4-BE49-F238E27FC236}">
                <a16:creationId xmlns:a16="http://schemas.microsoft.com/office/drawing/2014/main" id="{7A4F3DC0-BFC9-F067-0024-26276FA22198}"/>
              </a:ext>
            </a:extLst>
          </p:cNvPr>
          <p:cNvSpPr txBox="1"/>
          <p:nvPr/>
        </p:nvSpPr>
        <p:spPr>
          <a:xfrm>
            <a:off x="453081" y="6247302"/>
            <a:ext cx="5382564" cy="369332"/>
          </a:xfrm>
          <a:prstGeom prst="rect">
            <a:avLst/>
          </a:prstGeom>
          <a:noFill/>
        </p:spPr>
        <p:txBody>
          <a:bodyPr wrap="none" rtlCol="0">
            <a:spAutoFit/>
          </a:bodyPr>
          <a:lstStyle/>
          <a:p>
            <a:r>
              <a:rPr lang="en-US" dirty="0"/>
              <a:t>*Emergent Endogenous Self-Organizing Perspective </a:t>
            </a:r>
          </a:p>
        </p:txBody>
      </p:sp>
      <p:sp>
        <p:nvSpPr>
          <p:cNvPr id="5" name="Date Placeholder 4">
            <a:extLst>
              <a:ext uri="{FF2B5EF4-FFF2-40B4-BE49-F238E27FC236}">
                <a16:creationId xmlns:a16="http://schemas.microsoft.com/office/drawing/2014/main" id="{30F9BD64-F1FD-218A-481C-6D033DA5D1A4}"/>
              </a:ext>
            </a:extLst>
          </p:cNvPr>
          <p:cNvSpPr>
            <a:spLocks noGrp="1"/>
          </p:cNvSpPr>
          <p:nvPr>
            <p:ph type="dt" sz="half" idx="10"/>
          </p:nvPr>
        </p:nvSpPr>
        <p:spPr/>
        <p:txBody>
          <a:bodyPr/>
          <a:lstStyle/>
          <a:p>
            <a:fld id="{82AF873B-1ACD-4F5A-9BB8-CA27290A3792}" type="datetime3">
              <a:rPr lang="en-US" smtClean="0"/>
              <a:t>9 April 2026</a:t>
            </a:fld>
            <a:endParaRPr lang="en-US"/>
          </a:p>
        </p:txBody>
      </p:sp>
      <p:sp>
        <p:nvSpPr>
          <p:cNvPr id="6" name="Footer Placeholder 5">
            <a:extLst>
              <a:ext uri="{FF2B5EF4-FFF2-40B4-BE49-F238E27FC236}">
                <a16:creationId xmlns:a16="http://schemas.microsoft.com/office/drawing/2014/main" id="{C859E177-D5A6-488E-6EB5-D483F663FE65}"/>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0861268A-7ACE-094F-CD08-4D7E400A315A}"/>
              </a:ext>
            </a:extLst>
          </p:cNvPr>
          <p:cNvSpPr>
            <a:spLocks noGrp="1"/>
          </p:cNvSpPr>
          <p:nvPr>
            <p:ph type="sldNum" sz="quarter" idx="12"/>
          </p:nvPr>
        </p:nvSpPr>
        <p:spPr/>
        <p:txBody>
          <a:bodyPr/>
          <a:lstStyle/>
          <a:p>
            <a:fld id="{B8101AF9-521D-4B33-B47C-6C7C777F7CB2}" type="slidenum">
              <a:rPr lang="en-US" smtClean="0"/>
              <a:t>7</a:t>
            </a:fld>
            <a:endParaRPr lang="en-US"/>
          </a:p>
        </p:txBody>
      </p:sp>
    </p:spTree>
    <p:extLst>
      <p:ext uri="{BB962C8B-B14F-4D97-AF65-F5344CB8AC3E}">
        <p14:creationId xmlns:p14="http://schemas.microsoft.com/office/powerpoint/2010/main" val="78306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69CD-2AE1-F67B-4E7C-A6C4EAAA7E8E}"/>
              </a:ext>
            </a:extLst>
          </p:cNvPr>
          <p:cNvSpPr>
            <a:spLocks noGrp="1"/>
          </p:cNvSpPr>
          <p:nvPr>
            <p:ph type="title"/>
          </p:nvPr>
        </p:nvSpPr>
        <p:spPr/>
        <p:txBody>
          <a:bodyPr/>
          <a:lstStyle/>
          <a:p>
            <a:r>
              <a:rPr lang="en-US" dirty="0"/>
              <a:t>Additional meaning in the EESOP</a:t>
            </a:r>
          </a:p>
        </p:txBody>
      </p:sp>
      <p:sp>
        <p:nvSpPr>
          <p:cNvPr id="3" name="Content Placeholder 2">
            <a:extLst>
              <a:ext uri="{FF2B5EF4-FFF2-40B4-BE49-F238E27FC236}">
                <a16:creationId xmlns:a16="http://schemas.microsoft.com/office/drawing/2014/main" id="{7B21BD98-6255-5B3C-F139-BDECE01885D2}"/>
              </a:ext>
            </a:extLst>
          </p:cNvPr>
          <p:cNvSpPr>
            <a:spLocks noGrp="1"/>
          </p:cNvSpPr>
          <p:nvPr>
            <p:ph idx="1"/>
          </p:nvPr>
        </p:nvSpPr>
        <p:spPr>
          <a:xfrm>
            <a:off x="838200" y="1825625"/>
            <a:ext cx="10515600" cy="4567360"/>
          </a:xfrm>
        </p:spPr>
        <p:txBody>
          <a:bodyPr>
            <a:normAutofit fontScale="92500" lnSpcReduction="10000"/>
          </a:bodyPr>
          <a:lstStyle/>
          <a:p>
            <a:r>
              <a:rPr lang="en-US" dirty="0"/>
              <a:t>Scripture:</a:t>
            </a:r>
          </a:p>
          <a:p>
            <a:pPr lvl="1"/>
            <a:r>
              <a:rPr lang="en-US" dirty="0">
                <a:solidFill>
                  <a:schemeClr val="accent4">
                    <a:lumMod val="50000"/>
                  </a:schemeClr>
                </a:solidFill>
              </a:rPr>
              <a:t>“The structural effects are </a:t>
            </a:r>
            <a:r>
              <a:rPr lang="en-US" b="1" dirty="0">
                <a:solidFill>
                  <a:schemeClr val="accent4">
                    <a:lumMod val="50000"/>
                  </a:schemeClr>
                </a:solidFill>
              </a:rPr>
              <a:t>inherent</a:t>
            </a:r>
            <a:r>
              <a:rPr lang="en-US" dirty="0">
                <a:solidFill>
                  <a:schemeClr val="accent4">
                    <a:lumMod val="50000"/>
                  </a:schemeClr>
                </a:solidFill>
              </a:rPr>
              <a:t> properties of [the] collaboration network and </a:t>
            </a:r>
            <a:r>
              <a:rPr lang="en-US" b="1" dirty="0">
                <a:solidFill>
                  <a:schemeClr val="accent4">
                    <a:lumMod val="50000"/>
                  </a:schemeClr>
                </a:solidFill>
              </a:rPr>
              <a:t>endogenous forces </a:t>
            </a:r>
            <a:r>
              <a:rPr lang="en-US" dirty="0">
                <a:solidFill>
                  <a:schemeClr val="accent4">
                    <a:lumMod val="50000"/>
                  </a:schemeClr>
                </a:solidFill>
              </a:rPr>
              <a:t>for the network evolution, because the [network being studied] is a complex and self-organizing network.”</a:t>
            </a:r>
          </a:p>
          <a:p>
            <a:pPr lvl="1"/>
            <a:r>
              <a:rPr lang="en-US" dirty="0">
                <a:solidFill>
                  <a:schemeClr val="accent4">
                    <a:lumMod val="50000"/>
                  </a:schemeClr>
                </a:solidFill>
              </a:rPr>
              <a:t>“The theoretical contribution of this research is to suggest that government programs might catalyze cooperative activity by accelerating the preferential attachment</a:t>
            </a:r>
            <a:r>
              <a:rPr lang="en-US" b="1" dirty="0">
                <a:solidFill>
                  <a:schemeClr val="accent4">
                    <a:lumMod val="50000"/>
                  </a:schemeClr>
                </a:solidFill>
              </a:rPr>
              <a:t> </a:t>
            </a:r>
            <a:r>
              <a:rPr lang="en-US" dirty="0">
                <a:solidFill>
                  <a:schemeClr val="accent4">
                    <a:lumMod val="50000"/>
                  </a:schemeClr>
                </a:solidFill>
              </a:rPr>
              <a:t>mechanism </a:t>
            </a:r>
            <a:r>
              <a:rPr lang="en-US" b="1" dirty="0">
                <a:solidFill>
                  <a:schemeClr val="accent4">
                    <a:lumMod val="50000"/>
                  </a:schemeClr>
                </a:solidFill>
              </a:rPr>
              <a:t>inherent </a:t>
            </a:r>
            <a:r>
              <a:rPr lang="en-US" dirty="0">
                <a:solidFill>
                  <a:schemeClr val="accent4">
                    <a:lumMod val="50000"/>
                  </a:schemeClr>
                </a:solidFill>
              </a:rPr>
              <a:t>in social networks”</a:t>
            </a:r>
          </a:p>
          <a:p>
            <a:pPr lvl="1"/>
            <a:r>
              <a:rPr lang="en-US" dirty="0">
                <a:solidFill>
                  <a:schemeClr val="accent4">
                    <a:lumMod val="50000"/>
                  </a:schemeClr>
                </a:solidFill>
              </a:rPr>
              <a:t>"Self-organizing network effects are </a:t>
            </a:r>
            <a:r>
              <a:rPr lang="en-US" b="1" dirty="0">
                <a:solidFill>
                  <a:schemeClr val="accent4">
                    <a:lumMod val="50000"/>
                  </a:schemeClr>
                </a:solidFill>
              </a:rPr>
              <a:t>endogenous</a:t>
            </a:r>
            <a:r>
              <a:rPr lang="en-US" dirty="0">
                <a:solidFill>
                  <a:schemeClr val="accent4">
                    <a:lumMod val="50000"/>
                  </a:schemeClr>
                </a:solidFill>
              </a:rPr>
              <a:t> network effects that are </a:t>
            </a:r>
            <a:r>
              <a:rPr lang="en-US" b="1" dirty="0">
                <a:solidFill>
                  <a:schemeClr val="accent4">
                    <a:lumMod val="50000"/>
                  </a:schemeClr>
                </a:solidFill>
              </a:rPr>
              <a:t>inherent</a:t>
            </a:r>
            <a:r>
              <a:rPr lang="en-US" dirty="0">
                <a:solidFill>
                  <a:schemeClr val="accent4">
                    <a:lumMod val="50000"/>
                  </a:schemeClr>
                </a:solidFill>
              </a:rPr>
              <a:t> at all types of social networks”</a:t>
            </a:r>
          </a:p>
          <a:p>
            <a:pPr lvl="1"/>
            <a:r>
              <a:rPr lang="en-US" dirty="0">
                <a:solidFill>
                  <a:schemeClr val="accent4">
                    <a:lumMod val="50000"/>
                  </a:schemeClr>
                </a:solidFill>
              </a:rPr>
              <a:t>"Endogenous mechanisms suggest that networks are governed by their internal structural logic such as reciprocity (i.e., the proportion of mutual ties in a network) and transitivity (i.e., the proportion of transitive triads in a network).“</a:t>
            </a:r>
          </a:p>
          <a:p>
            <a:r>
              <a:rPr lang="en-US" dirty="0"/>
              <a:t>Endogenous means ‘inherent to networks’ or ‘baked-in’ or ‘due to the nature of networks’</a:t>
            </a:r>
            <a:endParaRPr lang="en-US" dirty="0">
              <a:solidFill>
                <a:schemeClr val="accent4">
                  <a:lumMod val="50000"/>
                </a:schemeClr>
              </a:solidFill>
            </a:endParaRPr>
          </a:p>
          <a:p>
            <a:endParaRPr lang="en-US" dirty="0"/>
          </a:p>
        </p:txBody>
      </p:sp>
      <p:sp>
        <p:nvSpPr>
          <p:cNvPr id="4" name="TextBox 3">
            <a:extLst>
              <a:ext uri="{FF2B5EF4-FFF2-40B4-BE49-F238E27FC236}">
                <a16:creationId xmlns:a16="http://schemas.microsoft.com/office/drawing/2014/main" id="{EAF5DD12-CBE7-5703-F320-B080B2A100EB}"/>
              </a:ext>
            </a:extLst>
          </p:cNvPr>
          <p:cNvSpPr txBox="1"/>
          <p:nvPr/>
        </p:nvSpPr>
        <p:spPr>
          <a:xfrm>
            <a:off x="453081" y="6176963"/>
            <a:ext cx="5382564" cy="369332"/>
          </a:xfrm>
          <a:prstGeom prst="rect">
            <a:avLst/>
          </a:prstGeom>
          <a:noFill/>
        </p:spPr>
        <p:txBody>
          <a:bodyPr wrap="none" rtlCol="0">
            <a:spAutoFit/>
          </a:bodyPr>
          <a:lstStyle/>
          <a:p>
            <a:r>
              <a:rPr lang="en-US" dirty="0"/>
              <a:t>*Emergent Endogenous Self-Organizing Perspective </a:t>
            </a:r>
          </a:p>
        </p:txBody>
      </p:sp>
      <p:sp>
        <p:nvSpPr>
          <p:cNvPr id="5" name="Date Placeholder 4">
            <a:extLst>
              <a:ext uri="{FF2B5EF4-FFF2-40B4-BE49-F238E27FC236}">
                <a16:creationId xmlns:a16="http://schemas.microsoft.com/office/drawing/2014/main" id="{935637FF-7A43-EBFB-85D4-258B88823893}"/>
              </a:ext>
            </a:extLst>
          </p:cNvPr>
          <p:cNvSpPr>
            <a:spLocks noGrp="1"/>
          </p:cNvSpPr>
          <p:nvPr>
            <p:ph type="dt" sz="half" idx="10"/>
          </p:nvPr>
        </p:nvSpPr>
        <p:spPr/>
        <p:txBody>
          <a:bodyPr/>
          <a:lstStyle/>
          <a:p>
            <a:fld id="{CEE85724-7928-4921-BF5A-AFF0A81FC3D2}" type="datetime3">
              <a:rPr lang="en-US" smtClean="0"/>
              <a:t>9 April 2026</a:t>
            </a:fld>
            <a:endParaRPr lang="en-US"/>
          </a:p>
        </p:txBody>
      </p:sp>
      <p:sp>
        <p:nvSpPr>
          <p:cNvPr id="6" name="Footer Placeholder 5">
            <a:extLst>
              <a:ext uri="{FF2B5EF4-FFF2-40B4-BE49-F238E27FC236}">
                <a16:creationId xmlns:a16="http://schemas.microsoft.com/office/drawing/2014/main" id="{963FB1A3-98EB-4CDF-5E5B-A155B5380321}"/>
              </a:ext>
            </a:extLst>
          </p:cNvPr>
          <p:cNvSpPr>
            <a:spLocks noGrp="1"/>
          </p:cNvSpPr>
          <p:nvPr>
            <p:ph type="ftr" sz="quarter" idx="11"/>
          </p:nvPr>
        </p:nvSpPr>
        <p:spPr/>
        <p:txBody>
          <a:bodyPr/>
          <a:lstStyle/>
          <a:p>
            <a:r>
              <a:rPr lang="en-US"/>
              <a:t>(c) 2026 Stephen P Borgatti</a:t>
            </a:r>
          </a:p>
        </p:txBody>
      </p:sp>
      <p:sp>
        <p:nvSpPr>
          <p:cNvPr id="7" name="Slide Number Placeholder 6">
            <a:extLst>
              <a:ext uri="{FF2B5EF4-FFF2-40B4-BE49-F238E27FC236}">
                <a16:creationId xmlns:a16="http://schemas.microsoft.com/office/drawing/2014/main" id="{50AA925F-CF62-D435-B1DC-08176EECABB4}"/>
              </a:ext>
            </a:extLst>
          </p:cNvPr>
          <p:cNvSpPr>
            <a:spLocks noGrp="1"/>
          </p:cNvSpPr>
          <p:nvPr>
            <p:ph type="sldNum" sz="quarter" idx="12"/>
          </p:nvPr>
        </p:nvSpPr>
        <p:spPr/>
        <p:txBody>
          <a:bodyPr/>
          <a:lstStyle/>
          <a:p>
            <a:fld id="{B8101AF9-521D-4B33-B47C-6C7C777F7CB2}" type="slidenum">
              <a:rPr lang="en-US" smtClean="0"/>
              <a:t>8</a:t>
            </a:fld>
            <a:endParaRPr lang="en-US"/>
          </a:p>
        </p:txBody>
      </p:sp>
    </p:spTree>
    <p:extLst>
      <p:ext uri="{BB962C8B-B14F-4D97-AF65-F5344CB8AC3E}">
        <p14:creationId xmlns:p14="http://schemas.microsoft.com/office/powerpoint/2010/main" val="330773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842B-EBD1-1C46-E8C3-C3B9707952E3}"/>
              </a:ext>
            </a:extLst>
          </p:cNvPr>
          <p:cNvSpPr>
            <a:spLocks noGrp="1"/>
          </p:cNvSpPr>
          <p:nvPr>
            <p:ph type="title"/>
          </p:nvPr>
        </p:nvSpPr>
        <p:spPr>
          <a:xfrm>
            <a:off x="1355481" y="4374661"/>
            <a:ext cx="10515600" cy="1133475"/>
          </a:xfrm>
        </p:spPr>
        <p:txBody>
          <a:bodyPr/>
          <a:lstStyle/>
          <a:p>
            <a:r>
              <a:rPr lang="en-US" dirty="0"/>
              <a:t>Mechanisms of tie formation</a:t>
            </a:r>
          </a:p>
        </p:txBody>
      </p:sp>
      <p:sp>
        <p:nvSpPr>
          <p:cNvPr id="3" name="Text Placeholder 2">
            <a:extLst>
              <a:ext uri="{FF2B5EF4-FFF2-40B4-BE49-F238E27FC236}">
                <a16:creationId xmlns:a16="http://schemas.microsoft.com/office/drawing/2014/main" id="{1A1BAF3E-B5C9-9119-AC17-1B1DB9F8D0BE}"/>
              </a:ext>
            </a:extLst>
          </p:cNvPr>
          <p:cNvSpPr>
            <a:spLocks noGrp="1"/>
          </p:cNvSpPr>
          <p:nvPr>
            <p:ph type="body" idx="1"/>
          </p:nvPr>
        </p:nvSpPr>
        <p:spPr>
          <a:xfrm>
            <a:off x="1355481" y="5535124"/>
            <a:ext cx="10515600" cy="1500187"/>
          </a:xfrm>
        </p:spPr>
        <p:txBody>
          <a:bodyPr/>
          <a:lstStyle/>
          <a:p>
            <a:r>
              <a:rPr lang="en-US" dirty="0"/>
              <a:t>Empirical regularities viewed as causes</a:t>
            </a:r>
          </a:p>
        </p:txBody>
      </p:sp>
      <p:sp>
        <p:nvSpPr>
          <p:cNvPr id="4" name="Date Placeholder 3">
            <a:extLst>
              <a:ext uri="{FF2B5EF4-FFF2-40B4-BE49-F238E27FC236}">
                <a16:creationId xmlns:a16="http://schemas.microsoft.com/office/drawing/2014/main" id="{98B160B4-916F-DCA1-9A04-9366BB73EB67}"/>
              </a:ext>
            </a:extLst>
          </p:cNvPr>
          <p:cNvSpPr>
            <a:spLocks noGrp="1"/>
          </p:cNvSpPr>
          <p:nvPr>
            <p:ph type="dt" sz="half" idx="10"/>
          </p:nvPr>
        </p:nvSpPr>
        <p:spPr/>
        <p:txBody>
          <a:bodyPr/>
          <a:lstStyle/>
          <a:p>
            <a:fld id="{65C196CE-0EA2-43A4-8C8A-3B97B3DA72A4}" type="datetime3">
              <a:rPr lang="en-US" smtClean="0"/>
              <a:t>9 April 2026</a:t>
            </a:fld>
            <a:endParaRPr lang="en-US"/>
          </a:p>
        </p:txBody>
      </p:sp>
      <p:sp>
        <p:nvSpPr>
          <p:cNvPr id="5" name="Footer Placeholder 4">
            <a:extLst>
              <a:ext uri="{FF2B5EF4-FFF2-40B4-BE49-F238E27FC236}">
                <a16:creationId xmlns:a16="http://schemas.microsoft.com/office/drawing/2014/main" id="{0C35C31A-D08D-A3E2-708E-561EAE7823A8}"/>
              </a:ext>
            </a:extLst>
          </p:cNvPr>
          <p:cNvSpPr>
            <a:spLocks noGrp="1"/>
          </p:cNvSpPr>
          <p:nvPr>
            <p:ph type="ftr" sz="quarter" idx="11"/>
          </p:nvPr>
        </p:nvSpPr>
        <p:spPr/>
        <p:txBody>
          <a:bodyPr/>
          <a:lstStyle/>
          <a:p>
            <a:r>
              <a:rPr lang="en-US"/>
              <a:t>(c) 2026 Stephen P Borgatti</a:t>
            </a:r>
          </a:p>
        </p:txBody>
      </p:sp>
      <p:sp>
        <p:nvSpPr>
          <p:cNvPr id="6" name="Slide Number Placeholder 5">
            <a:extLst>
              <a:ext uri="{FF2B5EF4-FFF2-40B4-BE49-F238E27FC236}">
                <a16:creationId xmlns:a16="http://schemas.microsoft.com/office/drawing/2014/main" id="{14452159-BD9C-886F-6E55-166E4B8B2FB5}"/>
              </a:ext>
            </a:extLst>
          </p:cNvPr>
          <p:cNvSpPr>
            <a:spLocks noGrp="1"/>
          </p:cNvSpPr>
          <p:nvPr>
            <p:ph type="sldNum" sz="quarter" idx="12"/>
          </p:nvPr>
        </p:nvSpPr>
        <p:spPr/>
        <p:txBody>
          <a:bodyPr/>
          <a:lstStyle/>
          <a:p>
            <a:fld id="{B8101AF9-521D-4B33-B47C-6C7C777F7CB2}" type="slidenum">
              <a:rPr lang="en-US" smtClean="0"/>
              <a:t>9</a:t>
            </a:fld>
            <a:endParaRPr lang="en-US"/>
          </a:p>
        </p:txBody>
      </p:sp>
    </p:spTree>
    <p:extLst>
      <p:ext uri="{BB962C8B-B14F-4D97-AF65-F5344CB8AC3E}">
        <p14:creationId xmlns:p14="http://schemas.microsoft.com/office/powerpoint/2010/main" val="117560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13293</TotalTime>
  <Words>2742</Words>
  <Application>Microsoft Office PowerPoint</Application>
  <PresentationFormat>Widescreen</PresentationFormat>
  <Paragraphs>314</Paragraphs>
  <Slides>31</Slides>
  <Notes>16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40" baseType="lpstr">
      <vt:lpstr>Aptos</vt:lpstr>
      <vt:lpstr>Aptos Display</vt:lpstr>
      <vt:lpstr>Arial</vt:lpstr>
      <vt:lpstr>Calibri</vt:lpstr>
      <vt:lpstr>Cambria Math</vt:lpstr>
      <vt:lpstr>Office Theme</vt:lpstr>
      <vt:lpstr>Office Theme</vt:lpstr>
      <vt:lpstr>MetaDesign Diagram</vt:lpstr>
      <vt:lpstr>MS Org Chart</vt:lpstr>
      <vt:lpstr>The EESOP Fables: Misconceptions About Endogeneity and Self-Organization in Social Network Research</vt:lpstr>
      <vt:lpstr>Agenda</vt:lpstr>
      <vt:lpstr>Sample passage from scripture</vt:lpstr>
      <vt:lpstr>What are these “network effects”?</vt:lpstr>
      <vt:lpstr>Endogeneity</vt:lpstr>
      <vt:lpstr>Multiple legitimate uses of “endogenous”</vt:lpstr>
      <vt:lpstr>In the EESOP*, additional meanings emerge</vt:lpstr>
      <vt:lpstr>Additional meaning in the EESOP</vt:lpstr>
      <vt:lpstr>Mechanisms of tie formation</vt:lpstr>
      <vt:lpstr>From scripture</vt:lpstr>
      <vt:lpstr>Mechanisms of tie formation</vt:lpstr>
      <vt:lpstr>Self-organizing</vt:lpstr>
      <vt:lpstr>Modeling the joint probability of all ties</vt:lpstr>
      <vt:lpstr>In the EESOP it is the micro-level rules themselves that are emergent &amp; self-organizing</vt:lpstr>
      <vt:lpstr>The mystic appeal of self-organization</vt:lpstr>
      <vt:lpstr>PowerPoint Presentation</vt:lpstr>
      <vt:lpstr>Orthogenesis</vt:lpstr>
      <vt:lpstr>Sui Generis</vt:lpstr>
      <vt:lpstr>Networks as a thing in themselves</vt:lpstr>
      <vt:lpstr>Network organizations</vt:lpstr>
      <vt:lpstr>Networks as a thing of their own – cont.</vt:lpstr>
      <vt:lpstr>Networks as common solution of nature’s</vt:lpstr>
      <vt:lpstr>Are networks things?</vt:lpstr>
      <vt:lpstr>Dyadism and uniplexism</vt:lpstr>
      <vt:lpstr>I find myself in an odd place</vt:lpstr>
      <vt:lpstr>How we know what isn’t so*</vt:lpstr>
      <vt:lpstr>Extant</vt:lpstr>
      <vt:lpstr>Conclusion</vt:lpstr>
      <vt:lpstr>Appendix</vt:lpstr>
      <vt:lpstr>PowerPoint Presentation</vt:lpstr>
      <vt:lpstr>Tie 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Borgatti, Steve</dc:creator>
  <cp:lastModifiedBy>Borgatti, Steve</cp:lastModifiedBy>
  <cp:revision>129</cp:revision>
  <dcterms:created xsi:type="dcterms:W3CDTF">2025-03-29T21:10:29Z</dcterms:created>
  <dcterms:modified xsi:type="dcterms:W3CDTF">2026-04-09T20:39:02Z</dcterms:modified>
</cp:coreProperties>
</file>